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75" r:id="rId12"/>
    <p:sldId id="267" r:id="rId13"/>
    <p:sldId id="273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4bc1b7956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4bc1b7956f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/>
              <a:t>H</a:t>
            </a:r>
            <a:endParaRPr dirty="0"/>
          </a:p>
        </p:txBody>
      </p:sp>
      <p:sp>
        <p:nvSpPr>
          <p:cNvPr id="273" name="Google Shape;273;g24bc1b7956f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E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1620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/>
              <a:t>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/>
              <a:t>Practitioner led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/>
              <a:t>Pilot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IE" dirty="0">
                <a:solidFill>
                  <a:schemeClr val="lt1"/>
                </a:solidFill>
              </a:rPr>
              <a:t>Focus group 4 students  - Arts Humanities, EMS x2, HS. QL and QT.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IE" dirty="0">
                <a:solidFill>
                  <a:schemeClr val="lt1"/>
                </a:solidFill>
              </a:rPr>
              <a:t>77/506 (15%) – 57 HEAR, rest FC and ETB partnership, all 3 faculties. 33 AHSS, 29 EMS, 15 HS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IE" dirty="0">
                <a:solidFill>
                  <a:schemeClr val="lt1"/>
                </a:solidFill>
              </a:rPr>
              <a:t>Structure of research Qs and presentation - Engagement, representation and expression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IE" dirty="0">
                <a:solidFill>
                  <a:schemeClr val="lt1"/>
                </a:solidFill>
              </a:rPr>
              <a:t>Journey map – 4 students HCD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4" name="Google Shape;29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661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Challenges are not unique to access students.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/>
              <a:t>Everybody’s business – this is about learning and teaching but so much is wider than that, tricky thing culture…</a:t>
            </a:r>
            <a:endParaRPr/>
          </a:p>
        </p:txBody>
      </p:sp>
      <p:sp>
        <p:nvSpPr>
          <p:cNvPr id="375" name="Google Shape;37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82" name="Google Shape;38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/>
              <a:t>S</a:t>
            </a:r>
            <a:endParaRPr dirty="0"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IE" dirty="0"/>
              <a:t>S</a:t>
            </a:r>
            <a:endParaRPr dirty="0"/>
          </a:p>
        </p:txBody>
      </p:sp>
      <p:sp>
        <p:nvSpPr>
          <p:cNvPr id="213" name="Google Shape;21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/>
              <a:t>s</a:t>
            </a:r>
            <a:endParaRPr dirty="0"/>
          </a:p>
        </p:txBody>
      </p:sp>
      <p:sp>
        <p:nvSpPr>
          <p:cNvPr id="235" name="Google Shape;23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/>
              <a:t>H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/>
              <a:t>Focus/ Concentrate and Plan/Organise and be able to Memorize information</a:t>
            </a:r>
            <a:endParaRPr dirty="0"/>
          </a:p>
        </p:txBody>
      </p:sp>
      <p:sp>
        <p:nvSpPr>
          <p:cNvPr id="242" name="Google Shape;2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4bc1b79f1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4bc1b79f17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/>
              <a:t>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g24bc1b79f17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E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4bc1b7956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4bc1b7956f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8" name="Google Shape;258;g24bc1b7956f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4bc1b7956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4bc1b7956f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/>
              <a:t>H</a:t>
            </a:r>
            <a:endParaRPr dirty="0"/>
          </a:p>
        </p:txBody>
      </p:sp>
      <p:sp>
        <p:nvSpPr>
          <p:cNvPr id="266" name="Google Shape;266;g24bc1b7956f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E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4bc1b7956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4bc1b7956f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/>
              <a:t>H</a:t>
            </a:r>
            <a:endParaRPr dirty="0"/>
          </a:p>
        </p:txBody>
      </p:sp>
      <p:sp>
        <p:nvSpPr>
          <p:cNvPr id="273" name="Google Shape;273;g24bc1b7956f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E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, Content &amp; Image">
  <p:cSld name="Title, Content &amp; Imag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/>
          <p:nvPr/>
        </p:nvSpPr>
        <p:spPr>
          <a:xfrm>
            <a:off x="0" y="6498000"/>
            <a:ext cx="12192000" cy="360000"/>
          </a:xfrm>
          <a:prstGeom prst="rect">
            <a:avLst/>
          </a:prstGeom>
          <a:solidFill>
            <a:srgbClr val="0E73B9"/>
          </a:solidFill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969409" marR="0" lvl="0" indent="-423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3"/>
              <a:buFont typeface="Calibri"/>
              <a:buNone/>
            </a:pPr>
            <a:r>
              <a:rPr lang="en-IE" sz="1333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Trinity College Dublin, </a:t>
            </a:r>
            <a:r>
              <a:rPr lang="en-IE" sz="1333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University of Dublin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2"/>
          <p:cNvSpPr txBox="1"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>
            <a:spLocks noGrp="1"/>
          </p:cNvSpPr>
          <p:nvPr>
            <p:ph type="pic" idx="2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4722812" y="2777066"/>
            <a:ext cx="6021388" cy="204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>
            <a:spLocks noGrp="1"/>
          </p:cNvSpPr>
          <p:nvPr>
            <p:ph type="pic" idx="2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noFill/>
          <a:ln w="15875" cap="flat" cmpd="sng">
            <a:solidFill>
              <a:schemeClr val="lt1">
                <a:alpha val="40000"/>
              </a:schemeClr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>
            <a:off x="914402" y="3843867"/>
            <a:ext cx="830421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280"/>
              <a:buFont typeface="Century Gothic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1446212" y="3429000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2"/>
          </p:nvPr>
        </p:nvSpPr>
        <p:spPr>
          <a:xfrm>
            <a:off x="684213" y="4301067"/>
            <a:ext cx="8534400" cy="1684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09" name="Google Shape;109;p15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sz="3200" b="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1"/>
          </p:nvPr>
        </p:nvSpPr>
        <p:spPr>
          <a:xfrm>
            <a:off x="684212" y="3928534"/>
            <a:ext cx="8534401" cy="1049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body" idx="2"/>
          </p:nvPr>
        </p:nvSpPr>
        <p:spPr>
          <a:xfrm>
            <a:off x="684211" y="4978400"/>
            <a:ext cx="8534401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4" name="Google Shape;124;p17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25" name="Google Shape;125;p17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body" idx="1"/>
          </p:nvPr>
        </p:nvSpPr>
        <p:spPr>
          <a:xfrm>
            <a:off x="684212" y="3928534"/>
            <a:ext cx="8534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2"/>
          </p:nvPr>
        </p:nvSpPr>
        <p:spPr>
          <a:xfrm>
            <a:off x="684211" y="4766732"/>
            <a:ext cx="8534401" cy="1227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body" idx="1"/>
          </p:nvPr>
        </p:nvSpPr>
        <p:spPr>
          <a:xfrm rot="5400000">
            <a:off x="3143778" y="-1773766"/>
            <a:ext cx="3615267" cy="85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 rot="5400000">
            <a:off x="7427912" y="1943100"/>
            <a:ext cx="45720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body" idx="1"/>
          </p:nvPr>
        </p:nvSpPr>
        <p:spPr>
          <a:xfrm rot="5400000">
            <a:off x="1943100" y="-571500"/>
            <a:ext cx="5308600" cy="7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">
    <p:bg>
      <p:bgPr>
        <a:solidFill>
          <a:srgbClr val="FFFFFF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D2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1"/>
          <p:cNvSpPr/>
          <p:nvPr/>
        </p:nvSpPr>
        <p:spPr>
          <a:xfrm>
            <a:off x="4063533" y="0"/>
            <a:ext cx="81285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1"/>
          <p:cNvSpPr/>
          <p:nvPr/>
        </p:nvSpPr>
        <p:spPr>
          <a:xfrm>
            <a:off x="273624" y="268390"/>
            <a:ext cx="545100" cy="509100"/>
          </a:xfrm>
          <a:prstGeom prst="flowChartDelay">
            <a:avLst/>
          </a:prstGeom>
          <a:solidFill>
            <a:srgbClr val="62D2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1"/>
          <p:cNvSpPr/>
          <p:nvPr/>
        </p:nvSpPr>
        <p:spPr>
          <a:xfrm>
            <a:off x="273624" y="268390"/>
            <a:ext cx="545100" cy="5091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1"/>
          <p:cNvSpPr/>
          <p:nvPr/>
        </p:nvSpPr>
        <p:spPr>
          <a:xfrm>
            <a:off x="134509" y="268390"/>
            <a:ext cx="545100" cy="509100"/>
          </a:xfrm>
          <a:prstGeom prst="flowChartDelay">
            <a:avLst/>
          </a:prstGeom>
          <a:solidFill>
            <a:srgbClr val="62D2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1"/>
          <p:cNvSpPr/>
          <p:nvPr/>
        </p:nvSpPr>
        <p:spPr>
          <a:xfrm>
            <a:off x="134509" y="268390"/>
            <a:ext cx="545100" cy="5091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1"/>
          <p:cNvSpPr/>
          <p:nvPr/>
        </p:nvSpPr>
        <p:spPr>
          <a:xfrm>
            <a:off x="425" y="268390"/>
            <a:ext cx="545100" cy="509100"/>
          </a:xfrm>
          <a:prstGeom prst="flowChartDelay">
            <a:avLst/>
          </a:prstGeom>
          <a:solidFill>
            <a:srgbClr val="62D2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1"/>
          <p:cNvSpPr/>
          <p:nvPr/>
        </p:nvSpPr>
        <p:spPr>
          <a:xfrm>
            <a:off x="425" y="268390"/>
            <a:ext cx="545100" cy="5091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311467" y="1106067"/>
            <a:ext cx="3421500" cy="11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body" idx="1"/>
          </p:nvPr>
        </p:nvSpPr>
        <p:spPr>
          <a:xfrm>
            <a:off x="311467" y="2397733"/>
            <a:ext cx="3421500" cy="3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Char char="▶"/>
              <a:defRPr sz="19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▶"/>
              <a:defRPr sz="1600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▶"/>
              <a:defRPr sz="1600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▶"/>
              <a:defRPr sz="1600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▶"/>
              <a:defRPr sz="1600">
                <a:solidFill>
                  <a:schemeClr val="lt1"/>
                </a:solidFill>
              </a:defRPr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▶"/>
              <a:defRPr sz="1600">
                <a:solidFill>
                  <a:schemeClr val="lt1"/>
                </a:solidFill>
              </a:defRPr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▶"/>
              <a:defRPr sz="1600">
                <a:solidFill>
                  <a:schemeClr val="lt1"/>
                </a:solidFill>
              </a:defRPr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600"/>
              <a:buChar char="▶"/>
              <a:defRPr sz="1600">
                <a:solidFill>
                  <a:schemeClr val="lt1"/>
                </a:solidFill>
              </a:defRPr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600"/>
              <a:buChar char="▶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AUTOLAYOUT_2">
    <p:bg>
      <p:bgPr>
        <a:solidFill>
          <a:srgbClr val="FFFFFF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7" name="Google Shape;167;p23"/>
          <p:cNvGrpSpPr/>
          <p:nvPr/>
        </p:nvGrpSpPr>
        <p:grpSpPr>
          <a:xfrm>
            <a:off x="0" y="0"/>
            <a:ext cx="5755456" cy="6857829"/>
            <a:chOff x="0" y="0"/>
            <a:chExt cx="4316700" cy="5143500"/>
          </a:xfrm>
        </p:grpSpPr>
        <p:sp>
          <p:nvSpPr>
            <p:cNvPr id="168" name="Google Shape;168;p23"/>
            <p:cNvSpPr/>
            <p:nvPr/>
          </p:nvSpPr>
          <p:spPr>
            <a:xfrm>
              <a:off x="0" y="0"/>
              <a:ext cx="4316700" cy="5143500"/>
            </a:xfrm>
            <a:prstGeom prst="rect">
              <a:avLst/>
            </a:prstGeom>
            <a:solidFill>
              <a:srgbClr val="62D2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3"/>
            <p:cNvSpPr/>
            <p:nvPr/>
          </p:nvSpPr>
          <p:spPr>
            <a:xfrm>
              <a:off x="386075" y="4599625"/>
              <a:ext cx="1354500" cy="137700"/>
            </a:xfrm>
            <a:prstGeom prst="rect">
              <a:avLst/>
            </a:prstGeom>
            <a:noFill/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841363" y="4599625"/>
              <a:ext cx="142800" cy="137700"/>
            </a:xfrm>
            <a:prstGeom prst="rect">
              <a:avLst/>
            </a:prstGeom>
            <a:noFill/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1142492" y="4599625"/>
              <a:ext cx="142800" cy="137700"/>
            </a:xfrm>
            <a:prstGeom prst="rect">
              <a:avLst/>
            </a:prstGeom>
            <a:noFill/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3875425" y="381000"/>
              <a:ext cx="142800" cy="137700"/>
            </a:xfrm>
            <a:prstGeom prst="rect">
              <a:avLst/>
            </a:prstGeom>
            <a:solidFill>
              <a:srgbClr val="92C1E8"/>
            </a:solidFill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3"/>
            <p:cNvSpPr/>
            <p:nvPr/>
          </p:nvSpPr>
          <p:spPr>
            <a:xfrm>
              <a:off x="3732625" y="518700"/>
              <a:ext cx="142800" cy="137700"/>
            </a:xfrm>
            <a:prstGeom prst="rect">
              <a:avLst/>
            </a:prstGeom>
            <a:noFill/>
            <a:ln w="9525" cap="flat" cmpd="sng">
              <a:solidFill>
                <a:srgbClr val="92C1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415633" y="871101"/>
            <a:ext cx="4941900" cy="44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body" idx="1"/>
          </p:nvPr>
        </p:nvSpPr>
        <p:spPr>
          <a:xfrm>
            <a:off x="6160767" y="871100"/>
            <a:ext cx="5615700" cy="49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284F7D"/>
              </a:buClr>
              <a:buSzPts val="1600"/>
              <a:buChar char="▶"/>
              <a:defRPr sz="1600">
                <a:solidFill>
                  <a:srgbClr val="62D2EF"/>
                </a:solidFill>
              </a:defRPr>
            </a:lvl1pPr>
            <a:lvl2pPr marL="914400" lvl="1" indent="-3111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284F7D"/>
              </a:buClr>
              <a:buSzPts val="1300"/>
              <a:buChar char="▶"/>
              <a:defRPr sz="1300">
                <a:solidFill>
                  <a:srgbClr val="62D2EF"/>
                </a:solidFill>
              </a:defRPr>
            </a:lvl2pPr>
            <a:lvl3pPr marL="1371600" lvl="2" indent="-3111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284F7D"/>
              </a:buClr>
              <a:buSzPts val="1300"/>
              <a:buChar char="▶"/>
              <a:defRPr sz="1300">
                <a:solidFill>
                  <a:srgbClr val="62D2EF"/>
                </a:solidFill>
              </a:defRPr>
            </a:lvl3pPr>
            <a:lvl4pPr marL="1828800" lvl="3" indent="-3111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284F7D"/>
              </a:buClr>
              <a:buSzPts val="1300"/>
              <a:buChar char="▶"/>
              <a:defRPr sz="1300">
                <a:solidFill>
                  <a:srgbClr val="62D2EF"/>
                </a:solidFill>
              </a:defRPr>
            </a:lvl4pPr>
            <a:lvl5pPr marL="2286000" lvl="4" indent="-3111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284F7D"/>
              </a:buClr>
              <a:buSzPts val="1300"/>
              <a:buChar char="▶"/>
              <a:defRPr sz="1300">
                <a:solidFill>
                  <a:srgbClr val="62D2EF"/>
                </a:solidFill>
              </a:defRPr>
            </a:lvl5pPr>
            <a:lvl6pPr marL="2743200" lvl="5" indent="-3111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284F7D"/>
              </a:buClr>
              <a:buSzPts val="1300"/>
              <a:buChar char="▶"/>
              <a:defRPr sz="1300">
                <a:solidFill>
                  <a:srgbClr val="62D2EF"/>
                </a:solidFill>
              </a:defRPr>
            </a:lvl6pPr>
            <a:lvl7pPr marL="3200400" lvl="6" indent="-3111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284F7D"/>
              </a:buClr>
              <a:buSzPts val="1300"/>
              <a:buChar char="▶"/>
              <a:defRPr sz="1300">
                <a:solidFill>
                  <a:srgbClr val="62D2EF"/>
                </a:solidFill>
              </a:defRPr>
            </a:lvl7pPr>
            <a:lvl8pPr marL="3657600" lvl="7" indent="-3111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284F7D"/>
              </a:buClr>
              <a:buSzPts val="1300"/>
              <a:buChar char="▶"/>
              <a:defRPr sz="1300">
                <a:solidFill>
                  <a:srgbClr val="62D2EF"/>
                </a:solidFill>
              </a:defRPr>
            </a:lvl8pPr>
            <a:lvl9pPr marL="4114800" lvl="8" indent="-3111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284F7D"/>
              </a:buClr>
              <a:buSzPts val="1300"/>
              <a:buChar char="▶"/>
              <a:defRPr sz="1300">
                <a:solidFill>
                  <a:srgbClr val="62D2EF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3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 20pt">
  <p:cSld name="Title &amp; Content 20p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1104900" y="1881075"/>
            <a:ext cx="10001251" cy="404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2"/>
          </p:nvPr>
        </p:nvSpPr>
        <p:spPr>
          <a:xfrm>
            <a:off x="1104900" y="914401"/>
            <a:ext cx="10001251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99720" algn="l">
              <a:spcBef>
                <a:spcPts val="280"/>
              </a:spcBef>
              <a:spcAft>
                <a:spcPts val="0"/>
              </a:spcAft>
              <a:buSzPts val="1120"/>
              <a:buChar char="▶"/>
              <a:defRPr sz="1400" b="0">
                <a:solidFill>
                  <a:srgbClr val="005EAE"/>
                </a:solidFill>
              </a:defRPr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5943601" cy="53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7085012" y="2209799"/>
            <a:ext cx="3657600" cy="209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20"/>
              </a:spcBef>
              <a:spcAft>
                <a:spcPts val="0"/>
              </a:spcAft>
              <a:buSzPts val="1680"/>
              <a:buNone/>
              <a:defRPr sz="2100">
                <a:solidFill>
                  <a:srgbClr val="0F486F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51" name="Google Shape;51;p7"/>
          <p:cNvCxnSpPr/>
          <p:nvPr/>
        </p:nvCxnSpPr>
        <p:spPr>
          <a:xfrm flipH="1">
            <a:off x="8228012" y="8467"/>
            <a:ext cx="3810000" cy="3810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" name="Google Shape;52;p7"/>
          <p:cNvCxnSpPr/>
          <p:nvPr/>
        </p:nvCxnSpPr>
        <p:spPr>
          <a:xfrm flipH="1">
            <a:off x="6108170" y="91545"/>
            <a:ext cx="6080655" cy="6080655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" name="Google Shape;53;p7"/>
          <p:cNvCxnSpPr/>
          <p:nvPr/>
        </p:nvCxnSpPr>
        <p:spPr>
          <a:xfrm flipH="1">
            <a:off x="7235825" y="228600"/>
            <a:ext cx="4953000" cy="4953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" name="Google Shape;54;p7"/>
          <p:cNvCxnSpPr/>
          <p:nvPr/>
        </p:nvCxnSpPr>
        <p:spPr>
          <a:xfrm flipH="1">
            <a:off x="7335837" y="32278"/>
            <a:ext cx="4852989" cy="485298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" name="Google Shape;55;p7"/>
          <p:cNvCxnSpPr/>
          <p:nvPr/>
        </p:nvCxnSpPr>
        <p:spPr>
          <a:xfrm flipH="1">
            <a:off x="7845426" y="609601"/>
            <a:ext cx="4343399" cy="434339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684211" y="685800"/>
            <a:ext cx="4937655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2"/>
          </p:nvPr>
        </p:nvSpPr>
        <p:spPr>
          <a:xfrm>
            <a:off x="5808133" y="685801"/>
            <a:ext cx="4934479" cy="361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24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2"/>
          </p:nvPr>
        </p:nvSpPr>
        <p:spPr>
          <a:xfrm>
            <a:off x="684211" y="1270529"/>
            <a:ext cx="4937655" cy="303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3"/>
          </p:nvPr>
        </p:nvSpPr>
        <p:spPr>
          <a:xfrm>
            <a:off x="6079066" y="685800"/>
            <a:ext cx="466513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SzPts val="2240"/>
              <a:buNone/>
              <a:defRPr sz="28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4"/>
          </p:nvPr>
        </p:nvSpPr>
        <p:spPr>
          <a:xfrm>
            <a:off x="5806545" y="1262062"/>
            <a:ext cx="4929188" cy="303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marL="914400" lvl="1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marL="1371600" lvl="2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marL="1828800" lvl="3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marL="2286000" lvl="4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marL="2743200" lvl="5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marL="3200400" lvl="6" indent="-320039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marL="3657600" lvl="7" indent="-32004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marL="4114800" lvl="8" indent="-32004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1" name="Google Shape;11;p1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3" name="Google Shape;13;p1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1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" name="Google Shape;15;p1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6" name="Google Shape;16;p1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sz="20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dt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ft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sldNum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3200" b="0" i="0" u="none" strike="noStrike" cap="non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E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t4P0RpeG18Dyt1VmHhk2_dNXHYXsitSjsecTPdy7sSE/edit?usp=sharing" TargetMode="External"/><Relationship Id="rId2" Type="http://schemas.openxmlformats.org/officeDocument/2006/relationships/hyperlink" Target="https://cmbm.app.box.com/s/usqnk13yjhk5fzjpw5sezg8yx4y9hpz3" TargetMode="External"/><Relationship Id="rId1" Type="http://schemas.openxmlformats.org/officeDocument/2006/relationships/slideLayout" Target="../slideLayouts/slideLayout21.xml"/><Relationship Id="rId5" Type="http://schemas.openxmlformats.org/officeDocument/2006/relationships/hyperlink" Target="https://fb.watch/kSKcdZlHYj/" TargetMode="External"/><Relationship Id="rId4" Type="http://schemas.openxmlformats.org/officeDocument/2006/relationships/hyperlink" Target="http://www.biomedicalcentral.com/1472-6920/14/19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24"/>
          <p:cNvCxnSpPr/>
          <p:nvPr/>
        </p:nvCxnSpPr>
        <p:spPr>
          <a:xfrm flipH="1">
            <a:off x="8228012" y="8467"/>
            <a:ext cx="3810000" cy="3810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3" name="Google Shape;183;p24"/>
          <p:cNvCxnSpPr/>
          <p:nvPr/>
        </p:nvCxnSpPr>
        <p:spPr>
          <a:xfrm flipH="1">
            <a:off x="6108170" y="91545"/>
            <a:ext cx="6080655" cy="6080655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4" name="Google Shape;184;p24"/>
          <p:cNvCxnSpPr/>
          <p:nvPr/>
        </p:nvCxnSpPr>
        <p:spPr>
          <a:xfrm flipH="1">
            <a:off x="7235825" y="228600"/>
            <a:ext cx="4953000" cy="4953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5" name="Google Shape;185;p24"/>
          <p:cNvCxnSpPr/>
          <p:nvPr/>
        </p:nvCxnSpPr>
        <p:spPr>
          <a:xfrm flipH="1">
            <a:off x="7335837" y="32278"/>
            <a:ext cx="4852989" cy="485298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6" name="Google Shape;186;p24"/>
          <p:cNvCxnSpPr/>
          <p:nvPr/>
        </p:nvCxnSpPr>
        <p:spPr>
          <a:xfrm flipH="1">
            <a:off x="7845426" y="609601"/>
            <a:ext cx="4343399" cy="434339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7" name="Google Shape;187;p24"/>
          <p:cNvSpPr/>
          <p:nvPr/>
        </p:nvSpPr>
        <p:spPr>
          <a:xfrm>
            <a:off x="-3175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8" name="Google Shape;188;p24" descr="A group of people in robes and caps standing outside a building&#10;&#10;Description automatically generated with low confidence"/>
          <p:cNvPicPr preferRelativeResize="0"/>
          <p:nvPr/>
        </p:nvPicPr>
        <p:blipFill rotWithShape="1">
          <a:blip r:embed="rId3">
            <a:alphaModFix amt="40000"/>
          </a:blip>
          <a:srcRect t="15730"/>
          <a:stretch/>
        </p:blipFill>
        <p:spPr>
          <a:xfrm>
            <a:off x="81492" y="25410"/>
            <a:ext cx="1219200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4"/>
          <p:cNvSpPr txBox="1">
            <a:spLocks noGrp="1"/>
          </p:cNvSpPr>
          <p:nvPr>
            <p:ph type="ctrTitle" idx="4294967295"/>
          </p:nvPr>
        </p:nvSpPr>
        <p:spPr>
          <a:xfrm>
            <a:off x="556591" y="93135"/>
            <a:ext cx="8128621" cy="1497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entury Gothic"/>
              <a:buNone/>
            </a:pPr>
            <a:r>
              <a:rPr lang="en-IE"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 INTEGRATED APPROACH TO STUDENT SUPPORT THROUGH MIND BODY MEDICINE</a:t>
            </a:r>
            <a:br>
              <a:rPr lang="en-IE" sz="34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34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4"/>
          <p:cNvSpPr txBox="1">
            <a:spLocks noGrp="1"/>
          </p:cNvSpPr>
          <p:nvPr>
            <p:ph type="subTitle" idx="4294967295"/>
          </p:nvPr>
        </p:nvSpPr>
        <p:spPr>
          <a:xfrm>
            <a:off x="6988629" y="5813360"/>
            <a:ext cx="5200196" cy="1066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</a:pPr>
            <a:r>
              <a:rPr lang="en-IE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Sarah Grimson &amp; Heidi Jackson (TCD)</a:t>
            </a:r>
            <a:endParaRPr sz="21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2"/>
          <p:cNvSpPr txBox="1">
            <a:spLocks noGrp="1"/>
          </p:cNvSpPr>
          <p:nvPr>
            <p:ph type="title"/>
          </p:nvPr>
        </p:nvSpPr>
        <p:spPr>
          <a:xfrm>
            <a:off x="415633" y="2485747"/>
            <a:ext cx="4941900" cy="283135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/>
              <a:t>Advantages of MBM in Higher Education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276" name="Google Shape;276;p32"/>
          <p:cNvSpPr txBox="1">
            <a:spLocks noGrp="1"/>
          </p:cNvSpPr>
          <p:nvPr>
            <p:ph type="body" idx="1"/>
          </p:nvPr>
        </p:nvSpPr>
        <p:spPr>
          <a:xfrm>
            <a:off x="5999583" y="1287262"/>
            <a:ext cx="6056293" cy="52085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E" sz="1800" b="1" dirty="0">
                <a:solidFill>
                  <a:schemeClr val="bg2"/>
                </a:solidFill>
              </a:rPr>
              <a:t>Cost effective - group setting of 10 students</a:t>
            </a:r>
          </a:p>
          <a:p>
            <a:pPr marL="285750" indent="-285750">
              <a:spcBef>
                <a:spcPts val="2100"/>
              </a:spcBef>
              <a:buFont typeface="Wingdings" panose="05000000000000000000" pitchFamily="2" charset="2"/>
              <a:buChar char="§"/>
            </a:pPr>
            <a:r>
              <a:rPr lang="en-IE" sz="1800" b="1" dirty="0">
                <a:solidFill>
                  <a:schemeClr val="bg2"/>
                </a:solidFill>
              </a:rPr>
              <a:t>Complements existing student support systems </a:t>
            </a:r>
          </a:p>
          <a:p>
            <a:pPr marL="285750" indent="-285750">
              <a:spcBef>
                <a:spcPts val="2100"/>
              </a:spcBef>
              <a:buFont typeface="Wingdings" panose="05000000000000000000" pitchFamily="2" charset="2"/>
              <a:buChar char="§"/>
            </a:pPr>
            <a:r>
              <a:rPr lang="en-IE" sz="1800" b="1" dirty="0">
                <a:solidFill>
                  <a:schemeClr val="bg2"/>
                </a:solidFill>
              </a:rPr>
              <a:t>No stigma attached  -seen as educational support </a:t>
            </a:r>
          </a:p>
          <a:p>
            <a:pPr marL="285750" indent="-285750">
              <a:spcBef>
                <a:spcPts val="2100"/>
              </a:spcBef>
              <a:buFont typeface="Wingdings" panose="05000000000000000000" pitchFamily="2" charset="2"/>
              <a:buChar char="§"/>
            </a:pPr>
            <a:r>
              <a:rPr lang="en-IE" sz="1800" b="1" dirty="0">
                <a:solidFill>
                  <a:schemeClr val="bg2"/>
                </a:solidFill>
              </a:rPr>
              <a:t>Time efficient  - 2 hours a week over 8-10 weeks</a:t>
            </a:r>
          </a:p>
          <a:p>
            <a:pPr marL="285750" indent="-285750">
              <a:spcBef>
                <a:spcPts val="2100"/>
              </a:spcBef>
              <a:buFont typeface="Wingdings" panose="05000000000000000000" pitchFamily="2" charset="2"/>
              <a:buChar char="§"/>
            </a:pPr>
            <a:r>
              <a:rPr lang="en-IE" sz="1800" b="1" dirty="0">
                <a:solidFill>
                  <a:schemeClr val="bg2"/>
                </a:solidFill>
              </a:rPr>
              <a:t>Flexible delivery</a:t>
            </a:r>
          </a:p>
          <a:p>
            <a:pPr marL="285750" indent="-285750">
              <a:spcBef>
                <a:spcPts val="2100"/>
              </a:spcBef>
              <a:buFont typeface="Wingdings" panose="05000000000000000000" pitchFamily="2" charset="2"/>
              <a:buChar char="§"/>
            </a:pPr>
            <a:r>
              <a:rPr lang="en-IE" sz="1800" b="1" dirty="0">
                <a:solidFill>
                  <a:schemeClr val="bg2"/>
                </a:solidFill>
              </a:rPr>
              <a:t>Empowers students to help themselves. </a:t>
            </a:r>
          </a:p>
          <a:p>
            <a:pPr marL="285750" indent="-285750">
              <a:spcBef>
                <a:spcPts val="2100"/>
              </a:spcBef>
              <a:buFont typeface="Wingdings" panose="05000000000000000000" pitchFamily="2" charset="2"/>
              <a:buChar char="§"/>
            </a:pPr>
            <a:r>
              <a:rPr lang="en-IE" sz="1800" b="1" dirty="0">
                <a:solidFill>
                  <a:schemeClr val="bg2"/>
                </a:solidFill>
              </a:rPr>
              <a:t>Handouts &amp; recordings for ongoing support</a:t>
            </a:r>
          </a:p>
        </p:txBody>
      </p:sp>
    </p:spTree>
    <p:extLst>
      <p:ext uri="{BB962C8B-B14F-4D97-AF65-F5344CB8AC3E}">
        <p14:creationId xmlns:p14="http://schemas.microsoft.com/office/powerpoint/2010/main" val="2380127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CMBM Research with Higher Education Students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0767" y="871100"/>
            <a:ext cx="5615700" cy="558478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IE" sz="2900" dirty="0" err="1"/>
              <a:t>Allgeny</a:t>
            </a:r>
            <a:r>
              <a:rPr lang="en-IE" sz="2900" dirty="0"/>
              <a:t> College Maryland</a:t>
            </a:r>
          </a:p>
          <a:p>
            <a:r>
              <a:rPr lang="en-IE" sz="2900" dirty="0">
                <a:hlinkClick r:id="rId2"/>
              </a:rPr>
              <a:t>https://cmbm.app.box.com/s/usqnk13yjhk5fzjpw5sezg8yx4y9hpz3</a:t>
            </a:r>
            <a:endParaRPr lang="en-IE" sz="2900" dirty="0"/>
          </a:p>
          <a:p>
            <a:pPr>
              <a:buNone/>
            </a:pPr>
            <a:endParaRPr lang="en-IE" sz="2900" dirty="0"/>
          </a:p>
          <a:p>
            <a:r>
              <a:rPr lang="en-IE" sz="2900" dirty="0"/>
              <a:t> </a:t>
            </a:r>
            <a:r>
              <a:rPr lang="en-IE" sz="2900" dirty="0">
                <a:hlinkClick r:id="rId3"/>
              </a:rPr>
              <a:t>https://docs.google.com/document/d/1t4P0RpeG18Dyt1VmHhk2_dNXHYXsitSjsecTPdy7sSE/edit?usp=sharing</a:t>
            </a:r>
            <a:r>
              <a:rPr lang="en-IE" sz="2900" dirty="0"/>
              <a:t> </a:t>
            </a:r>
          </a:p>
          <a:p>
            <a:endParaRPr lang="en-IE" sz="2900" dirty="0"/>
          </a:p>
          <a:p>
            <a:pPr>
              <a:buNone/>
            </a:pPr>
            <a:endParaRPr lang="en-IE" sz="2900" dirty="0"/>
          </a:p>
          <a:p>
            <a:pPr>
              <a:buNone/>
            </a:pPr>
            <a:r>
              <a:rPr lang="en-IE" sz="2900" dirty="0"/>
              <a:t>Medical Students and MBSGs</a:t>
            </a:r>
          </a:p>
          <a:p>
            <a:pPr>
              <a:buNone/>
            </a:pPr>
            <a:endParaRPr lang="en-IE" sz="2900" dirty="0"/>
          </a:p>
          <a:p>
            <a:r>
              <a:rPr lang="en-IE" sz="2900" dirty="0">
                <a:hlinkClick r:id="rId4"/>
              </a:rPr>
              <a:t>http://www.biomedicalcentral.com/1472-6920/14/198</a:t>
            </a:r>
            <a:r>
              <a:rPr lang="en-IE" sz="2900" dirty="0"/>
              <a:t>.  </a:t>
            </a:r>
          </a:p>
          <a:p>
            <a:pPr lvl="0"/>
            <a:r>
              <a:rPr lang="en-IE" sz="2900" dirty="0" err="1"/>
              <a:t>Ranjbar</a:t>
            </a:r>
            <a:r>
              <a:rPr lang="en-IE" sz="2900" dirty="0"/>
              <a:t> N, </a:t>
            </a:r>
            <a:r>
              <a:rPr lang="en-IE" sz="2900" dirty="0" err="1"/>
              <a:t>Erb</a:t>
            </a:r>
            <a:r>
              <a:rPr lang="en-IE" sz="2900" dirty="0"/>
              <a:t> M, Tomkins J, </a:t>
            </a:r>
            <a:r>
              <a:rPr lang="en-IE" sz="2900" dirty="0" err="1"/>
              <a:t>Taneja</a:t>
            </a:r>
            <a:r>
              <a:rPr lang="en-IE" sz="2900" dirty="0"/>
              <a:t> K, </a:t>
            </a:r>
            <a:r>
              <a:rPr lang="en-IE" sz="2900" dirty="0" err="1"/>
              <a:t>Villagomez</a:t>
            </a:r>
            <a:r>
              <a:rPr lang="en-IE" sz="2900" dirty="0"/>
              <a:t> A. Implementing a Mind-Body Skills Group in psychiatric residency training [published online ahead of print, 2021 Aug 2]. </a:t>
            </a:r>
            <a:r>
              <a:rPr lang="en-IE" sz="2900" i="1" dirty="0" err="1"/>
              <a:t>Acad</a:t>
            </a:r>
            <a:r>
              <a:rPr lang="en-IE" sz="2900" i="1" dirty="0"/>
              <a:t> Psychiatry</a:t>
            </a:r>
            <a:r>
              <a:rPr lang="en-IE" sz="2900" dirty="0"/>
              <a:t>. 2021;1-6.</a:t>
            </a:r>
          </a:p>
          <a:p>
            <a:r>
              <a:rPr lang="en-IE" sz="2900" dirty="0"/>
              <a:t>Williams MK, </a:t>
            </a:r>
            <a:r>
              <a:rPr lang="en-IE" sz="2900" dirty="0" err="1"/>
              <a:t>Estores</a:t>
            </a:r>
            <a:r>
              <a:rPr lang="en-IE" sz="2900" dirty="0"/>
              <a:t> IM, Merlo LJ. Promoting resilience in medicine: The effects of a mind-body medicine elective to improve medical student well-being. </a:t>
            </a:r>
            <a:r>
              <a:rPr lang="en-IE" sz="2900" i="1" dirty="0"/>
              <a:t>Glob Adv Health Med</a:t>
            </a:r>
            <a:r>
              <a:rPr lang="en-IE" sz="2900" dirty="0"/>
              <a:t>. 2020;9:2164956120927367. Published 2020 May 21. </a:t>
            </a:r>
          </a:p>
          <a:p>
            <a:endParaRPr lang="en-IE" sz="2900" dirty="0"/>
          </a:p>
          <a:p>
            <a:pPr>
              <a:buNone/>
            </a:pPr>
            <a:endParaRPr lang="en-IE" sz="2900" dirty="0"/>
          </a:p>
          <a:p>
            <a:pPr>
              <a:buNone/>
            </a:pPr>
            <a:r>
              <a:rPr lang="en-US" sz="2900" dirty="0"/>
              <a:t>Kosovo University students</a:t>
            </a:r>
          </a:p>
          <a:p>
            <a:r>
              <a:rPr lang="en-IE" sz="2900" dirty="0">
                <a:hlinkClick r:id="rId5"/>
              </a:rPr>
              <a:t> https://fb.watch/kSKcdZlHYj/</a:t>
            </a:r>
            <a:r>
              <a:rPr lang="en-IE" sz="2900" dirty="0"/>
              <a:t> </a:t>
            </a:r>
          </a:p>
          <a:p>
            <a:endParaRPr lang="en-IE" sz="2900" dirty="0"/>
          </a:p>
          <a:p>
            <a:pPr>
              <a:buNone/>
            </a:pPr>
            <a:endParaRPr lang="en-IE" sz="2900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  <a:p>
            <a:pPr>
              <a:buNone/>
            </a:pPr>
            <a:r>
              <a:rPr lang="en-IE" dirty="0"/>
              <a:t> </a:t>
            </a:r>
          </a:p>
          <a:p>
            <a:pPr>
              <a:buNone/>
            </a:pPr>
            <a:endParaRPr lang="en-IE" dirty="0"/>
          </a:p>
          <a:p>
            <a:pPr>
              <a:buNone/>
            </a:pPr>
            <a:endParaRPr lang="en-I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0">
              <a:srgbClr val="05578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2D2EF"/>
              </a:gs>
              <a:gs pos="10000">
                <a:srgbClr val="62D2EF"/>
              </a:gs>
              <a:gs pos="100000">
                <a:srgbClr val="05578D"/>
              </a:gs>
            </a:gsLst>
            <a:lin ang="612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7" name="Google Shape;297;p35"/>
          <p:cNvSpPr/>
          <p:nvPr/>
        </p:nvSpPr>
        <p:spPr>
          <a:xfrm>
            <a:off x="0" y="-2"/>
            <a:ext cx="8129873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dk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98" name="Google Shape;298;p35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99" name="Google Shape;299;p35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0" name="Google Shape;300;p35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1" name="Google Shape;301;p35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2" name="Google Shape;302;p35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03" name="Google Shape;303;p35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04" name="Google Shape;304;p35"/>
          <p:cNvSpPr txBox="1">
            <a:spLocks noGrp="1"/>
          </p:cNvSpPr>
          <p:nvPr>
            <p:ph type="title"/>
          </p:nvPr>
        </p:nvSpPr>
        <p:spPr>
          <a:xfrm>
            <a:off x="8588661" y="941424"/>
            <a:ext cx="3043896" cy="324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entury Gothic"/>
              <a:buNone/>
            </a:pPr>
            <a:r>
              <a:rPr lang="en-IE">
                <a:solidFill>
                  <a:srgbClr val="FFFFFF"/>
                </a:solidFill>
              </a:rPr>
              <a:t>RESEARCH</a:t>
            </a:r>
            <a:br>
              <a:rPr lang="en-IE">
                <a:solidFill>
                  <a:srgbClr val="FFFFFF"/>
                </a:solidFill>
              </a:rPr>
            </a:br>
            <a:r>
              <a:rPr lang="en-IE">
                <a:solidFill>
                  <a:srgbClr val="FFFFFF"/>
                </a:solidFill>
              </a:rPr>
              <a:t>2021-2023</a:t>
            </a:r>
            <a:endParaRPr/>
          </a:p>
        </p:txBody>
      </p:sp>
      <p:grpSp>
        <p:nvGrpSpPr>
          <p:cNvPr id="305" name="Google Shape;305;p35"/>
          <p:cNvGrpSpPr/>
          <p:nvPr/>
        </p:nvGrpSpPr>
        <p:grpSpPr>
          <a:xfrm>
            <a:off x="940645" y="1716339"/>
            <a:ext cx="6190459" cy="3218881"/>
            <a:chOff x="0" y="774915"/>
            <a:chExt cx="6190459" cy="3218881"/>
          </a:xfrm>
        </p:grpSpPr>
        <p:sp>
          <p:nvSpPr>
            <p:cNvPr id="306" name="Google Shape;306;p35"/>
            <p:cNvSpPr/>
            <p:nvPr/>
          </p:nvSpPr>
          <p:spPr>
            <a:xfrm>
              <a:off x="0" y="774915"/>
              <a:ext cx="6190459" cy="1430613"/>
            </a:xfrm>
            <a:prstGeom prst="roundRect">
              <a:avLst>
                <a:gd name="adj" fmla="val 1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432760" y="1096803"/>
              <a:ext cx="786837" cy="78683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1652359" y="774915"/>
              <a:ext cx="4538099" cy="14306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 txBox="1"/>
            <p:nvPr/>
          </p:nvSpPr>
          <p:spPr>
            <a:xfrm>
              <a:off x="1652359" y="774915"/>
              <a:ext cx="4538099" cy="14306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1400" tIns="151400" rIns="151400" bIns="1514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entury Gothic"/>
                <a:buNone/>
              </a:pPr>
              <a:r>
                <a:rPr lang="en-IE" sz="19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Focus Group	</a:t>
              </a: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0" y="2563183"/>
              <a:ext cx="6190459" cy="1430613"/>
            </a:xfrm>
            <a:prstGeom prst="roundRect">
              <a:avLst>
                <a:gd name="adj" fmla="val 1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432760" y="2885071"/>
              <a:ext cx="786837" cy="78683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1652359" y="2563183"/>
              <a:ext cx="4538099" cy="14306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 txBox="1"/>
            <p:nvPr/>
          </p:nvSpPr>
          <p:spPr>
            <a:xfrm>
              <a:off x="1652359" y="2563183"/>
              <a:ext cx="4538099" cy="14306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1400" tIns="151400" rIns="151400" bIns="1514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entury Gothic"/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665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entury Gothic"/>
                <a:buNone/>
              </a:pPr>
              <a:r>
                <a:rPr lang="en-IE" sz="19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Anonymous Online Survey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665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entury Gothic"/>
                <a:buNone/>
              </a:pPr>
              <a:r>
                <a:rPr lang="en-IE" sz="19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	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6"/>
          <p:cNvSpPr/>
          <p:nvPr/>
        </p:nvSpPr>
        <p:spPr>
          <a:xfrm>
            <a:off x="573107" y="681411"/>
            <a:ext cx="3093595" cy="189533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 cap="rnd" cmpd="sng">
            <a:solidFill>
              <a:srgbClr val="0230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IE" sz="1800" b="1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IE" sz="18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Stress Management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22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endParaRPr sz="1000" b="0" i="1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0" name="Google Shape;320;p36"/>
          <p:cNvSpPr/>
          <p:nvPr/>
        </p:nvSpPr>
        <p:spPr>
          <a:xfrm>
            <a:off x="8285824" y="809398"/>
            <a:ext cx="3510847" cy="1767345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5875" cap="rnd" cmpd="sng">
            <a:solidFill>
              <a:srgbClr val="0230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IE" sz="1800" b="1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Self Care &amp; Confidence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222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1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1" name="Google Shape;321;p36"/>
          <p:cNvSpPr/>
          <p:nvPr/>
        </p:nvSpPr>
        <p:spPr>
          <a:xfrm>
            <a:off x="8188169" y="4142392"/>
            <a:ext cx="3510847" cy="1895332"/>
          </a:xfrm>
          <a:prstGeom prst="roundRect">
            <a:avLst>
              <a:gd name="adj" fmla="val 16667"/>
            </a:avLst>
          </a:prstGeom>
          <a:solidFill>
            <a:srgbClr val="22C4ED"/>
          </a:solidFill>
          <a:ln w="15875" cap="rnd" cmpd="sng">
            <a:solidFill>
              <a:srgbClr val="0230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IE" sz="1800" b="1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Wider Benefits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36"/>
          <p:cNvSpPr/>
          <p:nvPr/>
        </p:nvSpPr>
        <p:spPr>
          <a:xfrm>
            <a:off x="573107" y="4142392"/>
            <a:ext cx="3093595" cy="1895332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5875" cap="rnd" cmpd="sng">
            <a:solidFill>
              <a:srgbClr val="0230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IE" sz="18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Trauma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3" name="Google Shape;323;p36"/>
          <p:cNvSpPr/>
          <p:nvPr/>
        </p:nvSpPr>
        <p:spPr>
          <a:xfrm>
            <a:off x="4654861" y="434278"/>
            <a:ext cx="2580440" cy="2695081"/>
          </a:xfrm>
          <a:prstGeom prst="ellipse">
            <a:avLst/>
          </a:prstGeom>
          <a:solidFill>
            <a:srgbClr val="F583DB"/>
          </a:solidFill>
          <a:ln w="15875" cap="rnd" cmpd="sng">
            <a:solidFill>
              <a:srgbClr val="0230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65% of students have established a consistent mind-body practice</a:t>
            </a:r>
            <a:endParaRPr sz="20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4" name="Google Shape;324;p36"/>
          <p:cNvSpPr/>
          <p:nvPr/>
        </p:nvSpPr>
        <p:spPr>
          <a:xfrm>
            <a:off x="4651903" y="3728642"/>
            <a:ext cx="2663301" cy="2503483"/>
          </a:xfrm>
          <a:prstGeom prst="ellipse">
            <a:avLst/>
          </a:prstGeom>
          <a:solidFill>
            <a:srgbClr val="F583DB"/>
          </a:solidFill>
          <a:ln w="15875" cap="rnd" cmpd="sng">
            <a:solidFill>
              <a:srgbClr val="0230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6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93% would  recommend the module to other students</a:t>
            </a:r>
            <a:endParaRPr sz="16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87992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6"/>
          <p:cNvSpPr/>
          <p:nvPr/>
        </p:nvSpPr>
        <p:spPr>
          <a:xfrm>
            <a:off x="164509" y="88776"/>
            <a:ext cx="5517200" cy="31531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 cap="rnd" cmpd="sng">
            <a:solidFill>
              <a:srgbClr val="0230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Stress Management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lang="en-IE" sz="12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IE" sz="12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breathing techniques have supported me </a:t>
            </a:r>
            <a:r>
              <a:rPr lang="en-IE" sz="12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relaxing my body and mind when I am stressed. It has also </a:t>
            </a:r>
            <a:r>
              <a:rPr lang="en-IE" sz="12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supported me with controlling my emotions </a:t>
            </a:r>
            <a:r>
              <a:rPr lang="en-IE" sz="12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when frustrated or feeling down.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endParaRPr lang="en-IE" sz="1200" b="0" i="1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lang="en-IE" sz="1200" i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IE" sz="12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 has picked me up by </a:t>
            </a:r>
            <a:r>
              <a:rPr lang="en-IE" sz="12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taking the time to sit with the feelings</a:t>
            </a:r>
            <a:r>
              <a:rPr lang="en-IE" sz="12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endParaRPr lang="en-IE" sz="16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lang="en-IE" sz="12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 found this module to be </a:t>
            </a:r>
            <a:r>
              <a:rPr lang="en-IE" sz="12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very beneficial</a:t>
            </a:r>
            <a:r>
              <a:rPr lang="en-IE" sz="12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 I was struggling at the time with sleeping and stress and the </a:t>
            </a:r>
            <a:r>
              <a:rPr lang="en-IE" sz="12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meditations</a:t>
            </a:r>
            <a:r>
              <a:rPr lang="en-IE" sz="12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that I was introduced to were a </a:t>
            </a:r>
            <a:r>
              <a:rPr lang="en-IE" sz="12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game changer </a:t>
            </a:r>
            <a:r>
              <a:rPr lang="en-IE" sz="12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me.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endParaRPr lang="en-IE" sz="16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</a:pPr>
            <a:r>
              <a:rPr lang="en-IE" sz="12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 has given me some </a:t>
            </a:r>
            <a:r>
              <a:rPr lang="en-IE" sz="12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valuable tools to support me in times of stress</a:t>
            </a:r>
            <a:r>
              <a:rPr lang="en-IE" sz="12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IE" sz="1600" dirty="0"/>
          </a:p>
          <a:p>
            <a:pPr marL="285750" marR="0" lvl="0" indent="-222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endParaRPr lang="en-IE" sz="1000" b="0" i="1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0" name="Google Shape;320;p36"/>
          <p:cNvSpPr/>
          <p:nvPr/>
        </p:nvSpPr>
        <p:spPr>
          <a:xfrm>
            <a:off x="6604986" y="75952"/>
            <a:ext cx="5327385" cy="3153186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5875" cap="rnd" cmpd="sng">
            <a:solidFill>
              <a:srgbClr val="0230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Self Care &amp; Confidence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0" i="1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IE" b="0" i="1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Gave me </a:t>
            </a:r>
            <a:r>
              <a:rPr lang="en-IE" b="1" i="1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confidence and practices to help </a:t>
            </a:r>
            <a:r>
              <a:rPr lang="en-IE" b="0" i="1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at difficult times.</a:t>
            </a:r>
          </a:p>
          <a:p>
            <a:pPr marL="171450" marR="0" lvl="0" indent="-1714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endParaRPr b="0" i="1" u="none" strike="noStrike" cap="none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IE" b="0" i="1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As a </a:t>
            </a:r>
            <a:r>
              <a:rPr lang="en-IE" b="1" i="1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woman we put family first, but with mind body medicine you put forward  self care first </a:t>
            </a:r>
            <a:r>
              <a:rPr lang="en-IE" b="0" i="1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and learn to let go of societal pressure and internally check in, because mature students - wear different hats. 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095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endParaRPr b="0" i="1" u="none" strike="noStrike" cap="none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</a:pPr>
            <a:r>
              <a:rPr lang="en-IE" b="0" i="1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 learned </a:t>
            </a:r>
            <a:r>
              <a:rPr lang="en-IE" b="1" i="1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self care – giving it time, focus and skills</a:t>
            </a:r>
            <a:r>
              <a:rPr lang="en-IE" b="0" i="1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222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1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1" name="Google Shape;321;p36"/>
          <p:cNvSpPr/>
          <p:nvPr/>
        </p:nvSpPr>
        <p:spPr>
          <a:xfrm>
            <a:off x="6604986" y="3429000"/>
            <a:ext cx="5422504" cy="2971800"/>
          </a:xfrm>
          <a:prstGeom prst="roundRect">
            <a:avLst>
              <a:gd name="adj" fmla="val 16667"/>
            </a:avLst>
          </a:prstGeom>
          <a:solidFill>
            <a:srgbClr val="22C4ED"/>
          </a:solidFill>
          <a:ln w="15875" cap="rnd" cmpd="sng">
            <a:solidFill>
              <a:srgbClr val="0230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1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Wider Benefits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IE" sz="18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Some students shared the MBM skills with their families.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lvl="0" indent="-82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800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IE" sz="180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The fellowship / community aspect of the programme was valued</a:t>
            </a:r>
            <a:r>
              <a:rPr lang="en-IE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36"/>
          <p:cNvSpPr/>
          <p:nvPr/>
        </p:nvSpPr>
        <p:spPr>
          <a:xfrm>
            <a:off x="164509" y="3429000"/>
            <a:ext cx="5517199" cy="306416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5875" cap="rnd" cmpd="sng">
            <a:solidFill>
              <a:srgbClr val="0230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Trauma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lt1"/>
              </a:solidFill>
              <a:latin typeface="Calibri" panose="020F0502020204030204" pitchFamily="34" charset="0"/>
              <a:ea typeface="Century Gothic"/>
              <a:cs typeface="Calibri" panose="020F0502020204030204" pitchFamily="34" charset="0"/>
              <a:sym typeface="Century Gothic"/>
            </a:endParaRP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IE" sz="1800" i="1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Issues from my past resurfaced, reminded me not to be too hard on myself.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1968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800" i="1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IE" sz="1800" i="1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Positive - it opened up stuff that was buried.</a:t>
            </a:r>
            <a:r>
              <a:rPr lang="en-IE" sz="1600" dirty="0">
                <a:solidFill>
                  <a:schemeClr val="lt1"/>
                </a:solidFill>
                <a:latin typeface="Calibri" panose="020F050202020403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	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" name="Google Shape;329;p37"/>
          <p:cNvGrpSpPr/>
          <p:nvPr/>
        </p:nvGrpSpPr>
        <p:grpSpPr>
          <a:xfrm>
            <a:off x="1200150" y="729969"/>
            <a:ext cx="10285833" cy="5813271"/>
            <a:chOff x="0" y="44169"/>
            <a:chExt cx="10285833" cy="5813271"/>
          </a:xfrm>
        </p:grpSpPr>
        <p:sp>
          <p:nvSpPr>
            <p:cNvPr id="330" name="Google Shape;330;p37"/>
            <p:cNvSpPr/>
            <p:nvPr/>
          </p:nvSpPr>
          <p:spPr>
            <a:xfrm>
              <a:off x="0" y="44169"/>
              <a:ext cx="10285833" cy="913678"/>
            </a:xfrm>
            <a:prstGeom prst="roundRect">
              <a:avLst>
                <a:gd name="adj" fmla="val 16667"/>
              </a:avLst>
            </a:prstGeom>
            <a:solidFill>
              <a:srgbClr val="022F61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7"/>
            <p:cNvSpPr txBox="1"/>
            <p:nvPr/>
          </p:nvSpPr>
          <p:spPr>
            <a:xfrm>
              <a:off x="44602" y="88771"/>
              <a:ext cx="10196629" cy="8244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entury Gothic"/>
                <a:buNone/>
              </a:pPr>
              <a:r>
                <a:rPr lang="en-IE" sz="2300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The closeness of the group, the confidentiality and the relaxation</a:t>
              </a:r>
              <a:endParaRPr dirty="0"/>
            </a:p>
          </p:txBody>
        </p:sp>
        <p:sp>
          <p:nvSpPr>
            <p:cNvPr id="332" name="Google Shape;332;p37"/>
            <p:cNvSpPr/>
            <p:nvPr/>
          </p:nvSpPr>
          <p:spPr>
            <a:xfrm>
              <a:off x="0" y="1024088"/>
              <a:ext cx="10285833" cy="913678"/>
            </a:xfrm>
            <a:prstGeom prst="roundRect">
              <a:avLst>
                <a:gd name="adj" fmla="val 16667"/>
              </a:avLst>
            </a:prstGeom>
            <a:solidFill>
              <a:srgbClr val="022F61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7"/>
            <p:cNvSpPr txBox="1"/>
            <p:nvPr/>
          </p:nvSpPr>
          <p:spPr>
            <a:xfrm>
              <a:off x="44602" y="1068690"/>
              <a:ext cx="10196629" cy="8244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entury Gothic"/>
                <a:buNone/>
              </a:pPr>
              <a:r>
                <a:rPr lang="en-IE" sz="2300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Guided meditations and imagery</a:t>
              </a:r>
              <a:endParaRPr dirty="0"/>
            </a:p>
          </p:txBody>
        </p:sp>
        <p:sp>
          <p:nvSpPr>
            <p:cNvPr id="334" name="Google Shape;334;p37"/>
            <p:cNvSpPr/>
            <p:nvPr/>
          </p:nvSpPr>
          <p:spPr>
            <a:xfrm>
              <a:off x="0" y="2004006"/>
              <a:ext cx="10285833" cy="913678"/>
            </a:xfrm>
            <a:prstGeom prst="roundRect">
              <a:avLst>
                <a:gd name="adj" fmla="val 16667"/>
              </a:avLst>
            </a:prstGeom>
            <a:solidFill>
              <a:srgbClr val="022F61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7"/>
            <p:cNvSpPr txBox="1"/>
            <p:nvPr/>
          </p:nvSpPr>
          <p:spPr>
            <a:xfrm>
              <a:off x="44602" y="2048608"/>
              <a:ext cx="10196629" cy="8244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entury Gothic"/>
                <a:buNone/>
              </a:pPr>
              <a:r>
                <a:rPr lang="en-IE" sz="2300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Soft belly and shaking</a:t>
              </a:r>
              <a:endParaRPr dirty="0"/>
            </a:p>
          </p:txBody>
        </p:sp>
        <p:sp>
          <p:nvSpPr>
            <p:cNvPr id="336" name="Google Shape;336;p37"/>
            <p:cNvSpPr/>
            <p:nvPr/>
          </p:nvSpPr>
          <p:spPr>
            <a:xfrm>
              <a:off x="0" y="2983925"/>
              <a:ext cx="10285833" cy="913678"/>
            </a:xfrm>
            <a:prstGeom prst="roundRect">
              <a:avLst>
                <a:gd name="adj" fmla="val 16667"/>
              </a:avLst>
            </a:prstGeom>
            <a:solidFill>
              <a:srgbClr val="022F61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7"/>
            <p:cNvSpPr txBox="1"/>
            <p:nvPr/>
          </p:nvSpPr>
          <p:spPr>
            <a:xfrm>
              <a:off x="44602" y="3028527"/>
              <a:ext cx="10196629" cy="8244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entury Gothic"/>
                <a:buNone/>
              </a:pPr>
              <a:r>
                <a:rPr lang="en-IE" sz="2300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The family tree, it highlighted so much for me about my family history </a:t>
              </a:r>
              <a:endParaRPr dirty="0"/>
            </a:p>
          </p:txBody>
        </p:sp>
        <p:sp>
          <p:nvSpPr>
            <p:cNvPr id="338" name="Google Shape;338;p37"/>
            <p:cNvSpPr/>
            <p:nvPr/>
          </p:nvSpPr>
          <p:spPr>
            <a:xfrm>
              <a:off x="0" y="3963844"/>
              <a:ext cx="10285833" cy="913678"/>
            </a:xfrm>
            <a:prstGeom prst="roundRect">
              <a:avLst>
                <a:gd name="adj" fmla="val 16667"/>
              </a:avLst>
            </a:prstGeom>
            <a:solidFill>
              <a:srgbClr val="022F61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7"/>
            <p:cNvSpPr txBox="1"/>
            <p:nvPr/>
          </p:nvSpPr>
          <p:spPr>
            <a:xfrm>
              <a:off x="44602" y="4008446"/>
              <a:ext cx="10196629" cy="8244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entury Gothic"/>
                <a:buNone/>
              </a:pPr>
              <a:r>
                <a:rPr lang="en-IE" sz="2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Learning new techniques, understanding that we are not alone</a:t>
              </a:r>
              <a:endParaRPr/>
            </a:p>
          </p:txBody>
        </p:sp>
        <p:sp>
          <p:nvSpPr>
            <p:cNvPr id="340" name="Google Shape;340;p37"/>
            <p:cNvSpPr/>
            <p:nvPr/>
          </p:nvSpPr>
          <p:spPr>
            <a:xfrm>
              <a:off x="0" y="4943762"/>
              <a:ext cx="10285833" cy="913678"/>
            </a:xfrm>
            <a:prstGeom prst="roundRect">
              <a:avLst>
                <a:gd name="adj" fmla="val 16667"/>
              </a:avLst>
            </a:prstGeom>
            <a:solidFill>
              <a:srgbClr val="022F61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7"/>
            <p:cNvSpPr txBox="1"/>
            <p:nvPr/>
          </p:nvSpPr>
          <p:spPr>
            <a:xfrm>
              <a:off x="44602" y="4988364"/>
              <a:ext cx="10196629" cy="8244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entury Gothic"/>
                <a:buNone/>
              </a:pPr>
              <a:r>
                <a:rPr lang="en-IE" sz="2300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Giving myself the time to focus on my own thoughts and realise that I wasn't alone in my fears</a:t>
              </a:r>
              <a:endParaRPr dirty="0"/>
            </a:p>
          </p:txBody>
        </p:sp>
      </p:grpSp>
      <p:sp>
        <p:nvSpPr>
          <p:cNvPr id="342" name="Google Shape;342;p37"/>
          <p:cNvSpPr txBox="1">
            <a:spLocks noGrp="1"/>
          </p:cNvSpPr>
          <p:nvPr>
            <p:ph type="title"/>
          </p:nvPr>
        </p:nvSpPr>
        <p:spPr>
          <a:xfrm>
            <a:off x="1365347" y="163285"/>
            <a:ext cx="3657600" cy="424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</a:pPr>
            <a:r>
              <a:rPr lang="en-IE"/>
              <a:t>HIGHLIGHTS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" name="Google Shape;347;p38"/>
          <p:cNvGrpSpPr/>
          <p:nvPr/>
        </p:nvGrpSpPr>
        <p:grpSpPr>
          <a:xfrm>
            <a:off x="488902" y="155223"/>
            <a:ext cx="11033656" cy="6547554"/>
            <a:chOff x="0" y="0"/>
            <a:chExt cx="11033656" cy="6547554"/>
          </a:xfrm>
        </p:grpSpPr>
        <p:cxnSp>
          <p:nvCxnSpPr>
            <p:cNvPr id="348" name="Google Shape;348;p38"/>
            <p:cNvCxnSpPr/>
            <p:nvPr/>
          </p:nvCxnSpPr>
          <p:spPr>
            <a:xfrm>
              <a:off x="0" y="0"/>
              <a:ext cx="11033656" cy="0"/>
            </a:xfrm>
            <a:prstGeom prst="straightConnector1">
              <a:avLst/>
            </a:prstGeom>
            <a:solidFill>
              <a:srgbClr val="022F61"/>
            </a:solidFill>
            <a:ln w="15875" cap="rnd" cmpd="sng">
              <a:solidFill>
                <a:srgbClr val="022F6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49" name="Google Shape;349;p38"/>
            <p:cNvSpPr/>
            <p:nvPr/>
          </p:nvSpPr>
          <p:spPr>
            <a:xfrm>
              <a:off x="0" y="0"/>
              <a:ext cx="11033656" cy="81844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8"/>
            <p:cNvSpPr txBox="1"/>
            <p:nvPr/>
          </p:nvSpPr>
          <p:spPr>
            <a:xfrm>
              <a:off x="0" y="0"/>
              <a:ext cx="11033656" cy="818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None/>
              </a:pPr>
              <a:r>
                <a:rPr lang="en-IE" sz="2200" b="1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Recommendations from Participants</a:t>
              </a:r>
              <a:endParaRPr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351" name="Google Shape;351;p38"/>
            <p:cNvCxnSpPr/>
            <p:nvPr/>
          </p:nvCxnSpPr>
          <p:spPr>
            <a:xfrm>
              <a:off x="0" y="818444"/>
              <a:ext cx="11033656" cy="0"/>
            </a:xfrm>
            <a:prstGeom prst="straightConnector1">
              <a:avLst/>
            </a:prstGeom>
            <a:solidFill>
              <a:srgbClr val="022F61"/>
            </a:solidFill>
            <a:ln w="15875" cap="rnd" cmpd="sng">
              <a:solidFill>
                <a:srgbClr val="022F6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52" name="Google Shape;352;p38"/>
            <p:cNvSpPr/>
            <p:nvPr/>
          </p:nvSpPr>
          <p:spPr>
            <a:xfrm>
              <a:off x="0" y="818444"/>
              <a:ext cx="11033656" cy="818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8"/>
            <p:cNvSpPr txBox="1"/>
            <p:nvPr/>
          </p:nvSpPr>
          <p:spPr>
            <a:xfrm>
              <a:off x="0" y="818444"/>
              <a:ext cx="11033656" cy="818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None/>
              </a:pPr>
              <a:r>
                <a:rPr lang="en-IE" sz="2200" i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Maybe I didn’t have the right mindset but in some sessions, there were too many personal feeling and emotions for a group session</a:t>
              </a:r>
              <a:endParaRPr lang="en-IE" sz="2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354" name="Google Shape;354;p38"/>
            <p:cNvCxnSpPr/>
            <p:nvPr/>
          </p:nvCxnSpPr>
          <p:spPr>
            <a:xfrm>
              <a:off x="0" y="1636888"/>
              <a:ext cx="11033656" cy="0"/>
            </a:xfrm>
            <a:prstGeom prst="straightConnector1">
              <a:avLst/>
            </a:prstGeom>
            <a:solidFill>
              <a:srgbClr val="022F61"/>
            </a:solidFill>
            <a:ln w="15875" cap="rnd" cmpd="sng">
              <a:solidFill>
                <a:srgbClr val="022F6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55" name="Google Shape;355;p38"/>
            <p:cNvSpPr/>
            <p:nvPr/>
          </p:nvSpPr>
          <p:spPr>
            <a:xfrm>
              <a:off x="0" y="1636888"/>
              <a:ext cx="11033656" cy="818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8"/>
            <p:cNvSpPr txBox="1"/>
            <p:nvPr/>
          </p:nvSpPr>
          <p:spPr>
            <a:xfrm>
              <a:off x="0" y="1636888"/>
              <a:ext cx="11033656" cy="818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t" anchorCtr="0">
              <a:noAutofit/>
            </a:bodyPr>
            <a:lstStyle/>
            <a:p>
              <a:pPr>
                <a:lnSpc>
                  <a:spcPct val="90000"/>
                </a:lnSpc>
                <a:buClr>
                  <a:schemeClr val="lt1"/>
                </a:buClr>
                <a:buSzPts val="2200"/>
              </a:pPr>
              <a:r>
                <a:rPr lang="en-IE" sz="2200" i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For the module to be beneficial, participants must stick to the routine</a:t>
              </a:r>
              <a:endParaRPr lang="en-IE" sz="2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None/>
              </a:pPr>
              <a:endParaRPr sz="2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357" name="Google Shape;357;p38"/>
            <p:cNvCxnSpPr/>
            <p:nvPr/>
          </p:nvCxnSpPr>
          <p:spPr>
            <a:xfrm>
              <a:off x="0" y="2455333"/>
              <a:ext cx="11033656" cy="0"/>
            </a:xfrm>
            <a:prstGeom prst="straightConnector1">
              <a:avLst/>
            </a:prstGeom>
            <a:solidFill>
              <a:srgbClr val="022F61"/>
            </a:solidFill>
            <a:ln w="15875" cap="rnd" cmpd="sng">
              <a:solidFill>
                <a:srgbClr val="022F6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58" name="Google Shape;358;p38"/>
            <p:cNvSpPr/>
            <p:nvPr/>
          </p:nvSpPr>
          <p:spPr>
            <a:xfrm>
              <a:off x="0" y="2455333"/>
              <a:ext cx="11033656" cy="818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8"/>
            <p:cNvSpPr txBox="1"/>
            <p:nvPr/>
          </p:nvSpPr>
          <p:spPr>
            <a:xfrm>
              <a:off x="0" y="2455333"/>
              <a:ext cx="11033656" cy="818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None/>
              </a:pPr>
              <a:r>
                <a:rPr lang="en-IE" sz="2200" i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Life just got in the way of my engaging with this module</a:t>
              </a:r>
              <a:endParaRPr sz="2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360" name="Google Shape;360;p38"/>
            <p:cNvCxnSpPr/>
            <p:nvPr/>
          </p:nvCxnSpPr>
          <p:spPr>
            <a:xfrm>
              <a:off x="0" y="3273777"/>
              <a:ext cx="11033656" cy="0"/>
            </a:xfrm>
            <a:prstGeom prst="straightConnector1">
              <a:avLst/>
            </a:prstGeom>
            <a:solidFill>
              <a:srgbClr val="022F61"/>
            </a:solidFill>
            <a:ln w="15875" cap="rnd" cmpd="sng">
              <a:solidFill>
                <a:srgbClr val="022F6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61" name="Google Shape;361;p38"/>
            <p:cNvSpPr/>
            <p:nvPr/>
          </p:nvSpPr>
          <p:spPr>
            <a:xfrm>
              <a:off x="0" y="3273777"/>
              <a:ext cx="11033656" cy="818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8"/>
            <p:cNvSpPr txBox="1"/>
            <p:nvPr/>
          </p:nvSpPr>
          <p:spPr>
            <a:xfrm>
              <a:off x="0" y="3273777"/>
              <a:ext cx="11033656" cy="818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None/>
              </a:pPr>
              <a:r>
                <a:rPr lang="en-IE" sz="2200" i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Better room for next time/a  more relaxing environment</a:t>
              </a:r>
              <a:endParaRPr lang="en-IE" sz="2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363" name="Google Shape;363;p38"/>
            <p:cNvCxnSpPr/>
            <p:nvPr/>
          </p:nvCxnSpPr>
          <p:spPr>
            <a:xfrm>
              <a:off x="0" y="4092221"/>
              <a:ext cx="11033656" cy="0"/>
            </a:xfrm>
            <a:prstGeom prst="straightConnector1">
              <a:avLst/>
            </a:prstGeom>
            <a:solidFill>
              <a:srgbClr val="022F61"/>
            </a:solidFill>
            <a:ln w="15875" cap="rnd" cmpd="sng">
              <a:solidFill>
                <a:srgbClr val="022F6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64" name="Google Shape;364;p38"/>
            <p:cNvSpPr/>
            <p:nvPr/>
          </p:nvSpPr>
          <p:spPr>
            <a:xfrm>
              <a:off x="0" y="4092221"/>
              <a:ext cx="11033656" cy="818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8"/>
            <p:cNvSpPr txBox="1"/>
            <p:nvPr/>
          </p:nvSpPr>
          <p:spPr>
            <a:xfrm>
              <a:off x="0" y="4092221"/>
              <a:ext cx="11033656" cy="818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None/>
              </a:pPr>
              <a:r>
                <a:rPr lang="en-IE" sz="2200" i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The course should take place at the start of the first semester</a:t>
              </a:r>
              <a:endParaRPr sz="2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366" name="Google Shape;366;p38"/>
            <p:cNvCxnSpPr/>
            <p:nvPr/>
          </p:nvCxnSpPr>
          <p:spPr>
            <a:xfrm>
              <a:off x="0" y="4910666"/>
              <a:ext cx="11033656" cy="0"/>
            </a:xfrm>
            <a:prstGeom prst="straightConnector1">
              <a:avLst/>
            </a:prstGeom>
            <a:solidFill>
              <a:srgbClr val="022F61"/>
            </a:solidFill>
            <a:ln w="15875" cap="rnd" cmpd="sng">
              <a:solidFill>
                <a:srgbClr val="022F6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67" name="Google Shape;367;p38"/>
            <p:cNvSpPr/>
            <p:nvPr/>
          </p:nvSpPr>
          <p:spPr>
            <a:xfrm>
              <a:off x="0" y="4910666"/>
              <a:ext cx="11033656" cy="818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8"/>
            <p:cNvSpPr txBox="1"/>
            <p:nvPr/>
          </p:nvSpPr>
          <p:spPr>
            <a:xfrm>
              <a:off x="0" y="4910666"/>
              <a:ext cx="11033656" cy="818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None/>
              </a:pPr>
              <a:r>
                <a:rPr lang="en-IE" sz="2200" i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Have a follow up session after a few months to embed practice</a:t>
              </a:r>
              <a:endParaRPr sz="2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cxnSp>
          <p:nvCxnSpPr>
            <p:cNvPr id="369" name="Google Shape;369;p38"/>
            <p:cNvCxnSpPr/>
            <p:nvPr/>
          </p:nvCxnSpPr>
          <p:spPr>
            <a:xfrm>
              <a:off x="0" y="5729110"/>
              <a:ext cx="11033656" cy="0"/>
            </a:xfrm>
            <a:prstGeom prst="straightConnector1">
              <a:avLst/>
            </a:prstGeom>
            <a:solidFill>
              <a:srgbClr val="022F61"/>
            </a:solidFill>
            <a:ln w="15875" cap="rnd" cmpd="sng">
              <a:solidFill>
                <a:srgbClr val="022F6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70" name="Google Shape;370;p38"/>
            <p:cNvSpPr/>
            <p:nvPr/>
          </p:nvSpPr>
          <p:spPr>
            <a:xfrm>
              <a:off x="0" y="5729110"/>
              <a:ext cx="11033656" cy="818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8"/>
            <p:cNvSpPr txBox="1"/>
            <p:nvPr/>
          </p:nvSpPr>
          <p:spPr>
            <a:xfrm>
              <a:off x="0" y="5729110"/>
              <a:ext cx="11033656" cy="818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None/>
              </a:pPr>
              <a:r>
                <a:rPr lang="en-IE" sz="2200" i="1" dirty="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Would love a podcast</a:t>
              </a:r>
              <a:endParaRPr sz="22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9"/>
          <p:cNvSpPr txBox="1"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34290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AutoNum type="arabicPeriod"/>
            </a:pPr>
            <a:r>
              <a:rPr lang="en-IE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SHORT EXPERIENCE OF MIND BODY MEDICINE PRACTICE TO CLOSE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39"/>
          <p:cNvSpPr txBox="1">
            <a:spLocks noGrp="1"/>
          </p:cNvSpPr>
          <p:nvPr>
            <p:ph type="subTitle" idx="1"/>
          </p:nvPr>
        </p:nvSpPr>
        <p:spPr>
          <a:xfrm>
            <a:off x="684212" y="3843867"/>
            <a:ext cx="8245184" cy="194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en-IE"/>
              <a:t>‘Soft belly breathing’.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40"/>
          <p:cNvPicPr preferRelativeResize="0"/>
          <p:nvPr/>
        </p:nvPicPr>
        <p:blipFill rotWithShape="1">
          <a:blip r:embed="rId3">
            <a:alphaModFix/>
          </a:blip>
          <a:srcRect l="16667" r="16661"/>
          <a:stretch/>
        </p:blipFill>
        <p:spPr>
          <a:xfrm>
            <a:off x="4063533" y="0"/>
            <a:ext cx="81284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40"/>
          <p:cNvSpPr txBox="1">
            <a:spLocks noGrp="1"/>
          </p:cNvSpPr>
          <p:nvPr>
            <p:ph type="title"/>
          </p:nvPr>
        </p:nvSpPr>
        <p:spPr>
          <a:xfrm>
            <a:off x="311467" y="1106067"/>
            <a:ext cx="3421500" cy="11901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b="1">
                <a:solidFill>
                  <a:schemeClr val="dk2"/>
                </a:solidFill>
              </a:rPr>
              <a:t>QUESTIONS</a:t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386" name="Google Shape;386;p40"/>
          <p:cNvSpPr txBox="1">
            <a:spLocks noGrp="1"/>
          </p:cNvSpPr>
          <p:nvPr>
            <p:ph type="body" idx="1"/>
          </p:nvPr>
        </p:nvSpPr>
        <p:spPr>
          <a:xfrm>
            <a:off x="311467" y="2397733"/>
            <a:ext cx="3421500" cy="3969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IE" b="1" dirty="0">
                <a:solidFill>
                  <a:schemeClr val="dk2"/>
                </a:solidFill>
              </a:rPr>
              <a:t>Contacts:</a:t>
            </a: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br>
              <a:rPr lang="en-IE" dirty="0">
                <a:solidFill>
                  <a:schemeClr val="dk2"/>
                </a:solidFill>
              </a:rPr>
            </a:br>
            <a:r>
              <a:rPr lang="en-IE" dirty="0">
                <a:solidFill>
                  <a:schemeClr val="dk2"/>
                </a:solidFill>
              </a:rPr>
              <a:t>Sarah Grimson         </a:t>
            </a:r>
            <a:r>
              <a:rPr lang="en-IE" sz="1400" dirty="0">
                <a:solidFill>
                  <a:schemeClr val="dk2"/>
                </a:solidFill>
              </a:rPr>
              <a:t>grimsos@tcd.ie</a:t>
            </a:r>
            <a:endParaRPr sz="1400"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2100"/>
              </a:spcBef>
              <a:spcAft>
                <a:spcPts val="0"/>
              </a:spcAft>
              <a:buNone/>
            </a:pPr>
            <a:endParaRPr dirty="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r>
              <a:rPr lang="en-IE" dirty="0">
                <a:solidFill>
                  <a:schemeClr val="dk2"/>
                </a:solidFill>
              </a:rPr>
              <a:t>Heidi Jackson </a:t>
            </a:r>
            <a:r>
              <a:rPr lang="en-IE" sz="1400" dirty="0">
                <a:solidFill>
                  <a:schemeClr val="dk2"/>
                </a:solidFill>
              </a:rPr>
              <a:t>heidijackson@mindbodymedicine.ie</a:t>
            </a:r>
            <a:endParaRPr dirty="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6" name="Google Shape;196;p25"/>
          <p:cNvCxnSpPr/>
          <p:nvPr/>
        </p:nvCxnSpPr>
        <p:spPr>
          <a:xfrm flipH="1">
            <a:off x="8228012" y="8467"/>
            <a:ext cx="3810000" cy="3810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7" name="Google Shape;197;p25"/>
          <p:cNvCxnSpPr/>
          <p:nvPr/>
        </p:nvCxnSpPr>
        <p:spPr>
          <a:xfrm flipH="1">
            <a:off x="6108170" y="91545"/>
            <a:ext cx="6080655" cy="6080655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8" name="Google Shape;198;p25"/>
          <p:cNvCxnSpPr/>
          <p:nvPr/>
        </p:nvCxnSpPr>
        <p:spPr>
          <a:xfrm flipH="1">
            <a:off x="7235825" y="228600"/>
            <a:ext cx="4953000" cy="49530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9" name="Google Shape;199;p25"/>
          <p:cNvCxnSpPr/>
          <p:nvPr/>
        </p:nvCxnSpPr>
        <p:spPr>
          <a:xfrm flipH="1">
            <a:off x="7335837" y="32278"/>
            <a:ext cx="4852989" cy="485298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0" name="Google Shape;200;p25"/>
          <p:cNvCxnSpPr/>
          <p:nvPr/>
        </p:nvCxnSpPr>
        <p:spPr>
          <a:xfrm flipH="1">
            <a:off x="7845426" y="609601"/>
            <a:ext cx="4343399" cy="4343399"/>
          </a:xfrm>
          <a:prstGeom prst="straightConnector1">
            <a:avLst/>
          </a:prstGeom>
          <a:noFill/>
          <a:ln w="317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1" name="Google Shape;201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2D2EF"/>
              </a:gs>
              <a:gs pos="10000">
                <a:srgbClr val="62D2EF"/>
              </a:gs>
              <a:gs pos="100000">
                <a:srgbClr val="05578D"/>
              </a:gs>
            </a:gsLst>
            <a:lin ang="612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 txBox="1">
            <a:spLocks noGrp="1"/>
          </p:cNvSpPr>
          <p:nvPr>
            <p:ph type="title"/>
          </p:nvPr>
        </p:nvSpPr>
        <p:spPr>
          <a:xfrm>
            <a:off x="5081275" y="488273"/>
            <a:ext cx="6717148" cy="6278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IE" sz="3200" b="1" dirty="0"/>
              <a:t>OUTLINE</a:t>
            </a:r>
            <a:br>
              <a:rPr lang="en-IE" sz="3000" dirty="0"/>
            </a:br>
            <a:br>
              <a:rPr lang="en-IE" sz="2700" dirty="0"/>
            </a:br>
            <a:r>
              <a:rPr lang="en-IE" sz="2700" dirty="0"/>
              <a:t>* CONTEXT</a:t>
            </a:r>
            <a:br>
              <a:rPr lang="en-IE" sz="2700" dirty="0"/>
            </a:br>
            <a:endParaRPr sz="27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IE" sz="2700" dirty="0"/>
              <a:t>* MBM HISTORY</a:t>
            </a:r>
            <a:br>
              <a:rPr lang="en-IE" sz="2700" dirty="0"/>
            </a:br>
            <a:endParaRPr sz="27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IE" sz="2700" dirty="0"/>
              <a:t>* WHAT IS MIND BODY MEDICINE</a:t>
            </a:r>
            <a:br>
              <a:rPr lang="en-IE" sz="2700" dirty="0"/>
            </a:br>
            <a:endParaRPr sz="27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n-IE" sz="2700" dirty="0"/>
              <a:t>* BENEFITS FOR STUDENTS &amp; COLLEGES</a:t>
            </a:r>
            <a:br>
              <a:rPr lang="en-IE" sz="2700" dirty="0"/>
            </a:br>
            <a:br>
              <a:rPr lang="en-IE" sz="2700" dirty="0"/>
            </a:br>
            <a:r>
              <a:rPr lang="en-IE" sz="2700" dirty="0"/>
              <a:t>* RESEARCH APPROACH &amp; FINDINGS</a:t>
            </a:r>
            <a:br>
              <a:rPr lang="en-IE" sz="2700" dirty="0"/>
            </a:br>
            <a:br>
              <a:rPr lang="en-IE" sz="2700" dirty="0"/>
            </a:br>
            <a:r>
              <a:rPr lang="en-IE" sz="2700" dirty="0"/>
              <a:t>* MBM IN ACTION</a:t>
            </a:r>
            <a:br>
              <a:rPr lang="en-IE" sz="3000" dirty="0"/>
            </a:br>
            <a:endParaRPr sz="3000" dirty="0"/>
          </a:p>
        </p:txBody>
      </p:sp>
      <p:pic>
        <p:nvPicPr>
          <p:cNvPr id="203" name="Google Shape;203;p25" descr="Abstract blurred public library with bookshelves"/>
          <p:cNvPicPr preferRelativeResize="0"/>
          <p:nvPr/>
        </p:nvPicPr>
        <p:blipFill rotWithShape="1">
          <a:blip r:embed="rId3">
            <a:alphaModFix/>
          </a:blip>
          <a:srcRect l="16250" r="38590" b="-1"/>
          <a:stretch/>
        </p:blipFill>
        <p:spPr>
          <a:xfrm>
            <a:off x="20" y="10"/>
            <a:ext cx="4639713" cy="68579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4" name="Google Shape;204;p25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05" name="Google Shape;205;p25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6" name="Google Shape;206;p25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7" name="Google Shape;207;p25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8" name="Google Shape;208;p25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9" name="Google Shape;209;p25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2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16" name="Google Shape;216;p26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7" name="Google Shape;217;p26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8" name="Google Shape;218;p26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9" name="Google Shape;219;p26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0" name="Google Shape;220;p26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21" name="Google Shape;221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62D2EF"/>
              </a:gs>
              <a:gs pos="10000">
                <a:srgbClr val="62D2EF"/>
              </a:gs>
              <a:gs pos="100000">
                <a:srgbClr val="05578D"/>
              </a:gs>
            </a:gsLst>
            <a:lin ang="612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2" name="Google Shape;222;p26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75438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IE" b="1"/>
              <a:t>TAP FOUNDATION COURSE FOR MATURE STUDENTS</a:t>
            </a:r>
            <a:endParaRPr/>
          </a:p>
        </p:txBody>
      </p:sp>
      <p:sp>
        <p:nvSpPr>
          <p:cNvPr id="223" name="Google Shape;223;p26"/>
          <p:cNvSpPr txBox="1">
            <a:spLocks noGrp="1"/>
          </p:cNvSpPr>
          <p:nvPr>
            <p:ph type="body" idx="1"/>
          </p:nvPr>
        </p:nvSpPr>
        <p:spPr>
          <a:xfrm>
            <a:off x="684211" y="685800"/>
            <a:ext cx="7493137" cy="3615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60"/>
              <a:buNone/>
            </a:pPr>
            <a:endParaRPr sz="1700"/>
          </a:p>
          <a:p>
            <a:pPr marL="0" lvl="1" indent="0" algn="l" rtl="0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SzPts val="1360"/>
              <a:buNone/>
            </a:pPr>
            <a:endParaRPr sz="1700" b="0" i="0" u="none" strike="noStrike"/>
          </a:p>
          <a:p>
            <a:pPr marL="285750" lvl="0" indent="-285750" algn="l" rtl="0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SzPts val="1360"/>
              <a:buChar char="▶"/>
            </a:pPr>
            <a:r>
              <a:rPr lang="en-IE" sz="1700"/>
              <a:t>O</a:t>
            </a:r>
            <a:r>
              <a:rPr lang="en-IE" sz="1700" b="0" i="0"/>
              <a:t>ffers another way to third-level education for mature students whose social, economic and cultural experiences have prevented them from going to college.</a:t>
            </a:r>
            <a:endParaRPr sz="1700" i="0"/>
          </a:p>
          <a:p>
            <a:pPr marL="285750" lvl="0" indent="-285750" algn="l" rtl="0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SzPts val="1360"/>
              <a:buChar char="▶"/>
            </a:pPr>
            <a:r>
              <a:rPr lang="en-IE" sz="1700" b="0"/>
              <a:t>Personal, social and academic prepar</a:t>
            </a:r>
            <a:r>
              <a:rPr lang="en-IE" sz="1700"/>
              <a:t>ation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SzPts val="1360"/>
              <a:buChar char="▶"/>
            </a:pPr>
            <a:r>
              <a:rPr lang="en-IE" sz="1700"/>
              <a:t>Full time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SzPts val="1360"/>
              <a:buChar char="▶"/>
            </a:pPr>
            <a:r>
              <a:rPr lang="en-IE" sz="1700"/>
              <a:t>Student centered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SzPts val="1360"/>
              <a:buChar char="▶"/>
            </a:pPr>
            <a:r>
              <a:rPr lang="en-IE" sz="1700"/>
              <a:t>Sample academic subjects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940"/>
              </a:spcBef>
              <a:spcAft>
                <a:spcPts val="0"/>
              </a:spcAft>
              <a:buSzPts val="1360"/>
              <a:buChar char="▶"/>
            </a:pPr>
            <a:r>
              <a:rPr lang="en-IE" sz="1700"/>
              <a:t>Skills development</a:t>
            </a:r>
            <a:endParaRPr/>
          </a:p>
        </p:txBody>
      </p:sp>
      <p:pic>
        <p:nvPicPr>
          <p:cNvPr id="224" name="Google Shape;224;p26" descr="A picture containing person, indoor, people, crow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7583" r="36530" b="1"/>
          <a:stretch/>
        </p:blipFill>
        <p:spPr>
          <a:xfrm>
            <a:off x="8820603" y="10"/>
            <a:ext cx="3371397" cy="4206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6" descr="A picture containing person, person, indoor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39723" r="9470" b="3"/>
          <a:stretch/>
        </p:blipFill>
        <p:spPr>
          <a:xfrm>
            <a:off x="8820603" y="4206240"/>
            <a:ext cx="3368222" cy="26517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6" name="Google Shape;226;p2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227" name="Google Shape;227;p26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8" name="Google Shape;228;p26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9" name="Google Shape;229;p26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0" name="Google Shape;230;p26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1" name="Google Shape;231;p26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IE" b="1"/>
              <a:t>CONTACT US</a:t>
            </a:r>
            <a:endParaRPr/>
          </a:p>
        </p:txBody>
      </p:sp>
      <p:pic>
        <p:nvPicPr>
          <p:cNvPr id="238" name="Google Shape;23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8618"/>
            <a:ext cx="12191999" cy="6978126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7"/>
          <p:cNvSpPr txBox="1">
            <a:spLocks noGrp="1"/>
          </p:cNvSpPr>
          <p:nvPr>
            <p:ph type="body" idx="4294967295"/>
          </p:nvPr>
        </p:nvSpPr>
        <p:spPr>
          <a:xfrm>
            <a:off x="565499" y="1172743"/>
            <a:ext cx="7354171" cy="482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IE" sz="2400" b="1">
                <a:solidFill>
                  <a:schemeClr val="dk2"/>
                </a:solidFill>
              </a:rPr>
              <a:t>Rationale for introducing MBM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920"/>
              <a:buNone/>
            </a:pPr>
            <a:endParaRPr sz="2400" b="1">
              <a:solidFill>
                <a:schemeClr val="dk2"/>
              </a:solidFill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920"/>
              <a:buChar char="▶"/>
            </a:pPr>
            <a:r>
              <a:rPr lang="en-IE" sz="2400">
                <a:solidFill>
                  <a:schemeClr val="dk2"/>
                </a:solidFill>
              </a:rPr>
              <a:t>College stress (challenge – confidence)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920"/>
              <a:buChar char="▶"/>
            </a:pPr>
            <a:r>
              <a:rPr lang="en-IE" sz="2400">
                <a:solidFill>
                  <a:schemeClr val="dk2"/>
                </a:solidFill>
              </a:rPr>
              <a:t>Life stress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920"/>
              <a:buChar char="▶"/>
            </a:pPr>
            <a:r>
              <a:rPr lang="en-IE" sz="2400">
                <a:solidFill>
                  <a:schemeClr val="dk2"/>
                </a:solidFill>
              </a:rPr>
              <a:t>Past trauma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920"/>
              <a:buChar char="▶"/>
            </a:pPr>
            <a:r>
              <a:rPr lang="en-IE" sz="2400">
                <a:solidFill>
                  <a:schemeClr val="dk2"/>
                </a:solidFill>
              </a:rPr>
              <a:t>Increasing demand for 1:1 counselling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920"/>
              <a:buNone/>
            </a:pPr>
            <a:endParaRPr sz="2400">
              <a:solidFill>
                <a:schemeClr val="dk2"/>
              </a:solidFill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920"/>
              <a:buChar char="▶"/>
            </a:pPr>
            <a:r>
              <a:rPr lang="en-IE" sz="2400">
                <a:solidFill>
                  <a:schemeClr val="dk2"/>
                </a:solidFill>
              </a:rPr>
              <a:t>Upstream, pre-emptive, community based approach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920"/>
              <a:buChar char="▶"/>
            </a:pPr>
            <a:r>
              <a:rPr lang="en-IE" sz="2400">
                <a:solidFill>
                  <a:schemeClr val="dk2"/>
                </a:solidFill>
              </a:rPr>
              <a:t>Students can be referred/self refer to Student Counselling Service, MBM ‘holds’ them.</a:t>
            </a:r>
            <a:endParaRPr/>
          </a:p>
          <a:p>
            <a:pPr marL="285750" lvl="0" indent="-163830" algn="l" rtl="0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1920"/>
              <a:buNone/>
            </a:pPr>
            <a:endParaRPr sz="24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 txBox="1">
            <a:spLocks noGrp="1"/>
          </p:cNvSpPr>
          <p:nvPr>
            <p:ph type="title"/>
          </p:nvPr>
        </p:nvSpPr>
        <p:spPr>
          <a:xfrm>
            <a:off x="221942" y="381740"/>
            <a:ext cx="11970058" cy="1129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IE" sz="31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Parts of the brain that need to work seamlessly to facilitate learning</a:t>
            </a:r>
            <a:br>
              <a:rPr lang="en-IE" sz="600" dirty="0">
                <a:latin typeface="Century Gothic"/>
                <a:ea typeface="Century Gothic"/>
                <a:cs typeface="Century Gothic"/>
                <a:sym typeface="Century Gothic"/>
              </a:rPr>
            </a:br>
            <a:endParaRPr dirty="0"/>
          </a:p>
        </p:txBody>
      </p:sp>
      <p:pic>
        <p:nvPicPr>
          <p:cNvPr id="246" name="Google Shape;24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1400" y="2374185"/>
            <a:ext cx="5499099" cy="285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19189" scaled="0"/>
        </a:gra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698500"/>
            <a:ext cx="9994900" cy="48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9"/>
          <p:cNvSpPr txBox="1"/>
          <p:nvPr/>
        </p:nvSpPr>
        <p:spPr>
          <a:xfrm>
            <a:off x="1460500" y="5524500"/>
            <a:ext cx="80517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sz="3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The effects of stress on the brain</a:t>
            </a:r>
            <a:endParaRPr sz="3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"/>
          <p:cNvSpPr txBox="1">
            <a:spLocks noGrp="1"/>
          </p:cNvSpPr>
          <p:nvPr>
            <p:ph type="title"/>
          </p:nvPr>
        </p:nvSpPr>
        <p:spPr>
          <a:xfrm>
            <a:off x="836600" y="148100"/>
            <a:ext cx="8534400" cy="1507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/>
              <a:t>History of Mind Body Medicine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1" name="Google Shape;261;p30"/>
          <p:cNvSpPr txBox="1">
            <a:spLocks noGrp="1"/>
          </p:cNvSpPr>
          <p:nvPr>
            <p:ph type="body" idx="1"/>
          </p:nvPr>
        </p:nvSpPr>
        <p:spPr>
          <a:xfrm>
            <a:off x="391248" y="1074198"/>
            <a:ext cx="8903671" cy="569946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55000" lnSpcReduction="20000"/>
          </a:bodyPr>
          <a:lstStyle/>
          <a:p>
            <a:pPr marL="342900" indent="-342900">
              <a:spcBef>
                <a:spcPts val="600"/>
              </a:spcBef>
            </a:pPr>
            <a:r>
              <a:rPr lang="en-IE" sz="3300" dirty="0"/>
              <a:t>Dr James Gordon, Harvard trained Professor of Psychiatry at Georgetown University hospital started the Centre for Mind Body Medicine in 1991</a:t>
            </a:r>
            <a:endParaRPr sz="3300" dirty="0"/>
          </a:p>
          <a:p>
            <a:pPr marL="342900" indent="-342900">
              <a:spcBef>
                <a:spcPts val="600"/>
              </a:spcBef>
            </a:pPr>
            <a:endParaRPr sz="3300" dirty="0"/>
          </a:p>
          <a:p>
            <a:pPr marL="342900" indent="-342900">
              <a:spcBef>
                <a:spcPts val="600"/>
              </a:spcBef>
            </a:pPr>
            <a:r>
              <a:rPr lang="en-IE" sz="3300" dirty="0"/>
              <a:t>Saw the bio medical model wasn’t working…experimented with the techniques for himself and then brought it to his patients and to his </a:t>
            </a:r>
            <a:r>
              <a:rPr lang="en-IE" sz="3300" b="1" dirty="0"/>
              <a:t>medical students</a:t>
            </a:r>
            <a:r>
              <a:rPr lang="en-IE" sz="3300" dirty="0"/>
              <a:t> and numerous populations in Washington…those with Aids/ cancer/ inner city kids/ ‘burnout’ professionals </a:t>
            </a:r>
            <a:endParaRPr sz="3300" dirty="0"/>
          </a:p>
          <a:p>
            <a:pPr marL="342900" indent="-342900">
              <a:spcBef>
                <a:spcPts val="600"/>
              </a:spcBef>
            </a:pPr>
            <a:endParaRPr sz="3300" dirty="0"/>
          </a:p>
          <a:p>
            <a:pPr marL="342900" indent="-342900">
              <a:spcBef>
                <a:spcPts val="600"/>
              </a:spcBef>
            </a:pPr>
            <a:r>
              <a:rPr lang="en-IE" sz="3300" dirty="0"/>
              <a:t>MBM In Action:</a:t>
            </a:r>
          </a:p>
          <a:p>
            <a:pPr lvl="1" indent="-457200">
              <a:buFont typeface="Wingdings" panose="05000000000000000000" pitchFamily="2" charset="2"/>
              <a:buChar char="§"/>
            </a:pPr>
            <a:r>
              <a:rPr lang="en-IE" sz="3300" dirty="0"/>
              <a:t>1997 Bosnia/ Kosovo…Part of the national mental health programme</a:t>
            </a:r>
          </a:p>
          <a:p>
            <a:pPr lvl="1" indent="-457200">
              <a:buFont typeface="Wingdings" panose="05000000000000000000" pitchFamily="2" charset="2"/>
              <a:buChar char="§"/>
            </a:pPr>
            <a:r>
              <a:rPr lang="en-IE" sz="3300" dirty="0"/>
              <a:t>War zones: Middle East/ Sudan/Jordan/VISN 8/Ukraine</a:t>
            </a:r>
            <a:endParaRPr sz="3300" dirty="0"/>
          </a:p>
          <a:p>
            <a:pPr lvl="1" indent="-457200">
              <a:buFont typeface="Wingdings" panose="05000000000000000000" pitchFamily="2" charset="2"/>
              <a:buChar char="§"/>
            </a:pPr>
            <a:r>
              <a:rPr lang="en-IE" sz="3300" dirty="0"/>
              <a:t>Natural Disaster Zones: Haiti/Puerto Rico/Sonoma/New Orleans</a:t>
            </a:r>
            <a:endParaRPr sz="3300" dirty="0"/>
          </a:p>
          <a:p>
            <a:pPr lvl="1" indent="-457200">
              <a:buFont typeface="Wingdings" panose="05000000000000000000" pitchFamily="2" charset="2"/>
              <a:buChar char="§"/>
            </a:pPr>
            <a:r>
              <a:rPr lang="en-IE" sz="3300" dirty="0"/>
              <a:t>Shootings: Broward County/Texas  80% reduction of PTSD symptoms</a:t>
            </a:r>
            <a:endParaRPr sz="3300" dirty="0"/>
          </a:p>
          <a:p>
            <a:pPr lvl="1" indent="-457200">
              <a:buFont typeface="Wingdings" panose="05000000000000000000" pitchFamily="2" charset="2"/>
              <a:buChar char="§"/>
            </a:pPr>
            <a:r>
              <a:rPr lang="en-IE" sz="3300" dirty="0"/>
              <a:t>Firefighters/Police Force</a:t>
            </a:r>
            <a:endParaRPr sz="3300" dirty="0"/>
          </a:p>
          <a:p>
            <a:pPr lvl="1" indent="-457200">
              <a:buFont typeface="Wingdings" panose="05000000000000000000" pitchFamily="2" charset="2"/>
              <a:buChar char="§"/>
            </a:pPr>
            <a:r>
              <a:rPr lang="en-IE" sz="3300" dirty="0"/>
              <a:t>Prisons:  Inmates and their staff</a:t>
            </a:r>
            <a:endParaRPr sz="3300" dirty="0"/>
          </a:p>
          <a:p>
            <a:pPr marL="0" indent="0">
              <a:spcBef>
                <a:spcPts val="600"/>
              </a:spcBef>
              <a:buNone/>
            </a:pPr>
            <a:endParaRPr sz="3300" dirty="0"/>
          </a:p>
          <a:p>
            <a:pPr marL="342900" indent="-342900">
              <a:spcBef>
                <a:spcPts val="600"/>
              </a:spcBef>
            </a:pPr>
            <a:r>
              <a:rPr lang="en-IE" sz="3300" dirty="0"/>
              <a:t>2023: 160 faculty worldwide </a:t>
            </a:r>
            <a:r>
              <a:rPr lang="en-IE" sz="3300" b="1" dirty="0"/>
              <a:t>‘Teaching thousands to heal millions’</a:t>
            </a:r>
          </a:p>
          <a:p>
            <a:pPr marL="342900" indent="-342900">
              <a:spcBef>
                <a:spcPts val="600"/>
              </a:spcBef>
            </a:pPr>
            <a:r>
              <a:rPr lang="en-IE" sz="3300" b="1" dirty="0"/>
              <a:t>10,000  </a:t>
            </a:r>
            <a:r>
              <a:rPr lang="en-IE" sz="3300" dirty="0"/>
              <a:t>healthcare professionals/educators/community leaders trained.</a:t>
            </a:r>
            <a:endParaRPr sz="3300" b="1" dirty="0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b="1" dirty="0"/>
          </a:p>
        </p:txBody>
      </p:sp>
      <p:pic>
        <p:nvPicPr>
          <p:cNvPr id="262" name="Google Shape;26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1000" y="1718445"/>
            <a:ext cx="2668600" cy="32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1"/>
          <p:cNvSpPr txBox="1">
            <a:spLocks noGrp="1"/>
          </p:cNvSpPr>
          <p:nvPr>
            <p:ph type="title"/>
          </p:nvPr>
        </p:nvSpPr>
        <p:spPr>
          <a:xfrm>
            <a:off x="1017487" y="97653"/>
            <a:ext cx="8534400" cy="927717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/>
              <a:t>What is Mind Body Medicine?</a:t>
            </a:r>
            <a:endParaRPr dirty="0"/>
          </a:p>
        </p:txBody>
      </p:sp>
      <p:sp>
        <p:nvSpPr>
          <p:cNvPr id="269" name="Google Shape;269;p31"/>
          <p:cNvSpPr txBox="1">
            <a:spLocks noGrp="1"/>
          </p:cNvSpPr>
          <p:nvPr>
            <p:ph type="body" idx="1"/>
          </p:nvPr>
        </p:nvSpPr>
        <p:spPr>
          <a:xfrm>
            <a:off x="240315" y="841749"/>
            <a:ext cx="11007057" cy="5673012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40000" lnSpcReduction="20000"/>
          </a:bodyPr>
          <a:lstStyle/>
          <a:p>
            <a:pPr marL="342900" indent="-342900"/>
            <a:r>
              <a:rPr lang="en-IE" sz="3600" dirty="0"/>
              <a:t>It focuses on the interaction between the mind and the body and the powerful ways in which mental, emotional, social and spiritual factors can directly affect health and well being.</a:t>
            </a:r>
            <a:endParaRPr sz="3600" dirty="0"/>
          </a:p>
          <a:p>
            <a:pPr marL="342900" indent="-342900">
              <a:spcBef>
                <a:spcPts val="600"/>
              </a:spcBef>
            </a:pPr>
            <a:endParaRPr sz="3600" dirty="0"/>
          </a:p>
          <a:p>
            <a:pPr marL="342900" indent="-342900">
              <a:spcBef>
                <a:spcPts val="600"/>
              </a:spcBef>
            </a:pPr>
            <a:r>
              <a:rPr lang="en-IE" sz="3600" dirty="0"/>
              <a:t>It emphasizes an approach that uses scientifically validated techniques that respect and enhance each person’s capacity for self knowledge and self care, the techniques include: </a:t>
            </a:r>
          </a:p>
          <a:p>
            <a:pPr marL="1714500" lvl="3" indent="-342900">
              <a:buFont typeface="Wingdings" panose="05000000000000000000" pitchFamily="2" charset="2"/>
              <a:buChar char="v"/>
            </a:pPr>
            <a:r>
              <a:rPr lang="en-IE" sz="3200" b="1" dirty="0"/>
              <a:t>Drawings</a:t>
            </a:r>
          </a:p>
          <a:p>
            <a:pPr marL="1714500" lvl="3" indent="-342900">
              <a:buFont typeface="Wingdings" panose="05000000000000000000" pitchFamily="2" charset="2"/>
              <a:buChar char="v"/>
            </a:pPr>
            <a:r>
              <a:rPr lang="en-IE" sz="3200" b="1" dirty="0"/>
              <a:t>Meditation</a:t>
            </a:r>
          </a:p>
          <a:p>
            <a:pPr marL="1714500" lvl="3" indent="-342900">
              <a:buFont typeface="Wingdings" panose="05000000000000000000" pitchFamily="2" charset="2"/>
              <a:buChar char="v"/>
            </a:pPr>
            <a:r>
              <a:rPr lang="en-IE" sz="3200" b="1" dirty="0"/>
              <a:t>Relaxation</a:t>
            </a:r>
          </a:p>
          <a:p>
            <a:pPr marL="1714500" lvl="3" indent="-342900">
              <a:buFont typeface="Wingdings" panose="05000000000000000000" pitchFamily="2" charset="2"/>
              <a:buChar char="v"/>
            </a:pPr>
            <a:r>
              <a:rPr lang="en-IE" sz="3200" b="1" dirty="0"/>
              <a:t>Guided Imagery</a:t>
            </a:r>
          </a:p>
          <a:p>
            <a:pPr marL="1714500" lvl="3" indent="-342900">
              <a:buFont typeface="Wingdings" panose="05000000000000000000" pitchFamily="2" charset="2"/>
              <a:buChar char="v"/>
            </a:pPr>
            <a:r>
              <a:rPr lang="en-IE" sz="3200" b="1" dirty="0"/>
              <a:t>Movement</a:t>
            </a:r>
          </a:p>
          <a:p>
            <a:pPr marL="1714500" lvl="3" indent="-342900">
              <a:buFont typeface="Wingdings" panose="05000000000000000000" pitchFamily="2" charset="2"/>
              <a:buChar char="v"/>
            </a:pPr>
            <a:r>
              <a:rPr lang="en-IE" sz="3200" b="1" dirty="0"/>
              <a:t>Self Hypnosis</a:t>
            </a:r>
          </a:p>
          <a:p>
            <a:pPr marL="1714500" lvl="3" indent="-342900">
              <a:buFont typeface="Wingdings" panose="05000000000000000000" pitchFamily="2" charset="2"/>
              <a:buChar char="v"/>
            </a:pPr>
            <a:r>
              <a:rPr lang="en-IE" sz="3200" b="1" dirty="0"/>
              <a:t>Biofeedback</a:t>
            </a:r>
          </a:p>
          <a:p>
            <a:pPr marL="1714500" lvl="3" indent="-342900">
              <a:buFont typeface="Wingdings" panose="05000000000000000000" pitchFamily="2" charset="2"/>
              <a:buChar char="v"/>
            </a:pPr>
            <a:r>
              <a:rPr lang="en-IE" sz="3200" b="1" dirty="0"/>
              <a:t>Writing</a:t>
            </a:r>
          </a:p>
          <a:p>
            <a:pPr marL="1714500" lvl="3" indent="-342900">
              <a:buFont typeface="Wingdings" panose="05000000000000000000" pitchFamily="2" charset="2"/>
              <a:buChar char="v"/>
            </a:pPr>
            <a:r>
              <a:rPr lang="en-IE" sz="3200" b="1" dirty="0"/>
              <a:t>Diet</a:t>
            </a:r>
          </a:p>
          <a:p>
            <a:pPr marL="1714500" lvl="3" indent="-342900">
              <a:buFont typeface="Wingdings" panose="05000000000000000000" pitchFamily="2" charset="2"/>
              <a:buChar char="v"/>
            </a:pPr>
            <a:r>
              <a:rPr lang="en-IE" sz="3200" b="1" dirty="0"/>
              <a:t>Genograms</a:t>
            </a:r>
            <a:endParaRPr sz="3200" b="1" dirty="0"/>
          </a:p>
          <a:p>
            <a:pPr marL="342900" indent="-342900">
              <a:spcBef>
                <a:spcPts val="600"/>
              </a:spcBef>
            </a:pPr>
            <a:endParaRPr sz="3600" b="1" dirty="0"/>
          </a:p>
          <a:p>
            <a:pPr marL="342900" indent="-342900">
              <a:spcBef>
                <a:spcPts val="600"/>
              </a:spcBef>
            </a:pPr>
            <a:r>
              <a:rPr lang="en-IE" sz="3600" dirty="0"/>
              <a:t>Small groups of 8-12 students for 2 hour sessions over 8-10 weeks</a:t>
            </a:r>
            <a:endParaRPr sz="3600" dirty="0"/>
          </a:p>
          <a:p>
            <a:pPr marL="342900" indent="-342900">
              <a:spcBef>
                <a:spcPts val="600"/>
              </a:spcBef>
            </a:pPr>
            <a:endParaRPr sz="3600" dirty="0"/>
          </a:p>
          <a:p>
            <a:pPr marL="342900" indent="-342900">
              <a:spcBef>
                <a:spcPts val="600"/>
              </a:spcBef>
            </a:pPr>
            <a:r>
              <a:rPr lang="en-IE" sz="3600" dirty="0"/>
              <a:t>6 guidelines…confidentiality/mutual respect/I pass rule/commitment/punctuality and ‘</a:t>
            </a:r>
            <a:r>
              <a:rPr lang="en-IE" sz="3600" dirty="0" err="1"/>
              <a:t>ownwork</a:t>
            </a:r>
            <a:r>
              <a:rPr lang="en-IE" sz="3600" dirty="0"/>
              <a:t>’</a:t>
            </a:r>
            <a:endParaRPr sz="3600" dirty="0"/>
          </a:p>
          <a:p>
            <a:pPr marL="342900" indent="-342900">
              <a:spcBef>
                <a:spcPts val="600"/>
              </a:spcBef>
            </a:pPr>
            <a:endParaRPr sz="3600" dirty="0"/>
          </a:p>
          <a:p>
            <a:pPr marL="342900" indent="-342900">
              <a:spcBef>
                <a:spcPts val="600"/>
              </a:spcBef>
            </a:pPr>
            <a:r>
              <a:rPr lang="en-IE" sz="3600" dirty="0"/>
              <a:t>I hour check in </a:t>
            </a:r>
          </a:p>
          <a:p>
            <a:pPr marL="342900" indent="-342900">
              <a:spcBef>
                <a:spcPts val="600"/>
              </a:spcBef>
            </a:pPr>
            <a:endParaRPr lang="en-IE" sz="3600" dirty="0"/>
          </a:p>
          <a:p>
            <a:pPr marL="342900" indent="-342900">
              <a:spcBef>
                <a:spcPts val="600"/>
              </a:spcBef>
            </a:pPr>
            <a:r>
              <a:rPr lang="en-IE" sz="3600" dirty="0"/>
              <a:t>1 hour to learn about and practice a new technique and give feedback.</a:t>
            </a:r>
            <a:endParaRPr sz="3600" dirty="0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2"/>
          <p:cNvSpPr txBox="1">
            <a:spLocks noGrp="1"/>
          </p:cNvSpPr>
          <p:nvPr>
            <p:ph type="title"/>
          </p:nvPr>
        </p:nvSpPr>
        <p:spPr>
          <a:xfrm>
            <a:off x="415633" y="871101"/>
            <a:ext cx="4941900" cy="444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>
                <a:solidFill>
                  <a:schemeClr val="dk2"/>
                </a:solidFill>
              </a:rPr>
              <a:t>Benefits of MBM for Students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276" name="Google Shape;276;p32"/>
          <p:cNvSpPr txBox="1">
            <a:spLocks noGrp="1"/>
          </p:cNvSpPr>
          <p:nvPr>
            <p:ph type="body" idx="1"/>
          </p:nvPr>
        </p:nvSpPr>
        <p:spPr>
          <a:xfrm>
            <a:off x="5999584" y="699550"/>
            <a:ext cx="6192416" cy="5796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lnSpc>
                <a:spcPct val="95000"/>
              </a:lnSpc>
              <a:buFont typeface="Courier New" panose="02070309020205020404" pitchFamily="49" charset="0"/>
              <a:buChar char="o"/>
            </a:pPr>
            <a:r>
              <a:rPr lang="en-IE" sz="1800" dirty="0">
                <a:solidFill>
                  <a:schemeClr val="dk2"/>
                </a:solidFill>
              </a:rPr>
              <a:t>Group format: Mutual support, not feeling alone, learn from each other</a:t>
            </a:r>
            <a:endParaRPr sz="1800" dirty="0">
              <a:solidFill>
                <a:schemeClr val="dk2"/>
              </a:solidFill>
            </a:endParaRPr>
          </a:p>
          <a:p>
            <a:pPr marL="285750" indent="-285750">
              <a:lnSpc>
                <a:spcPct val="95000"/>
              </a:lnSpc>
              <a:spcBef>
                <a:spcPts val="2100"/>
              </a:spcBef>
              <a:buFont typeface="Courier New" panose="02070309020205020404" pitchFamily="49" charset="0"/>
              <a:buChar char="o"/>
            </a:pPr>
            <a:r>
              <a:rPr lang="en-IE" sz="1800" dirty="0">
                <a:solidFill>
                  <a:schemeClr val="dk2"/>
                </a:solidFill>
              </a:rPr>
              <a:t>Encourages self expression without judgement/analysis or ‘trying to be fixed’</a:t>
            </a:r>
            <a:endParaRPr sz="1800" dirty="0">
              <a:solidFill>
                <a:schemeClr val="dk2"/>
              </a:solidFill>
            </a:endParaRPr>
          </a:p>
          <a:p>
            <a:pPr marL="285750" lvl="0" indent="-285750" algn="l" rtl="0">
              <a:lnSpc>
                <a:spcPct val="95000"/>
              </a:lnSpc>
              <a:spcBef>
                <a:spcPts val="21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IE" sz="1800" dirty="0">
                <a:solidFill>
                  <a:schemeClr val="dk2"/>
                </a:solidFill>
              </a:rPr>
              <a:t>Free from ‘stigma’ of mental illness</a:t>
            </a:r>
            <a:endParaRPr sz="1800" dirty="0">
              <a:solidFill>
                <a:schemeClr val="dk2"/>
              </a:solidFill>
            </a:endParaRPr>
          </a:p>
          <a:p>
            <a:pPr marL="285750" lvl="0" indent="-285750" algn="l" rtl="0">
              <a:lnSpc>
                <a:spcPct val="95000"/>
              </a:lnSpc>
              <a:spcBef>
                <a:spcPts val="21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IE" sz="1800" dirty="0">
                <a:solidFill>
                  <a:schemeClr val="dk2"/>
                </a:solidFill>
              </a:rPr>
              <a:t>Enhances sense of self control</a:t>
            </a:r>
            <a:endParaRPr sz="1800" dirty="0">
              <a:solidFill>
                <a:schemeClr val="dk2"/>
              </a:solidFill>
            </a:endParaRPr>
          </a:p>
          <a:p>
            <a:pPr marL="285750" lvl="0" indent="-285750" algn="l" rtl="0">
              <a:lnSpc>
                <a:spcPct val="95000"/>
              </a:lnSpc>
              <a:spcBef>
                <a:spcPts val="21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IE" sz="1800" dirty="0">
                <a:solidFill>
                  <a:schemeClr val="dk2"/>
                </a:solidFill>
              </a:rPr>
              <a:t>Encourages them to experiment with their own abilities</a:t>
            </a:r>
            <a:endParaRPr sz="1800" dirty="0">
              <a:solidFill>
                <a:schemeClr val="dk2"/>
              </a:solidFill>
            </a:endParaRPr>
          </a:p>
          <a:p>
            <a:pPr marL="285750" lvl="0" indent="-285750" algn="l" rtl="0">
              <a:lnSpc>
                <a:spcPct val="95000"/>
              </a:lnSpc>
              <a:spcBef>
                <a:spcPts val="210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IE" sz="1800" dirty="0">
                <a:solidFill>
                  <a:schemeClr val="dk2"/>
                </a:solidFill>
              </a:rPr>
              <a:t>Techniques are:</a:t>
            </a:r>
          </a:p>
          <a:p>
            <a:pPr marL="742950" lvl="1" indent="-285750">
              <a:lnSpc>
                <a:spcPct val="95000"/>
              </a:lnSpc>
            </a:pPr>
            <a:r>
              <a:rPr lang="en-IE" sz="1500" dirty="0">
                <a:solidFill>
                  <a:schemeClr val="dk2"/>
                </a:solidFill>
              </a:rPr>
              <a:t>Varied</a:t>
            </a:r>
          </a:p>
          <a:p>
            <a:pPr marL="742950" lvl="1" indent="-285750">
              <a:lnSpc>
                <a:spcPct val="95000"/>
              </a:lnSpc>
            </a:pPr>
            <a:r>
              <a:rPr lang="en-IE" sz="1500" dirty="0">
                <a:solidFill>
                  <a:schemeClr val="dk2"/>
                </a:solidFill>
              </a:rPr>
              <a:t>Short &amp; Practical</a:t>
            </a:r>
            <a:endParaRPr sz="1500" dirty="0">
              <a:solidFill>
                <a:schemeClr val="dk2"/>
              </a:solidFill>
            </a:endParaRPr>
          </a:p>
          <a:p>
            <a:pPr marL="742950" lvl="1" indent="-285750">
              <a:lnSpc>
                <a:spcPct val="95000"/>
              </a:lnSpc>
            </a:pPr>
            <a:r>
              <a:rPr lang="en-IE" sz="1500" dirty="0">
                <a:solidFill>
                  <a:schemeClr val="dk2"/>
                </a:solidFill>
              </a:rPr>
              <a:t>Fun &amp; Interesting</a:t>
            </a:r>
          </a:p>
          <a:p>
            <a:pPr marL="742950" lvl="1" indent="-285750">
              <a:lnSpc>
                <a:spcPct val="95000"/>
              </a:lnSpc>
            </a:pPr>
            <a:r>
              <a:rPr lang="en-IE" sz="1500" dirty="0">
                <a:solidFill>
                  <a:schemeClr val="dk2"/>
                </a:solidFill>
              </a:rPr>
              <a:t>Can be passed on to family and friends</a:t>
            </a:r>
            <a:endParaRPr sz="15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1297</Words>
  <Application>Microsoft Office PowerPoint</Application>
  <PresentationFormat>Widescreen</PresentationFormat>
  <Paragraphs>218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Noto Sans Symbols</vt:lpstr>
      <vt:lpstr>Courier New</vt:lpstr>
      <vt:lpstr>Calibri</vt:lpstr>
      <vt:lpstr>Century Gothic</vt:lpstr>
      <vt:lpstr>Arial</vt:lpstr>
      <vt:lpstr>Wingdings</vt:lpstr>
      <vt:lpstr>Slice</vt:lpstr>
      <vt:lpstr>AN INTEGRATED APPROACH TO STUDENT SUPPORT THROUGH MIND BODY MEDICINE </vt:lpstr>
      <vt:lpstr>OUTLINE  * CONTEXT  * MBM HISTORY  * WHAT IS MIND BODY MEDICINE  * BENEFITS FOR STUDENTS &amp; COLLEGES  * RESEARCH APPROACH &amp; FINDINGS  * MBM IN ACTION </vt:lpstr>
      <vt:lpstr>TAP FOUNDATION COURSE FOR MATURE STUDENTS</vt:lpstr>
      <vt:lpstr>CONTACT US</vt:lpstr>
      <vt:lpstr>Parts of the brain that need to work seamlessly to facilitate learning </vt:lpstr>
      <vt:lpstr>PowerPoint Presentation</vt:lpstr>
      <vt:lpstr>History of Mind Body Medicine </vt:lpstr>
      <vt:lpstr>What is Mind Body Medicine?</vt:lpstr>
      <vt:lpstr>Benefits of MBM for Students</vt:lpstr>
      <vt:lpstr>Advantages of MBM in Higher Education</vt:lpstr>
      <vt:lpstr>CMBM Research with Higher Education Students</vt:lpstr>
      <vt:lpstr>RESEARCH 2021-2023</vt:lpstr>
      <vt:lpstr>PowerPoint Presentation</vt:lpstr>
      <vt:lpstr>PowerPoint Presentation</vt:lpstr>
      <vt:lpstr>HIGHLIGHTS</vt:lpstr>
      <vt:lpstr>PowerPoint Presentation</vt:lpstr>
      <vt:lpstr>SHORT EXPERIENCE OF MIND BODY MEDICINE PRACTICE TO CLOSE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INTEGRATED APPROACH TO STUDENT SUPPORT THROUGH MIND BODY MEDICINE</dc:title>
  <dc:creator>Sarah Grimson</dc:creator>
  <cp:lastModifiedBy>Sarah Grimson</cp:lastModifiedBy>
  <cp:revision>54</cp:revision>
  <dcterms:modified xsi:type="dcterms:W3CDTF">2023-06-12T08:05:45Z</dcterms:modified>
</cp:coreProperties>
</file>