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57" r:id="rId6"/>
    <p:sldId id="271" r:id="rId7"/>
    <p:sldId id="272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7"/>
    <p:restoredTop sz="94684"/>
  </p:normalViewPr>
  <p:slideViewPr>
    <p:cSldViewPr snapToGrid="0">
      <p:cViewPr varScale="1">
        <p:scale>
          <a:sx n="49" d="100"/>
          <a:sy n="49" d="100"/>
        </p:scale>
        <p:origin x="20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DD56-F234-35ED-18C9-A7DF77530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46281-BB59-C47F-904B-204455ECF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14C4-8483-D090-E2B1-25137356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725C1-381E-9FA6-AEDD-FA1FB5B1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20447-4656-F211-AFD3-0D1D8E36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19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3557-2B08-6973-C385-189F1E42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7D36A-9BD5-ADE1-594C-EC817F8ED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21B56-BFEE-D787-D995-97A98602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E97BC-3250-D886-C4E2-90649CE9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365C-168E-85B3-6C8A-452C7BCC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64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71EF1-941B-4371-95D8-A8C169F37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8905A-E31F-91AF-8AA5-6C217A73E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665F-8281-B2D0-9955-7FB4B12E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6AD9-B9CB-05E7-C57D-E885305E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7F91-F954-1010-5F75-4DC31D6C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0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E09-1BBA-29F6-2532-D16FCE29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172D6-D4C6-B6C9-A80C-D9089EEE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2375-0D8F-38E9-BFAE-B2D0B7F2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AB79-245B-A1D9-BC8B-699DDBC8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5597-3C35-049A-9685-14432304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50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8715-C4E8-2591-C549-EDDC905B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3CB9D-6F08-AD26-5F6E-560D3744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7384E-1996-823C-3132-67448954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B33EC-167B-C5AC-7AC2-506CADA2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D0E3-E64B-98FF-3028-9F8BED39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18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03D9-E31F-6B56-FC38-9B33EB2E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8880-311A-781B-A224-7454FD134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B1EE2-52FD-4A0F-83A7-204E03EB7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E429A-57A9-CC6F-AD11-5B438365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10A17-F832-0A45-E30B-9AD7A5F7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8D832-0E7C-A702-F586-984D5DA3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79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18C6-9C23-149A-04D9-CD7CE7A7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F547-9001-D4B0-A8EF-3FFEBE4AB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1C811-6136-2E13-E0EF-40CEC558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4666C-AEDD-F147-BC1D-5D079D0EC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CCE5C-4EF9-D009-A9BA-0FBDF5BAB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2C0E-6EBB-DC70-ED46-CD96CC0E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01FFF-8A16-951A-5089-510CC25A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446F5-E490-EE7C-F3AC-8F24A84A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11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128B-469B-3DCA-7FC9-4822804D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78E2E-D6C9-D3A6-A8D7-EEED94F6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02128-EF3D-D80E-D080-7F465F87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ADCC3-1E21-2693-B2A0-7C3ADDF2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54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1A828-6095-3DBD-2DAF-420B3330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5DEBD-71A0-3790-55C1-94A4A560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EFEB4-3D26-FB70-6B52-E74DCA0A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0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0497-3851-8143-C171-2ED00757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7F773-5DF7-B191-A5B6-6F488E1C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750D0-176D-9D27-2649-DDB1CF974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4E399-39F7-61D4-2507-9DCE3B35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A6DF7-12AB-4135-93F5-F3EBB95F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1CA8C-6428-F61A-1807-18485F2D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01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4CD0-E95F-CD5C-A208-81A9F323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EB468-49B2-D5B3-4260-DF5C8736F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61F1C-7D1E-BEE2-F932-D01DF7A3C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C362C-62F7-BFF4-4A02-A90D23A4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EA739-9FC0-93C9-9D05-DCB9BFFA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5439-5D91-5200-6013-25885E5D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328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4A0E2-934D-103B-440E-F9EF2114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E3771-4DD9-2A3C-DE7A-EC51EC572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8B8CE-FA52-B2BF-E913-3BB498998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54B-D786-9448-A56C-42341643857F}" type="datetimeFigureOut">
              <a:rPr lang="en-IE" smtClean="0"/>
              <a:t>08/06/2023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6340-B95F-6EBC-B349-BE99E9795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4B24-8157-D37E-F063-B5B28C5C8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BBBA-2C4F-964C-8A4A-747F2F3757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868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dhgdennehy@ucc.ie" TargetMode="External"/><Relationship Id="rId2" Type="http://schemas.openxmlformats.org/officeDocument/2006/relationships/hyperlink" Target="mailto:loretta.goff@ucc.i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23/2/educause-quickpoll-results-did-chatgpt-write-this-repo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57CB-4DB6-D622-F4A2-14C4C789B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287" y="496887"/>
            <a:ext cx="9877425" cy="3105150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 Intelligence and Academic Integrity:  </a:t>
            </a:r>
            <a:r>
              <a:rPr lang="en-GB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ChatGPT</a:t>
            </a:r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Learning and Teaching</a:t>
            </a:r>
            <a:br>
              <a:rPr lang="en-I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D04A3-0B2E-156C-B58D-D18CF8783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n-IE" dirty="0"/>
              <a:t>Dr Loretta Goff, Academic Integrity Education Officer</a:t>
            </a:r>
          </a:p>
          <a:p>
            <a:r>
              <a:rPr lang="en-IE" dirty="0">
                <a:hlinkClick r:id="rId2"/>
              </a:rPr>
              <a:t>loretta.goff@ucc.ie</a:t>
            </a:r>
            <a:r>
              <a:rPr lang="en-IE" dirty="0"/>
              <a:t> </a:t>
            </a:r>
          </a:p>
          <a:p>
            <a:endParaRPr lang="en-IE" dirty="0"/>
          </a:p>
          <a:p>
            <a:r>
              <a:rPr lang="en-IE" dirty="0"/>
              <a:t>Tadhg Denney, Research Support Officer</a:t>
            </a:r>
          </a:p>
          <a:p>
            <a:r>
              <a:rPr lang="en-IE" dirty="0">
                <a:hlinkClick r:id="rId3"/>
              </a:rPr>
              <a:t>tadhgdennehy@ucc.ie</a:t>
            </a:r>
            <a:r>
              <a:rPr lang="en-IE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F1378-E1ED-656E-D111-8A9A9332C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51" y="3982720"/>
            <a:ext cx="2292346" cy="2292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BB77D-966B-B09A-96E7-6668960EC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14" r="10455"/>
          <a:stretch/>
        </p:blipFill>
        <p:spPr>
          <a:xfrm>
            <a:off x="9145441" y="4239984"/>
            <a:ext cx="2516808" cy="1777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B5E13A-C8CD-C3AA-0DFB-93CBCB11DF7F}"/>
              </a:ext>
            </a:extLst>
          </p:cNvPr>
          <p:cNvSpPr/>
          <p:nvPr/>
        </p:nvSpPr>
        <p:spPr>
          <a:xfrm>
            <a:off x="233680" y="314960"/>
            <a:ext cx="11744960" cy="6258560"/>
          </a:xfrm>
          <a:prstGeom prst="rect">
            <a:avLst/>
          </a:prstGeom>
          <a:noFill/>
          <a:ln w="76200">
            <a:solidFill>
              <a:srgbClr val="003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338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9FA606F-6DA7-DDBA-C46C-17B53A97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2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37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62236A5-68BE-5FFF-B621-82A0F801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7" y="643467"/>
            <a:ext cx="9058645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text&#10;&#10;Description automatically generated with low confidence">
            <a:extLst>
              <a:ext uri="{FF2B5EF4-FFF2-40B4-BE49-F238E27FC236}">
                <a16:creationId xmlns:a16="http://schemas.microsoft.com/office/drawing/2014/main" id="{6DD45515-9EE3-8F89-3A93-8335BB4E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06" y="643467"/>
            <a:ext cx="629498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72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F6D92F7-1A8F-FB36-DE9F-F38F2481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33" y="643467"/>
            <a:ext cx="6366933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6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28E575C0-A1A3-B657-377F-BFDD4902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3351"/>
            <a:ext cx="10905066" cy="3871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57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20BA9B6-67C6-ED28-9CA3-18DB7620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49" y="643467"/>
            <a:ext cx="779170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text&#10;&#10;Description automatically generated with medium confidence">
            <a:extLst>
              <a:ext uri="{FF2B5EF4-FFF2-40B4-BE49-F238E27FC236}">
                <a16:creationId xmlns:a16="http://schemas.microsoft.com/office/drawing/2014/main" id="{9A7DA253-0738-A5F0-A690-B1FEFBC7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33" y="643467"/>
            <a:ext cx="6366933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3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hat&#10;&#10;Description automatically generated with low confidence">
            <a:extLst>
              <a:ext uri="{FF2B5EF4-FFF2-40B4-BE49-F238E27FC236}">
                <a16:creationId xmlns:a16="http://schemas.microsoft.com/office/drawing/2014/main" id="{886610EC-78AB-94CC-6AE5-6480F500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3"/>
            <a:ext cx="10905066" cy="403487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0C8057-2513-03E9-C8AC-56FBBB60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1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A62D0-402D-6EE3-3BAD-B2094826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63" y="118595"/>
            <a:ext cx="5465982" cy="68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4EEC8-B08B-C637-1353-794C86C4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54" y="643467"/>
            <a:ext cx="3217292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8E429-DB54-E831-985F-3AE0C97D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48" y="643467"/>
            <a:ext cx="41783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EF71D-D541-8457-0BAA-14D8076D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436738"/>
            <a:ext cx="3517119" cy="197837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8007EC3-F489-1872-9153-FC1DC8F5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665398"/>
            <a:ext cx="3537345" cy="15210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61329AB-7BE7-870C-81E9-DC804680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441135"/>
            <a:ext cx="3517120" cy="19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DDDD5-A105-55F0-26C4-192ADC4E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20" y="557957"/>
            <a:ext cx="7030719" cy="5400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5982C-FB27-2705-D0B2-B0B6518479EA}"/>
              </a:ext>
            </a:extLst>
          </p:cNvPr>
          <p:cNvSpPr txBox="1"/>
          <p:nvPr/>
        </p:nvSpPr>
        <p:spPr>
          <a:xfrm>
            <a:off x="3305175" y="6163223"/>
            <a:ext cx="6096000" cy="60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Muscanell</a:t>
            </a:r>
            <a:r>
              <a:rPr lang="en-GB" sz="105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N. &amp; Robert J. (2023). “EDUCAUSE </a:t>
            </a:r>
            <a:r>
              <a:rPr lang="en-GB" sz="105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QuickPoll</a:t>
            </a:r>
            <a:r>
              <a:rPr lang="en-GB" sz="105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Results: Did </a:t>
            </a:r>
            <a:r>
              <a:rPr lang="en-GB" sz="105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ChatGPT</a:t>
            </a:r>
            <a:r>
              <a:rPr lang="en-GB" sz="105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Write This Report?” </a:t>
            </a:r>
            <a:r>
              <a:rPr lang="en-GB" sz="105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EDUCAUSE Research Notes, Emerging Technologies and Trends</a:t>
            </a:r>
            <a:r>
              <a:rPr lang="en-GB" sz="105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February 14. </a:t>
            </a:r>
            <a:r>
              <a:rPr lang="en-GB" sz="105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https://er.educause.edu/articles/2023/2/educause-quickpoll-results-did-chatgpt-write-this-report</a:t>
            </a:r>
            <a:r>
              <a:rPr lang="en-GB" sz="105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03E45-5458-08FC-E8BC-07CC678A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2570A-6DA7-1DA0-696E-AF0EB7FD1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4" r="10455"/>
          <a:stretch/>
        </p:blipFill>
        <p:spPr>
          <a:xfrm>
            <a:off x="6256865" y="1560029"/>
            <a:ext cx="5291667" cy="37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E82C3-F9D3-5BB0-7CE0-7412336E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IE" sz="5000" b="1"/>
              <a:t>Toolkit for the Ethical Use of Artificial Intelligence in Learning and Teaching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C919-3632-58ED-65BE-31AEA56A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IE" sz="2200"/>
              <a:t>Lexicon of Common Terms</a:t>
            </a:r>
          </a:p>
          <a:p>
            <a:r>
              <a:rPr lang="en-IE" sz="2200"/>
              <a:t>Artificial Intelligence and Academic Integrity: Ethical Guidelines</a:t>
            </a:r>
          </a:p>
          <a:p>
            <a:r>
              <a:rPr lang="en-IE" sz="2200"/>
              <a:t>Common Forms of Assessment: Risks and Redesigns</a:t>
            </a:r>
          </a:p>
          <a:p>
            <a:r>
              <a:rPr lang="en-IE" sz="2200"/>
              <a:t>Case Studies of Good Practice</a:t>
            </a:r>
          </a:p>
        </p:txBody>
      </p:sp>
    </p:spTree>
    <p:extLst>
      <p:ext uri="{BB962C8B-B14F-4D97-AF65-F5344CB8AC3E}">
        <p14:creationId xmlns:p14="http://schemas.microsoft.com/office/powerpoint/2010/main" val="22010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0C8057-2513-03E9-C8AC-56FBBB60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83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8D67212-1575-36B8-06D8-A18499E9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5" y="643467"/>
            <a:ext cx="784657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1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121</Words>
  <Application>Microsoft Macintosh PowerPoint</Application>
  <PresentationFormat>Widescreen</PresentationFormat>
  <Paragraphs>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Artificial Intelligence and Academic Integrity:  ChatGPT in Learning and Teaching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Toolkit for the Ethical Use of Artificial Intelligence in Learning and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Dennehy</dc:creator>
  <cp:lastModifiedBy>Tadhg Dennehy</cp:lastModifiedBy>
  <cp:revision>2</cp:revision>
  <dcterms:created xsi:type="dcterms:W3CDTF">2023-04-12T08:49:27Z</dcterms:created>
  <dcterms:modified xsi:type="dcterms:W3CDTF">2023-06-12T09:50:35Z</dcterms:modified>
</cp:coreProperties>
</file>