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5" r:id="rId1"/>
    <p:sldMasterId id="2147483706" r:id="rId2"/>
    <p:sldMasterId id="2147483709" r:id="rId3"/>
    <p:sldMasterId id="2147483710" r:id="rId4"/>
    <p:sldMasterId id="2147483711" r:id="rId5"/>
    <p:sldMasterId id="2147483712" r:id="rId6"/>
  </p:sldMasterIdLst>
  <p:notesMasterIdLst>
    <p:notesMasterId r:id="rId30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1B4AC3-BFD5-43B6-A8A7-BFC38B820445}">
  <a:tblStyle styleId="{6B1B4AC3-BFD5-43B6-A8A7-BFC38B8204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2F92C40-2B3E-4964-A2C2-8D7F73F640B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16" autoAdjust="0"/>
  </p:normalViewPr>
  <p:slideViewPr>
    <p:cSldViewPr snapToGrid="0">
      <p:cViewPr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50bb6b9f7b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4" name="Google Shape;264;g250bb6b9f7b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50bb6b9f7b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2" name="Google Shape;272;g250bb6b9f7b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50bb6b9f7b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9" name="Google Shape;279;g250bb6b9f7b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50bb6b9f7b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6" name="Google Shape;286;g250bb6b9f7b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50bb6b9f7b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Google Shape;293;g250bb6b9f7b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50bb6b9f7b_1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50bb6b9f7b_1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50bb6b9f7b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7" name="Google Shape;307;g250bb6b9f7b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50bb6b9f7b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4" name="Google Shape;314;g250bb6b9f7b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516fad044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20" name="Google Shape;320;g2516fad044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516fad044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g2516fad044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50bb6b9f7b_1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6" name="Google Shape;206;g250bb6b9f7b_1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516fad044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g2516fad044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5078c215d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2" name="Google Shape;342;g25078c215d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5020e61de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g25020e61de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516fad04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g2516fad04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2" name="Google Shape;21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5078c215dc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29" name="Google Shape;229;g25078c215d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5078c215d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25078c215d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50bb6b9f7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1" name="Google Shape;241;g250bb6b9f7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50bb6b9f7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8" name="Google Shape;248;g250bb6b9f7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50bb6b9f7b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5" name="Google Shape;255;g250bb6b9f7b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62465" y="875229"/>
            <a:ext cx="7904205" cy="129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62465" y="2426022"/>
            <a:ext cx="7904205" cy="1293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8"/>
          <p:cNvSpPr txBox="1">
            <a:spLocks noGrp="1"/>
          </p:cNvSpPr>
          <p:nvPr>
            <p:ph type="title"/>
          </p:nvPr>
        </p:nvSpPr>
        <p:spPr>
          <a:xfrm>
            <a:off x="343930" y="290986"/>
            <a:ext cx="8824784" cy="93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body" idx="1"/>
          </p:nvPr>
        </p:nvSpPr>
        <p:spPr>
          <a:xfrm>
            <a:off x="343930" y="1516707"/>
            <a:ext cx="4314567" cy="400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body" idx="2"/>
          </p:nvPr>
        </p:nvSpPr>
        <p:spPr>
          <a:xfrm>
            <a:off x="4942705" y="1516707"/>
            <a:ext cx="4226009" cy="400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9"/>
          <p:cNvSpPr txBox="1">
            <a:spLocks noGrp="1"/>
          </p:cNvSpPr>
          <p:nvPr>
            <p:ph type="ctrTitle"/>
          </p:nvPr>
        </p:nvSpPr>
        <p:spPr>
          <a:xfrm>
            <a:off x="362465" y="319174"/>
            <a:ext cx="7904205" cy="188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subTitle" idx="1"/>
          </p:nvPr>
        </p:nvSpPr>
        <p:spPr>
          <a:xfrm>
            <a:off x="362465" y="2426022"/>
            <a:ext cx="7904205" cy="1293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0"/>
          <p:cNvSpPr txBox="1">
            <a:spLocks noGrp="1"/>
          </p:cNvSpPr>
          <p:nvPr>
            <p:ph type="title"/>
          </p:nvPr>
        </p:nvSpPr>
        <p:spPr>
          <a:xfrm>
            <a:off x="343930" y="290986"/>
            <a:ext cx="7737389" cy="93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body" idx="1"/>
          </p:nvPr>
        </p:nvSpPr>
        <p:spPr>
          <a:xfrm>
            <a:off x="343930" y="1545409"/>
            <a:ext cx="7737389" cy="210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1"/>
          <p:cNvSpPr txBox="1">
            <a:spLocks noGrp="1"/>
          </p:cNvSpPr>
          <p:nvPr>
            <p:ph type="title"/>
          </p:nvPr>
        </p:nvSpPr>
        <p:spPr>
          <a:xfrm>
            <a:off x="473504" y="338139"/>
            <a:ext cx="7657242" cy="2145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body" idx="1"/>
          </p:nvPr>
        </p:nvSpPr>
        <p:spPr>
          <a:xfrm>
            <a:off x="473504" y="2874106"/>
            <a:ext cx="7657242" cy="10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2"/>
          <p:cNvSpPr txBox="1">
            <a:spLocks noGrp="1"/>
          </p:cNvSpPr>
          <p:nvPr>
            <p:ph type="title"/>
          </p:nvPr>
        </p:nvSpPr>
        <p:spPr>
          <a:xfrm>
            <a:off x="391624" y="340497"/>
            <a:ext cx="9002832" cy="1043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2"/>
          <p:cNvSpPr txBox="1">
            <a:spLocks noGrp="1"/>
          </p:cNvSpPr>
          <p:nvPr>
            <p:ph type="body" idx="1"/>
          </p:nvPr>
        </p:nvSpPr>
        <p:spPr>
          <a:xfrm>
            <a:off x="391624" y="1681163"/>
            <a:ext cx="4384964" cy="755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body" idx="2"/>
          </p:nvPr>
        </p:nvSpPr>
        <p:spPr>
          <a:xfrm>
            <a:off x="362416" y="2733394"/>
            <a:ext cx="4384963" cy="2765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2"/>
          <p:cNvSpPr txBox="1">
            <a:spLocks noGrp="1"/>
          </p:cNvSpPr>
          <p:nvPr>
            <p:ph type="body" idx="3"/>
          </p:nvPr>
        </p:nvSpPr>
        <p:spPr>
          <a:xfrm>
            <a:off x="5009493" y="1681163"/>
            <a:ext cx="4384963" cy="755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body" idx="4"/>
          </p:nvPr>
        </p:nvSpPr>
        <p:spPr>
          <a:xfrm>
            <a:off x="5009493" y="2733394"/>
            <a:ext cx="4384963" cy="2765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3"/>
          <p:cNvSpPr txBox="1">
            <a:spLocks noGrp="1"/>
          </p:cNvSpPr>
          <p:nvPr>
            <p:ph type="title"/>
          </p:nvPr>
        </p:nvSpPr>
        <p:spPr>
          <a:xfrm>
            <a:off x="368644" y="2441061"/>
            <a:ext cx="8355227" cy="93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6"/>
          <p:cNvSpPr txBox="1">
            <a:spLocks noGrp="1"/>
          </p:cNvSpPr>
          <p:nvPr>
            <p:ph type="title"/>
          </p:nvPr>
        </p:nvSpPr>
        <p:spPr>
          <a:xfrm>
            <a:off x="1270522" y="1741834"/>
            <a:ext cx="10189958" cy="93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6"/>
          <p:cNvSpPr txBox="1">
            <a:spLocks noGrp="1"/>
          </p:cNvSpPr>
          <p:nvPr>
            <p:ph type="body" idx="1"/>
          </p:nvPr>
        </p:nvSpPr>
        <p:spPr>
          <a:xfrm>
            <a:off x="1270522" y="2918787"/>
            <a:ext cx="5181600" cy="3664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6"/>
          <p:cNvSpPr txBox="1">
            <a:spLocks noGrp="1"/>
          </p:cNvSpPr>
          <p:nvPr>
            <p:ph type="body" idx="2"/>
          </p:nvPr>
        </p:nvSpPr>
        <p:spPr>
          <a:xfrm>
            <a:off x="6659880" y="2918787"/>
            <a:ext cx="5181600" cy="3664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7"/>
          <p:cNvSpPr txBox="1">
            <a:spLocks noGrp="1"/>
          </p:cNvSpPr>
          <p:nvPr>
            <p:ph type="ctrTitle"/>
          </p:nvPr>
        </p:nvSpPr>
        <p:spPr>
          <a:xfrm>
            <a:off x="1362209" y="1806598"/>
            <a:ext cx="7904205" cy="188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7"/>
          <p:cNvSpPr txBox="1">
            <a:spLocks noGrp="1"/>
          </p:cNvSpPr>
          <p:nvPr>
            <p:ph type="subTitle" idx="1"/>
          </p:nvPr>
        </p:nvSpPr>
        <p:spPr>
          <a:xfrm>
            <a:off x="1362209" y="3913446"/>
            <a:ext cx="7904205" cy="1293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43930" y="513412"/>
            <a:ext cx="7737389" cy="93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343930" y="1545409"/>
            <a:ext cx="7737389" cy="210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8"/>
          <p:cNvSpPr txBox="1">
            <a:spLocks noGrp="1"/>
          </p:cNvSpPr>
          <p:nvPr>
            <p:ph type="title"/>
          </p:nvPr>
        </p:nvSpPr>
        <p:spPr>
          <a:xfrm>
            <a:off x="1270522" y="1741834"/>
            <a:ext cx="10189958" cy="93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body" idx="1"/>
          </p:nvPr>
        </p:nvSpPr>
        <p:spPr>
          <a:xfrm>
            <a:off x="1270522" y="2984064"/>
            <a:ext cx="10189958" cy="3233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9"/>
          <p:cNvSpPr txBox="1">
            <a:spLocks noGrp="1"/>
          </p:cNvSpPr>
          <p:nvPr>
            <p:ph type="title"/>
          </p:nvPr>
        </p:nvSpPr>
        <p:spPr>
          <a:xfrm>
            <a:off x="1387904" y="1837755"/>
            <a:ext cx="7657242" cy="2145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9"/>
          <p:cNvSpPr txBox="1">
            <a:spLocks noGrp="1"/>
          </p:cNvSpPr>
          <p:nvPr>
            <p:ph type="body" idx="1"/>
          </p:nvPr>
        </p:nvSpPr>
        <p:spPr>
          <a:xfrm>
            <a:off x="1387904" y="4373722"/>
            <a:ext cx="7657242" cy="10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0"/>
          <p:cNvSpPr txBox="1">
            <a:spLocks noGrp="1"/>
          </p:cNvSpPr>
          <p:nvPr>
            <p:ph type="title"/>
          </p:nvPr>
        </p:nvSpPr>
        <p:spPr>
          <a:xfrm>
            <a:off x="1242124" y="1633093"/>
            <a:ext cx="10515600" cy="997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0"/>
          <p:cNvSpPr txBox="1">
            <a:spLocks noGrp="1"/>
          </p:cNvSpPr>
          <p:nvPr>
            <p:ph type="body" idx="1"/>
          </p:nvPr>
        </p:nvSpPr>
        <p:spPr>
          <a:xfrm>
            <a:off x="1242124" y="2949131"/>
            <a:ext cx="5157787" cy="620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40"/>
          <p:cNvSpPr txBox="1">
            <a:spLocks noGrp="1"/>
          </p:cNvSpPr>
          <p:nvPr>
            <p:ph type="body" idx="2"/>
          </p:nvPr>
        </p:nvSpPr>
        <p:spPr>
          <a:xfrm>
            <a:off x="1242124" y="3773043"/>
            <a:ext cx="5157787" cy="2774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40"/>
          <p:cNvSpPr txBox="1">
            <a:spLocks noGrp="1"/>
          </p:cNvSpPr>
          <p:nvPr>
            <p:ph type="body" idx="3"/>
          </p:nvPr>
        </p:nvSpPr>
        <p:spPr>
          <a:xfrm>
            <a:off x="6574536" y="2949131"/>
            <a:ext cx="5183188" cy="620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40"/>
          <p:cNvSpPr txBox="1">
            <a:spLocks noGrp="1"/>
          </p:cNvSpPr>
          <p:nvPr>
            <p:ph type="body" idx="4"/>
          </p:nvPr>
        </p:nvSpPr>
        <p:spPr>
          <a:xfrm>
            <a:off x="6574536" y="3773043"/>
            <a:ext cx="5183188" cy="2774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1"/>
          <p:cNvSpPr txBox="1">
            <a:spLocks noGrp="1"/>
          </p:cNvSpPr>
          <p:nvPr>
            <p:ph type="title"/>
          </p:nvPr>
        </p:nvSpPr>
        <p:spPr>
          <a:xfrm>
            <a:off x="1294906" y="2452018"/>
            <a:ext cx="10189958" cy="93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4"/>
          <p:cNvSpPr txBox="1">
            <a:spLocks noGrp="1"/>
          </p:cNvSpPr>
          <p:nvPr>
            <p:ph type="title"/>
          </p:nvPr>
        </p:nvSpPr>
        <p:spPr>
          <a:xfrm>
            <a:off x="343930" y="1327306"/>
            <a:ext cx="10311878" cy="93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4"/>
          <p:cNvSpPr txBox="1">
            <a:spLocks noGrp="1"/>
          </p:cNvSpPr>
          <p:nvPr>
            <p:ph type="body" idx="1"/>
          </p:nvPr>
        </p:nvSpPr>
        <p:spPr>
          <a:xfrm>
            <a:off x="343930" y="2581728"/>
            <a:ext cx="10311878" cy="306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5"/>
          <p:cNvSpPr txBox="1">
            <a:spLocks noGrp="1"/>
          </p:cNvSpPr>
          <p:nvPr>
            <p:ph type="ctrTitle"/>
          </p:nvPr>
        </p:nvSpPr>
        <p:spPr>
          <a:xfrm>
            <a:off x="630689" y="1548671"/>
            <a:ext cx="10073887" cy="188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5"/>
          <p:cNvSpPr txBox="1">
            <a:spLocks noGrp="1"/>
          </p:cNvSpPr>
          <p:nvPr>
            <p:ph type="subTitle" idx="1"/>
          </p:nvPr>
        </p:nvSpPr>
        <p:spPr>
          <a:xfrm>
            <a:off x="630689" y="3655519"/>
            <a:ext cx="10073887" cy="1293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6"/>
          <p:cNvSpPr txBox="1">
            <a:spLocks noGrp="1"/>
          </p:cNvSpPr>
          <p:nvPr>
            <p:ph type="title"/>
          </p:nvPr>
        </p:nvSpPr>
        <p:spPr>
          <a:xfrm>
            <a:off x="473504" y="893033"/>
            <a:ext cx="9011872" cy="2145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6"/>
          <p:cNvSpPr txBox="1">
            <a:spLocks noGrp="1"/>
          </p:cNvSpPr>
          <p:nvPr>
            <p:ph type="body" idx="1"/>
          </p:nvPr>
        </p:nvSpPr>
        <p:spPr>
          <a:xfrm>
            <a:off x="473504" y="3429000"/>
            <a:ext cx="9011872" cy="10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7"/>
          <p:cNvSpPr txBox="1">
            <a:spLocks noGrp="1"/>
          </p:cNvSpPr>
          <p:nvPr>
            <p:ph type="title"/>
          </p:nvPr>
        </p:nvSpPr>
        <p:spPr>
          <a:xfrm>
            <a:off x="343930" y="534826"/>
            <a:ext cx="10692878" cy="93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7"/>
          <p:cNvSpPr txBox="1">
            <a:spLocks noGrp="1"/>
          </p:cNvSpPr>
          <p:nvPr>
            <p:ph type="body" idx="1"/>
          </p:nvPr>
        </p:nvSpPr>
        <p:spPr>
          <a:xfrm>
            <a:off x="343930" y="1768358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47"/>
          <p:cNvSpPr txBox="1">
            <a:spLocks noGrp="1"/>
          </p:cNvSpPr>
          <p:nvPr>
            <p:ph type="body" idx="2"/>
          </p:nvPr>
        </p:nvSpPr>
        <p:spPr>
          <a:xfrm>
            <a:off x="5855208" y="178836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8"/>
          <p:cNvSpPr txBox="1">
            <a:spLocks noGrp="1"/>
          </p:cNvSpPr>
          <p:nvPr>
            <p:ph type="title"/>
          </p:nvPr>
        </p:nvSpPr>
        <p:spPr>
          <a:xfrm>
            <a:off x="400876" y="3895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48"/>
          <p:cNvSpPr txBox="1">
            <a:spLocks noGrp="1"/>
          </p:cNvSpPr>
          <p:nvPr>
            <p:ph type="body" idx="1"/>
          </p:nvPr>
        </p:nvSpPr>
        <p:spPr>
          <a:xfrm>
            <a:off x="400876" y="2011222"/>
            <a:ext cx="5157787" cy="74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2" name="Google Shape;142;p48"/>
          <p:cNvSpPr txBox="1">
            <a:spLocks noGrp="1"/>
          </p:cNvSpPr>
          <p:nvPr>
            <p:ph type="body" idx="2"/>
          </p:nvPr>
        </p:nvSpPr>
        <p:spPr>
          <a:xfrm>
            <a:off x="400876" y="2965165"/>
            <a:ext cx="5157787" cy="334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48"/>
          <p:cNvSpPr txBox="1">
            <a:spLocks noGrp="1"/>
          </p:cNvSpPr>
          <p:nvPr>
            <p:ph type="body" idx="3"/>
          </p:nvPr>
        </p:nvSpPr>
        <p:spPr>
          <a:xfrm>
            <a:off x="5733288" y="2011222"/>
            <a:ext cx="5183188" cy="74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4" name="Google Shape;144;p48"/>
          <p:cNvSpPr txBox="1">
            <a:spLocks noGrp="1"/>
          </p:cNvSpPr>
          <p:nvPr>
            <p:ph type="body" idx="4"/>
          </p:nvPr>
        </p:nvSpPr>
        <p:spPr>
          <a:xfrm>
            <a:off x="5733288" y="2965165"/>
            <a:ext cx="5183188" cy="334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73504" y="387567"/>
            <a:ext cx="7657242" cy="2145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73504" y="2874106"/>
            <a:ext cx="7657242" cy="10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9"/>
          <p:cNvSpPr txBox="1">
            <a:spLocks noGrp="1"/>
          </p:cNvSpPr>
          <p:nvPr>
            <p:ph type="title"/>
          </p:nvPr>
        </p:nvSpPr>
        <p:spPr>
          <a:xfrm>
            <a:off x="490234" y="1241962"/>
            <a:ext cx="10311878" cy="93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2"/>
          <p:cNvSpPr txBox="1">
            <a:spLocks noGrp="1"/>
          </p:cNvSpPr>
          <p:nvPr>
            <p:ph type="title"/>
          </p:nvPr>
        </p:nvSpPr>
        <p:spPr>
          <a:xfrm>
            <a:off x="400876" y="3895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52"/>
          <p:cNvSpPr txBox="1">
            <a:spLocks noGrp="1"/>
          </p:cNvSpPr>
          <p:nvPr>
            <p:ph type="body" idx="1"/>
          </p:nvPr>
        </p:nvSpPr>
        <p:spPr>
          <a:xfrm>
            <a:off x="400876" y="2011222"/>
            <a:ext cx="5157787" cy="74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4" name="Google Shape;154;p52"/>
          <p:cNvSpPr txBox="1">
            <a:spLocks noGrp="1"/>
          </p:cNvSpPr>
          <p:nvPr>
            <p:ph type="body" idx="2"/>
          </p:nvPr>
        </p:nvSpPr>
        <p:spPr>
          <a:xfrm>
            <a:off x="400876" y="2965165"/>
            <a:ext cx="5157787" cy="334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52"/>
          <p:cNvSpPr txBox="1">
            <a:spLocks noGrp="1"/>
          </p:cNvSpPr>
          <p:nvPr>
            <p:ph type="body" idx="3"/>
          </p:nvPr>
        </p:nvSpPr>
        <p:spPr>
          <a:xfrm>
            <a:off x="5733288" y="2011222"/>
            <a:ext cx="5183188" cy="74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6" name="Google Shape;156;p52"/>
          <p:cNvSpPr txBox="1">
            <a:spLocks noGrp="1"/>
          </p:cNvSpPr>
          <p:nvPr>
            <p:ph type="body" idx="4"/>
          </p:nvPr>
        </p:nvSpPr>
        <p:spPr>
          <a:xfrm>
            <a:off x="5733288" y="2965165"/>
            <a:ext cx="5183188" cy="334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3"/>
          <p:cNvSpPr txBox="1">
            <a:spLocks noGrp="1"/>
          </p:cNvSpPr>
          <p:nvPr>
            <p:ph type="ctrTitle"/>
          </p:nvPr>
        </p:nvSpPr>
        <p:spPr>
          <a:xfrm>
            <a:off x="630689" y="1548671"/>
            <a:ext cx="10073887" cy="188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3"/>
          <p:cNvSpPr txBox="1">
            <a:spLocks noGrp="1"/>
          </p:cNvSpPr>
          <p:nvPr>
            <p:ph type="subTitle" idx="1"/>
          </p:nvPr>
        </p:nvSpPr>
        <p:spPr>
          <a:xfrm>
            <a:off x="630689" y="3655519"/>
            <a:ext cx="10073887" cy="1293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4"/>
          <p:cNvSpPr txBox="1">
            <a:spLocks noGrp="1"/>
          </p:cNvSpPr>
          <p:nvPr>
            <p:ph type="title"/>
          </p:nvPr>
        </p:nvSpPr>
        <p:spPr>
          <a:xfrm>
            <a:off x="343930" y="1327306"/>
            <a:ext cx="10311878" cy="93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4"/>
          <p:cNvSpPr txBox="1">
            <a:spLocks noGrp="1"/>
          </p:cNvSpPr>
          <p:nvPr>
            <p:ph type="body" idx="1"/>
          </p:nvPr>
        </p:nvSpPr>
        <p:spPr>
          <a:xfrm>
            <a:off x="343930" y="2581728"/>
            <a:ext cx="10311878" cy="306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5"/>
          <p:cNvSpPr txBox="1">
            <a:spLocks noGrp="1"/>
          </p:cNvSpPr>
          <p:nvPr>
            <p:ph type="title"/>
          </p:nvPr>
        </p:nvSpPr>
        <p:spPr>
          <a:xfrm>
            <a:off x="473504" y="893033"/>
            <a:ext cx="9011872" cy="2145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55"/>
          <p:cNvSpPr txBox="1">
            <a:spLocks noGrp="1"/>
          </p:cNvSpPr>
          <p:nvPr>
            <p:ph type="body" idx="1"/>
          </p:nvPr>
        </p:nvSpPr>
        <p:spPr>
          <a:xfrm>
            <a:off x="473504" y="3429000"/>
            <a:ext cx="9011872" cy="10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6"/>
          <p:cNvSpPr txBox="1">
            <a:spLocks noGrp="1"/>
          </p:cNvSpPr>
          <p:nvPr>
            <p:ph type="title"/>
          </p:nvPr>
        </p:nvSpPr>
        <p:spPr>
          <a:xfrm>
            <a:off x="343930" y="534826"/>
            <a:ext cx="10692878" cy="93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56"/>
          <p:cNvSpPr txBox="1">
            <a:spLocks noGrp="1"/>
          </p:cNvSpPr>
          <p:nvPr>
            <p:ph type="body" idx="1"/>
          </p:nvPr>
        </p:nvSpPr>
        <p:spPr>
          <a:xfrm>
            <a:off x="343930" y="1768358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56"/>
          <p:cNvSpPr txBox="1">
            <a:spLocks noGrp="1"/>
          </p:cNvSpPr>
          <p:nvPr>
            <p:ph type="body" idx="2"/>
          </p:nvPr>
        </p:nvSpPr>
        <p:spPr>
          <a:xfrm>
            <a:off x="5855208" y="178836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7"/>
          <p:cNvSpPr txBox="1">
            <a:spLocks noGrp="1"/>
          </p:cNvSpPr>
          <p:nvPr>
            <p:ph type="title"/>
          </p:nvPr>
        </p:nvSpPr>
        <p:spPr>
          <a:xfrm>
            <a:off x="490234" y="1241962"/>
            <a:ext cx="10311878" cy="93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356286" y="1514304"/>
            <a:ext cx="7737390" cy="1914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ctrTitle"/>
          </p:nvPr>
        </p:nvSpPr>
        <p:spPr>
          <a:xfrm>
            <a:off x="350108" y="584846"/>
            <a:ext cx="7904205" cy="129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subTitle" idx="1"/>
          </p:nvPr>
        </p:nvSpPr>
        <p:spPr>
          <a:xfrm>
            <a:off x="350108" y="2135639"/>
            <a:ext cx="7904205" cy="1293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 txBox="1">
            <a:spLocks noGrp="1"/>
          </p:cNvSpPr>
          <p:nvPr>
            <p:ph type="title"/>
          </p:nvPr>
        </p:nvSpPr>
        <p:spPr>
          <a:xfrm>
            <a:off x="343930" y="290986"/>
            <a:ext cx="7737389" cy="93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1"/>
          </p:nvPr>
        </p:nvSpPr>
        <p:spPr>
          <a:xfrm>
            <a:off x="343930" y="1434198"/>
            <a:ext cx="7737389" cy="210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473504" y="338139"/>
            <a:ext cx="7657242" cy="2145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473504" y="2874106"/>
            <a:ext cx="5622496" cy="10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356286" y="1514304"/>
            <a:ext cx="7737390" cy="1914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3930" y="513412"/>
            <a:ext cx="7737389" cy="93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3930" y="1706047"/>
            <a:ext cx="7737389" cy="210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>
            <a:spLocks noGrp="1"/>
          </p:cNvSpPr>
          <p:nvPr>
            <p:ph type="title"/>
          </p:nvPr>
        </p:nvSpPr>
        <p:spPr>
          <a:xfrm>
            <a:off x="343930" y="290986"/>
            <a:ext cx="7737389" cy="93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body" idx="1"/>
          </p:nvPr>
        </p:nvSpPr>
        <p:spPr>
          <a:xfrm>
            <a:off x="343930" y="1471269"/>
            <a:ext cx="7737389" cy="210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7"/>
          <p:cNvSpPr txBox="1">
            <a:spLocks noGrp="1"/>
          </p:cNvSpPr>
          <p:nvPr>
            <p:ph type="title"/>
          </p:nvPr>
        </p:nvSpPr>
        <p:spPr>
          <a:xfrm>
            <a:off x="343930" y="290986"/>
            <a:ext cx="7737389" cy="93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body" idx="1"/>
          </p:nvPr>
        </p:nvSpPr>
        <p:spPr>
          <a:xfrm>
            <a:off x="343930" y="1706047"/>
            <a:ext cx="7737389" cy="210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5"/>
          <p:cNvSpPr txBox="1">
            <a:spLocks noGrp="1"/>
          </p:cNvSpPr>
          <p:nvPr>
            <p:ph type="title"/>
          </p:nvPr>
        </p:nvSpPr>
        <p:spPr>
          <a:xfrm>
            <a:off x="1270522" y="1741834"/>
            <a:ext cx="10189958" cy="93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35"/>
          <p:cNvSpPr txBox="1">
            <a:spLocks noGrp="1"/>
          </p:cNvSpPr>
          <p:nvPr>
            <p:ph type="body" idx="1"/>
          </p:nvPr>
        </p:nvSpPr>
        <p:spPr>
          <a:xfrm>
            <a:off x="1270522" y="3156894"/>
            <a:ext cx="10189958" cy="3012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3"/>
          <p:cNvSpPr txBox="1">
            <a:spLocks noGrp="1"/>
          </p:cNvSpPr>
          <p:nvPr>
            <p:ph type="title"/>
          </p:nvPr>
        </p:nvSpPr>
        <p:spPr>
          <a:xfrm>
            <a:off x="563386" y="620170"/>
            <a:ext cx="10311878" cy="93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5" name="Google Shape;125;p43"/>
          <p:cNvSpPr txBox="1">
            <a:spLocks noGrp="1"/>
          </p:cNvSpPr>
          <p:nvPr>
            <p:ph type="body" idx="1"/>
          </p:nvPr>
        </p:nvSpPr>
        <p:spPr>
          <a:xfrm>
            <a:off x="563386" y="1840158"/>
            <a:ext cx="10311878" cy="463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1"/>
          <p:cNvSpPr txBox="1">
            <a:spLocks noGrp="1"/>
          </p:cNvSpPr>
          <p:nvPr>
            <p:ph type="title"/>
          </p:nvPr>
        </p:nvSpPr>
        <p:spPr>
          <a:xfrm>
            <a:off x="599962" y="498250"/>
            <a:ext cx="10311878" cy="93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0" name="Google Shape;150;p51"/>
          <p:cNvSpPr txBox="1">
            <a:spLocks noGrp="1"/>
          </p:cNvSpPr>
          <p:nvPr>
            <p:ph type="body" idx="1"/>
          </p:nvPr>
        </p:nvSpPr>
        <p:spPr>
          <a:xfrm>
            <a:off x="599962" y="1718239"/>
            <a:ext cx="10311878" cy="429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7"/>
          <p:cNvSpPr txBox="1">
            <a:spLocks noGrp="1"/>
          </p:cNvSpPr>
          <p:nvPr>
            <p:ph type="ctrTitle"/>
          </p:nvPr>
        </p:nvSpPr>
        <p:spPr>
          <a:xfrm>
            <a:off x="661290" y="220861"/>
            <a:ext cx="6782937" cy="290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2900" dirty="0"/>
              <a:t> </a:t>
            </a:r>
            <a:r>
              <a:rPr lang="en-US" sz="3200" dirty="0"/>
              <a:t>Dublin City </a:t>
            </a:r>
            <a:r>
              <a:rPr lang="en-US" sz="3200" dirty="0" smtClean="0"/>
              <a:t>University’s Head </a:t>
            </a:r>
            <a:r>
              <a:rPr lang="en-US" sz="3200" dirty="0"/>
              <a:t>Start </a:t>
            </a:r>
            <a:r>
              <a:rPr lang="en-US" sz="3200" dirty="0" err="1"/>
              <a:t>Programme</a:t>
            </a:r>
            <a:r>
              <a:rPr lang="en-US" sz="3200" dirty="0"/>
              <a:t>: </a:t>
            </a:r>
            <a:endParaRPr sz="32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3200" dirty="0"/>
              <a:t>Supporting Mature Students in Re-engaging with Their Academic Career and Pathway</a:t>
            </a:r>
            <a:endParaRPr sz="32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60"/>
              <a:buFont typeface="Arial"/>
              <a:buNone/>
            </a:pPr>
            <a:endParaRPr sz="2900" dirty="0"/>
          </a:p>
        </p:txBody>
      </p:sp>
      <p:sp>
        <p:nvSpPr>
          <p:cNvPr id="203" name="Google Shape;203;p67"/>
          <p:cNvSpPr txBox="1">
            <a:spLocks noGrp="1"/>
          </p:cNvSpPr>
          <p:nvPr>
            <p:ph type="subTitle" idx="1"/>
          </p:nvPr>
        </p:nvSpPr>
        <p:spPr>
          <a:xfrm>
            <a:off x="661290" y="3477658"/>
            <a:ext cx="7164000" cy="16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Alicia Menendez </a:t>
            </a:r>
            <a:r>
              <a:rPr lang="en-US" dirty="0" err="1"/>
              <a:t>Tarrazo</a:t>
            </a:r>
            <a:r>
              <a:rPr lang="en-US" dirty="0"/>
              <a:t> and Serge Shea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Student Learning Officers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Orla Stafford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Mature Students Officer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6"/>
          <p:cNvSpPr txBox="1">
            <a:spLocks noGrp="1"/>
          </p:cNvSpPr>
          <p:nvPr>
            <p:ph type="title"/>
          </p:nvPr>
        </p:nvSpPr>
        <p:spPr>
          <a:xfrm>
            <a:off x="515380" y="399456"/>
            <a:ext cx="103119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00"/>
              <a:t>Online Modules</a:t>
            </a:r>
            <a:endParaRPr sz="3800"/>
          </a:p>
        </p:txBody>
      </p:sp>
      <p:pic>
        <p:nvPicPr>
          <p:cNvPr id="267" name="Google Shape;267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513" y="2099061"/>
            <a:ext cx="10655624" cy="2770462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76"/>
          <p:cNvSpPr txBox="1"/>
          <p:nvPr/>
        </p:nvSpPr>
        <p:spPr>
          <a:xfrm>
            <a:off x="680675" y="1515450"/>
            <a:ext cx="1014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69" name="Google Shape;269;p76"/>
          <p:cNvSpPr txBox="1"/>
          <p:nvPr/>
        </p:nvSpPr>
        <p:spPr>
          <a:xfrm>
            <a:off x="372450" y="1399850"/>
            <a:ext cx="101466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chemeClr val="lt1"/>
                </a:solidFill>
              </a:rPr>
              <a:t>Academic Writing</a:t>
            </a:r>
            <a:endParaRPr sz="2900" b="1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7"/>
          <p:cNvSpPr txBox="1">
            <a:spLocks noGrp="1"/>
          </p:cNvSpPr>
          <p:nvPr>
            <p:ph type="title"/>
          </p:nvPr>
        </p:nvSpPr>
        <p:spPr>
          <a:xfrm>
            <a:off x="515380" y="399456"/>
            <a:ext cx="103119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00"/>
              <a:t>Online Modules</a:t>
            </a:r>
            <a:endParaRPr sz="3800"/>
          </a:p>
        </p:txBody>
      </p:sp>
      <p:pic>
        <p:nvPicPr>
          <p:cNvPr id="275" name="Google Shape;275;p77"/>
          <p:cNvPicPr preferRelativeResize="0"/>
          <p:nvPr/>
        </p:nvPicPr>
        <p:blipFill rotWithShape="1">
          <a:blip r:embed="rId3">
            <a:alphaModFix/>
          </a:blip>
          <a:srcRect b="25116"/>
          <a:stretch/>
        </p:blipFill>
        <p:spPr>
          <a:xfrm>
            <a:off x="450224" y="2187900"/>
            <a:ext cx="10442199" cy="44778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77"/>
          <p:cNvSpPr txBox="1"/>
          <p:nvPr/>
        </p:nvSpPr>
        <p:spPr>
          <a:xfrm>
            <a:off x="515375" y="1459725"/>
            <a:ext cx="98046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</a:rPr>
              <a:t>H5P interactive book format</a:t>
            </a:r>
            <a:endParaRPr sz="27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8"/>
          <p:cNvSpPr txBox="1">
            <a:spLocks noGrp="1"/>
          </p:cNvSpPr>
          <p:nvPr>
            <p:ph type="title"/>
          </p:nvPr>
        </p:nvSpPr>
        <p:spPr>
          <a:xfrm>
            <a:off x="515380" y="399456"/>
            <a:ext cx="103119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00"/>
              <a:t>Online Modules</a:t>
            </a:r>
            <a:endParaRPr sz="3800"/>
          </a:p>
        </p:txBody>
      </p:sp>
      <p:pic>
        <p:nvPicPr>
          <p:cNvPr id="282" name="Google Shape;282;p78"/>
          <p:cNvPicPr preferRelativeResize="0"/>
          <p:nvPr/>
        </p:nvPicPr>
        <p:blipFill rotWithShape="1">
          <a:blip r:embed="rId3">
            <a:alphaModFix/>
          </a:blip>
          <a:srcRect b="19743"/>
          <a:stretch/>
        </p:blipFill>
        <p:spPr>
          <a:xfrm>
            <a:off x="265838" y="2197725"/>
            <a:ext cx="10810973" cy="4463926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78"/>
          <p:cNvSpPr txBox="1"/>
          <p:nvPr/>
        </p:nvSpPr>
        <p:spPr>
          <a:xfrm>
            <a:off x="265850" y="1464638"/>
            <a:ext cx="98046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</a:rPr>
              <a:t>Multimedia resources</a:t>
            </a:r>
            <a:endParaRPr sz="27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79"/>
          <p:cNvSpPr txBox="1">
            <a:spLocks noGrp="1"/>
          </p:cNvSpPr>
          <p:nvPr>
            <p:ph type="title"/>
          </p:nvPr>
        </p:nvSpPr>
        <p:spPr>
          <a:xfrm>
            <a:off x="515380" y="399456"/>
            <a:ext cx="103119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00"/>
              <a:t>Online Modules</a:t>
            </a:r>
            <a:endParaRPr sz="3800"/>
          </a:p>
        </p:txBody>
      </p:sp>
      <p:pic>
        <p:nvPicPr>
          <p:cNvPr id="289" name="Google Shape;289;p79"/>
          <p:cNvPicPr preferRelativeResize="0"/>
          <p:nvPr/>
        </p:nvPicPr>
        <p:blipFill rotWithShape="1">
          <a:blip r:embed="rId3">
            <a:alphaModFix/>
          </a:blip>
          <a:srcRect b="28238"/>
          <a:stretch/>
        </p:blipFill>
        <p:spPr>
          <a:xfrm>
            <a:off x="462599" y="2115350"/>
            <a:ext cx="10417449" cy="450425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79"/>
          <p:cNvSpPr txBox="1"/>
          <p:nvPr/>
        </p:nvSpPr>
        <p:spPr>
          <a:xfrm>
            <a:off x="462600" y="1423438"/>
            <a:ext cx="98046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</a:rPr>
              <a:t>Signposting academic supports</a:t>
            </a:r>
            <a:endParaRPr sz="27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80"/>
          <p:cNvSpPr txBox="1">
            <a:spLocks noGrp="1"/>
          </p:cNvSpPr>
          <p:nvPr>
            <p:ph type="title"/>
          </p:nvPr>
        </p:nvSpPr>
        <p:spPr>
          <a:xfrm>
            <a:off x="515380" y="399456"/>
            <a:ext cx="103119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00"/>
              <a:t>Online Modules</a:t>
            </a:r>
            <a:endParaRPr sz="3800"/>
          </a:p>
        </p:txBody>
      </p:sp>
      <p:pic>
        <p:nvPicPr>
          <p:cNvPr id="296" name="Google Shape;296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0850" y="1442181"/>
            <a:ext cx="8560922" cy="5221344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80"/>
          <p:cNvSpPr txBox="1"/>
          <p:nvPr/>
        </p:nvSpPr>
        <p:spPr>
          <a:xfrm>
            <a:off x="196350" y="1528675"/>
            <a:ext cx="1956300" cy="4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</a:rPr>
              <a:t>Maths Refresher </a:t>
            </a:r>
            <a:endParaRPr sz="28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</a:rPr>
              <a:t>Developed by the Maths Learning Centre</a:t>
            </a:r>
            <a:endParaRPr sz="2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</a:rPr>
              <a:t>Optional</a:t>
            </a:r>
            <a:endParaRPr sz="28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81"/>
          <p:cNvSpPr txBox="1">
            <a:spLocks noGrp="1"/>
          </p:cNvSpPr>
          <p:nvPr>
            <p:ph type="body" idx="1"/>
          </p:nvPr>
        </p:nvSpPr>
        <p:spPr>
          <a:xfrm>
            <a:off x="175300" y="1525575"/>
            <a:ext cx="2061600" cy="5175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Summary of supports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Signpost to general orientation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Podcast: voices and experiences of fellow mature students</a:t>
            </a:r>
            <a:endParaRPr/>
          </a:p>
        </p:txBody>
      </p:sp>
      <p:pic>
        <p:nvPicPr>
          <p:cNvPr id="303" name="Google Shape;303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1979" y="1525563"/>
            <a:ext cx="8831870" cy="517562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81"/>
          <p:cNvSpPr txBox="1">
            <a:spLocks noGrp="1"/>
          </p:cNvSpPr>
          <p:nvPr>
            <p:ph type="title"/>
          </p:nvPr>
        </p:nvSpPr>
        <p:spPr>
          <a:xfrm>
            <a:off x="515380" y="399456"/>
            <a:ext cx="103119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00" dirty="0"/>
              <a:t>Online Modules</a:t>
            </a:r>
            <a:endParaRPr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82"/>
          <p:cNvSpPr txBox="1">
            <a:spLocks noGrp="1"/>
          </p:cNvSpPr>
          <p:nvPr>
            <p:ph type="title"/>
          </p:nvPr>
        </p:nvSpPr>
        <p:spPr>
          <a:xfrm>
            <a:off x="515380" y="399456"/>
            <a:ext cx="103119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00"/>
              <a:t>Live Event: Head Start Writing Week</a:t>
            </a:r>
            <a:endParaRPr sz="3800"/>
          </a:p>
        </p:txBody>
      </p:sp>
      <p:pic>
        <p:nvPicPr>
          <p:cNvPr id="310" name="Google Shape;310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625" y="1331850"/>
            <a:ext cx="6324201" cy="5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82"/>
          <p:cNvSpPr txBox="1"/>
          <p:nvPr/>
        </p:nvSpPr>
        <p:spPr>
          <a:xfrm>
            <a:off x="6822950" y="1360375"/>
            <a:ext cx="4332600" cy="53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</a:pPr>
            <a:r>
              <a:rPr lang="en-US" sz="2100">
                <a:solidFill>
                  <a:schemeClr val="lt1"/>
                </a:solidFill>
              </a:rPr>
              <a:t>Week before general orientation</a:t>
            </a:r>
            <a:endParaRPr sz="2100">
              <a:solidFill>
                <a:schemeClr val="lt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</a:pPr>
            <a:r>
              <a:rPr lang="en-US" sz="2100">
                <a:solidFill>
                  <a:schemeClr val="lt1"/>
                </a:solidFill>
              </a:rPr>
              <a:t>Three-day programme</a:t>
            </a:r>
            <a:endParaRPr sz="2100">
              <a:solidFill>
                <a:schemeClr val="lt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</a:pPr>
            <a:r>
              <a:rPr lang="en-US" sz="2100" b="1">
                <a:solidFill>
                  <a:schemeClr val="lt1"/>
                </a:solidFill>
              </a:rPr>
              <a:t>In person</a:t>
            </a:r>
            <a:endParaRPr sz="2100" b="1">
              <a:solidFill>
                <a:schemeClr val="lt1"/>
              </a:solidFill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○"/>
            </a:pPr>
            <a:r>
              <a:rPr lang="en-US" sz="2100">
                <a:solidFill>
                  <a:schemeClr val="lt1"/>
                </a:solidFill>
              </a:rPr>
              <a:t>First on-campus experience</a:t>
            </a:r>
            <a:endParaRPr sz="2100">
              <a:solidFill>
                <a:schemeClr val="lt1"/>
              </a:solidFill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○"/>
            </a:pPr>
            <a:r>
              <a:rPr lang="en-US" sz="2100">
                <a:solidFill>
                  <a:schemeClr val="lt1"/>
                </a:solidFill>
              </a:rPr>
              <a:t>Meet future classmates</a:t>
            </a:r>
            <a:endParaRPr sz="2100">
              <a:solidFill>
                <a:schemeClr val="lt1"/>
              </a:solidFill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○"/>
            </a:pPr>
            <a:r>
              <a:rPr lang="en-US" sz="2100">
                <a:solidFill>
                  <a:schemeClr val="lt1"/>
                </a:solidFill>
              </a:rPr>
              <a:t>Hear from current mature students (Ambassadors)</a:t>
            </a:r>
            <a:endParaRPr sz="2100">
              <a:solidFill>
                <a:schemeClr val="lt1"/>
              </a:solidFill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○"/>
            </a:pPr>
            <a:r>
              <a:rPr lang="en-US" sz="2100">
                <a:solidFill>
                  <a:schemeClr val="lt1"/>
                </a:solidFill>
              </a:rPr>
              <a:t>Meet support staff</a:t>
            </a:r>
            <a:endParaRPr sz="2100">
              <a:solidFill>
                <a:schemeClr val="lt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</a:pPr>
            <a:r>
              <a:rPr lang="en-US" sz="2100" b="1">
                <a:solidFill>
                  <a:schemeClr val="lt1"/>
                </a:solidFill>
              </a:rPr>
              <a:t>Online</a:t>
            </a:r>
            <a:endParaRPr sz="2100" b="1">
              <a:solidFill>
                <a:schemeClr val="lt1"/>
              </a:solidFill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○"/>
            </a:pPr>
            <a:r>
              <a:rPr lang="en-US" sz="2100">
                <a:solidFill>
                  <a:schemeClr val="lt1"/>
                </a:solidFill>
              </a:rPr>
              <a:t>First online webinars</a:t>
            </a:r>
            <a:endParaRPr sz="2100">
              <a:solidFill>
                <a:schemeClr val="lt1"/>
              </a:solidFill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○"/>
            </a:pPr>
            <a:r>
              <a:rPr lang="en-US" sz="2100">
                <a:solidFill>
                  <a:schemeClr val="lt1"/>
                </a:solidFill>
              </a:rPr>
              <a:t>Exact same content as in-person</a:t>
            </a:r>
            <a:endParaRPr sz="2100">
              <a:solidFill>
                <a:schemeClr val="lt1"/>
              </a:solidFill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○"/>
            </a:pPr>
            <a:r>
              <a:rPr lang="en-US" sz="2100">
                <a:solidFill>
                  <a:schemeClr val="lt1"/>
                </a:solidFill>
              </a:rPr>
              <a:t>No opportunity to socialise and network</a:t>
            </a:r>
            <a:endParaRPr sz="21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83"/>
          <p:cNvSpPr txBox="1">
            <a:spLocks noGrp="1"/>
          </p:cNvSpPr>
          <p:nvPr>
            <p:ph type="title"/>
          </p:nvPr>
        </p:nvSpPr>
        <p:spPr>
          <a:xfrm>
            <a:off x="515380" y="399456"/>
            <a:ext cx="103119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00" dirty="0"/>
              <a:t>Optional Assignment</a:t>
            </a:r>
            <a:endParaRPr sz="3800" dirty="0"/>
          </a:p>
        </p:txBody>
      </p:sp>
      <p:pic>
        <p:nvPicPr>
          <p:cNvPr id="317" name="Google Shape;317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450" y="1461856"/>
            <a:ext cx="10159757" cy="5221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84"/>
          <p:cNvSpPr txBox="1">
            <a:spLocks noGrp="1"/>
          </p:cNvSpPr>
          <p:nvPr>
            <p:ph type="title"/>
          </p:nvPr>
        </p:nvSpPr>
        <p:spPr>
          <a:xfrm>
            <a:off x="515380" y="399456"/>
            <a:ext cx="103119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00" dirty="0"/>
              <a:t>Student Engagement</a:t>
            </a:r>
            <a:endParaRPr sz="3800" dirty="0"/>
          </a:p>
        </p:txBody>
      </p:sp>
      <p:graphicFrame>
        <p:nvGraphicFramePr>
          <p:cNvPr id="323" name="Google Shape;323;p84"/>
          <p:cNvGraphicFramePr/>
          <p:nvPr/>
        </p:nvGraphicFramePr>
        <p:xfrm>
          <a:off x="210950" y="1331850"/>
          <a:ext cx="10920750" cy="5473310"/>
        </p:xfrm>
        <a:graphic>
          <a:graphicData uri="http://schemas.openxmlformats.org/drawingml/2006/table">
            <a:tbl>
              <a:tblPr>
                <a:noFill/>
                <a:tableStyleId>{C2F92C40-2B3E-4964-A2C2-8D7F73F640B8}</a:tableStyleId>
              </a:tblPr>
              <a:tblGrid>
                <a:gridCol w="189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0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0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0675">
                <a:tc>
                  <a:txBody>
                    <a:bodyPr/>
                    <a:lstStyle/>
                    <a:p>
                      <a:pPr marL="77096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4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Course</a:t>
                      </a:r>
                      <a:endParaRPr sz="2504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6354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4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Sub-Course </a:t>
                      </a:r>
                      <a:endParaRPr sz="2504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4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Views </a:t>
                      </a:r>
                      <a:endParaRPr sz="2304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1161" marR="3422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4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Unique  Users</a:t>
                      </a:r>
                      <a:endParaRPr sz="2304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4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Completed </a:t>
                      </a:r>
                      <a:endParaRPr sz="2304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000">
                <a:tc rowSpan="3">
                  <a:txBody>
                    <a:bodyPr/>
                    <a:lstStyle/>
                    <a:p>
                      <a:pPr marL="81302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4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 Head Start </a:t>
                      </a:r>
                      <a:endParaRPr sz="2504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3786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4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Remembering why you started </a:t>
                      </a:r>
                      <a:endParaRPr sz="2504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891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4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679 </a:t>
                      </a:r>
                      <a:endParaRPr sz="2504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354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4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141 </a:t>
                      </a:r>
                      <a:endParaRPr sz="2504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354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4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102</a:t>
                      </a:r>
                      <a:endParaRPr sz="2504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112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4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 may already have the answers </a:t>
                      </a:r>
                      <a:endParaRPr sz="2504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947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4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273 </a:t>
                      </a:r>
                      <a:endParaRPr sz="2504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354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4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116 </a:t>
                      </a:r>
                      <a:endParaRPr sz="2504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7236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4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</a:t>
                      </a:r>
                      <a:endParaRPr sz="2504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99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4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value of mature students at DCU </a:t>
                      </a:r>
                      <a:endParaRPr sz="2504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947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4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294 </a:t>
                      </a:r>
                      <a:endParaRPr sz="2504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354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4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112 </a:t>
                      </a:r>
                      <a:endParaRPr sz="2504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8357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4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</a:t>
                      </a:r>
                      <a:endParaRPr sz="2504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000"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4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Learning at University </a:t>
                      </a:r>
                      <a:endParaRPr sz="2504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299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4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 Management </a:t>
                      </a:r>
                      <a:endParaRPr sz="2504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947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4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242 </a:t>
                      </a:r>
                      <a:endParaRPr sz="2504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354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4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105 </a:t>
                      </a:r>
                      <a:endParaRPr sz="2504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8357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4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</a:t>
                      </a:r>
                      <a:endParaRPr sz="2504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3786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4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Research Skills </a:t>
                      </a:r>
                      <a:endParaRPr sz="2504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947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4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228 </a:t>
                      </a:r>
                      <a:endParaRPr sz="2504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6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4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93 </a:t>
                      </a:r>
                      <a:endParaRPr sz="2504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8357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4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</a:t>
                      </a:r>
                      <a:endParaRPr sz="2504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3786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4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 to Critical Thinking </a:t>
                      </a:r>
                      <a:endParaRPr sz="2504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947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4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221 </a:t>
                      </a:r>
                      <a:endParaRPr sz="2504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354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4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 </a:t>
                      </a:r>
                      <a:endParaRPr sz="2504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8357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4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</a:t>
                      </a:r>
                      <a:endParaRPr sz="2504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6000">
                <a:tc rowSpan="3">
                  <a:txBody>
                    <a:bodyPr/>
                    <a:lstStyle/>
                    <a:p>
                      <a:pPr marL="7316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4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Academic Writing </a:t>
                      </a:r>
                      <a:endParaRPr sz="2504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3786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4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 to Writing at University </a:t>
                      </a:r>
                      <a:endParaRPr sz="2504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947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4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279 </a:t>
                      </a:r>
                      <a:endParaRPr sz="2504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354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4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104 </a:t>
                      </a:r>
                      <a:endParaRPr sz="2504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8357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4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</a:t>
                      </a:r>
                      <a:endParaRPr sz="2504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6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916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4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Seven steps to Assignment Success </a:t>
                      </a:r>
                      <a:endParaRPr sz="2504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947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4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269 </a:t>
                      </a:r>
                      <a:endParaRPr sz="2504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7236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4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 </a:t>
                      </a:r>
                      <a:endParaRPr sz="2504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891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4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</a:t>
                      </a:r>
                      <a:endParaRPr sz="2504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6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3786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4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Building Writing Confidence </a:t>
                      </a:r>
                      <a:endParaRPr sz="2504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947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4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228 </a:t>
                      </a:r>
                      <a:endParaRPr sz="2504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7236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4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 </a:t>
                      </a:r>
                      <a:endParaRPr sz="2504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891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4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</a:t>
                      </a:r>
                      <a:endParaRPr sz="2504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85"/>
          <p:cNvSpPr txBox="1">
            <a:spLocks noGrp="1"/>
          </p:cNvSpPr>
          <p:nvPr>
            <p:ph type="title"/>
          </p:nvPr>
        </p:nvSpPr>
        <p:spPr>
          <a:xfrm>
            <a:off x="515380" y="399456"/>
            <a:ext cx="103119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00"/>
              <a:t>Student Feedback</a:t>
            </a:r>
            <a:endParaRPr sz="3800"/>
          </a:p>
        </p:txBody>
      </p:sp>
      <p:pic>
        <p:nvPicPr>
          <p:cNvPr id="329" name="Google Shape;329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4324" y="3299000"/>
            <a:ext cx="7810700" cy="328257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85"/>
          <p:cNvSpPr txBox="1"/>
          <p:nvPr/>
        </p:nvSpPr>
        <p:spPr>
          <a:xfrm>
            <a:off x="500525" y="1516525"/>
            <a:ext cx="105783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</a:rPr>
              <a:t>Most useful online modules:</a:t>
            </a:r>
            <a:endParaRPr sz="2800">
              <a:solidFill>
                <a:schemeClr val="lt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en-US" sz="2800">
                <a:solidFill>
                  <a:schemeClr val="lt1"/>
                </a:solidFill>
              </a:rPr>
              <a:t>Academic Writing (49%)</a:t>
            </a:r>
            <a:endParaRPr sz="2800">
              <a:solidFill>
                <a:schemeClr val="lt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en-US" sz="2800">
                <a:solidFill>
                  <a:schemeClr val="lt1"/>
                </a:solidFill>
              </a:rPr>
              <a:t>Your Head Start (Motivation and Resilience) 33%</a:t>
            </a:r>
            <a:endParaRPr sz="28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8"/>
          <p:cNvSpPr txBox="1">
            <a:spLocks noGrp="1"/>
          </p:cNvSpPr>
          <p:nvPr>
            <p:ph type="title"/>
          </p:nvPr>
        </p:nvSpPr>
        <p:spPr>
          <a:xfrm>
            <a:off x="3083280" y="1629540"/>
            <a:ext cx="101901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800" dirty="0"/>
              <a:t>Overview</a:t>
            </a:r>
            <a:endParaRPr sz="3800" dirty="0"/>
          </a:p>
        </p:txBody>
      </p:sp>
      <p:sp>
        <p:nvSpPr>
          <p:cNvPr id="209" name="Google Shape;209;p68"/>
          <p:cNvSpPr txBox="1">
            <a:spLocks noGrp="1"/>
          </p:cNvSpPr>
          <p:nvPr>
            <p:ph type="body" idx="1"/>
          </p:nvPr>
        </p:nvSpPr>
        <p:spPr>
          <a:xfrm>
            <a:off x="1270522" y="2984064"/>
            <a:ext cx="10190100" cy="3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3500" dirty="0" err="1"/>
              <a:t>Programme</a:t>
            </a:r>
            <a:r>
              <a:rPr lang="en-US" sz="3500" dirty="0"/>
              <a:t> objectives</a:t>
            </a:r>
            <a:endParaRPr sz="3500" dirty="0"/>
          </a:p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3500" dirty="0"/>
              <a:t>Evolution 2015-2023</a:t>
            </a:r>
            <a:endParaRPr sz="3500" dirty="0"/>
          </a:p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3500" dirty="0"/>
              <a:t>Key design elements</a:t>
            </a:r>
            <a:endParaRPr sz="3500" dirty="0"/>
          </a:p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3500" dirty="0"/>
              <a:t>Structure, content and delivery</a:t>
            </a:r>
            <a:endParaRPr sz="3500" dirty="0"/>
          </a:p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3500" dirty="0"/>
              <a:t>Student engagement and feedback</a:t>
            </a:r>
            <a:endParaRPr sz="3500" dirty="0"/>
          </a:p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3500" dirty="0"/>
              <a:t>Next steps</a:t>
            </a:r>
            <a:endParaRPr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86"/>
          <p:cNvSpPr txBox="1">
            <a:spLocks noGrp="1"/>
          </p:cNvSpPr>
          <p:nvPr>
            <p:ph type="title"/>
          </p:nvPr>
        </p:nvSpPr>
        <p:spPr>
          <a:xfrm>
            <a:off x="515380" y="399456"/>
            <a:ext cx="103119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00" dirty="0"/>
              <a:t>Student Feedback</a:t>
            </a:r>
            <a:endParaRPr sz="3800" dirty="0"/>
          </a:p>
        </p:txBody>
      </p:sp>
      <p:pic>
        <p:nvPicPr>
          <p:cNvPr id="336" name="Google Shape;336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375" y="1527700"/>
            <a:ext cx="5528875" cy="250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86"/>
          <p:cNvPicPr preferRelativeResize="0"/>
          <p:nvPr/>
        </p:nvPicPr>
        <p:blipFill rotWithShape="1">
          <a:blip r:embed="rId4">
            <a:alphaModFix/>
          </a:blip>
          <a:srcRect r="-7863"/>
          <a:stretch/>
        </p:blipFill>
        <p:spPr>
          <a:xfrm>
            <a:off x="515375" y="4229825"/>
            <a:ext cx="5963626" cy="2506281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86"/>
          <p:cNvSpPr txBox="1"/>
          <p:nvPr/>
        </p:nvSpPr>
        <p:spPr>
          <a:xfrm>
            <a:off x="6462050" y="1583775"/>
            <a:ext cx="45720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</a:rPr>
              <a:t>98% feel more prepared for academic writing after attending the Writing Week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339" name="Google Shape;339;p86"/>
          <p:cNvSpPr txBox="1"/>
          <p:nvPr/>
        </p:nvSpPr>
        <p:spPr>
          <a:xfrm>
            <a:off x="6569625" y="4229825"/>
            <a:ext cx="45720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</a:rPr>
              <a:t>100% would recommend the programme to other mature students </a:t>
            </a:r>
            <a:endParaRPr sz="28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87"/>
          <p:cNvSpPr txBox="1">
            <a:spLocks noGrp="1"/>
          </p:cNvSpPr>
          <p:nvPr>
            <p:ph type="body" idx="1"/>
          </p:nvPr>
        </p:nvSpPr>
        <p:spPr>
          <a:xfrm>
            <a:off x="240450" y="932400"/>
            <a:ext cx="9665494" cy="156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-US" sz="2400" i="1" dirty="0"/>
              <a:t>‘It made university seem accessible and really helped with my nerves as college was approaching, I felt very overwhelmed but head start really showed me there was help available for me every step of the way’.</a:t>
            </a:r>
            <a:endParaRPr sz="2400" dirty="0"/>
          </a:p>
        </p:txBody>
      </p:sp>
      <p:sp>
        <p:nvSpPr>
          <p:cNvPr id="345" name="Google Shape;345;p87"/>
          <p:cNvSpPr txBox="1"/>
          <p:nvPr/>
        </p:nvSpPr>
        <p:spPr>
          <a:xfrm>
            <a:off x="1784880" y="2701771"/>
            <a:ext cx="9286240" cy="145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chemeClr val="lt1"/>
                </a:solidFill>
              </a:rPr>
              <a:t>‘Seeing that your thoughts/feelings were not individual and that other people experience the same stress or feelings of worry can be quite reassuring’.</a:t>
            </a:r>
            <a:endParaRPr sz="2700" dirty="0">
              <a:solidFill>
                <a:schemeClr val="lt1"/>
              </a:solidFill>
            </a:endParaRPr>
          </a:p>
        </p:txBody>
      </p:sp>
      <p:sp>
        <p:nvSpPr>
          <p:cNvPr id="346" name="Google Shape;346;p87"/>
          <p:cNvSpPr txBox="1"/>
          <p:nvPr/>
        </p:nvSpPr>
        <p:spPr>
          <a:xfrm>
            <a:off x="240450" y="4629634"/>
            <a:ext cx="9665494" cy="145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chemeClr val="lt1"/>
                </a:solidFill>
              </a:rPr>
              <a:t>‘The amount of material available for me to access and learn from was phenomenal. I used these essays to write my draft for the practice assessment and got brilliant feedback’.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347" name="Google Shape;347;p87"/>
          <p:cNvSpPr txBox="1">
            <a:spLocks noGrp="1"/>
          </p:cNvSpPr>
          <p:nvPr>
            <p:ph type="title"/>
          </p:nvPr>
        </p:nvSpPr>
        <p:spPr>
          <a:xfrm>
            <a:off x="759220" y="0"/>
            <a:ext cx="103119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00" dirty="0"/>
              <a:t>Student Feedback</a:t>
            </a:r>
            <a:endParaRPr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88"/>
          <p:cNvSpPr txBox="1">
            <a:spLocks noGrp="1"/>
          </p:cNvSpPr>
          <p:nvPr>
            <p:ph type="title"/>
          </p:nvPr>
        </p:nvSpPr>
        <p:spPr>
          <a:xfrm>
            <a:off x="343938" y="183375"/>
            <a:ext cx="103119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00" dirty="0"/>
              <a:t>Next Steps</a:t>
            </a:r>
            <a:endParaRPr sz="3800" dirty="0"/>
          </a:p>
        </p:txBody>
      </p:sp>
      <p:sp>
        <p:nvSpPr>
          <p:cNvPr id="353" name="Google Shape;353;p88"/>
          <p:cNvSpPr txBox="1">
            <a:spLocks noGrp="1"/>
          </p:cNvSpPr>
          <p:nvPr>
            <p:ph type="body" idx="1"/>
          </p:nvPr>
        </p:nvSpPr>
        <p:spPr>
          <a:xfrm>
            <a:off x="343925" y="1214707"/>
            <a:ext cx="10654800" cy="26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Opened to incoming FET students in 23-24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Develop a bespoke self-assessment tool for students to complete before and after the online modules</a:t>
            </a:r>
            <a:endParaRPr dirty="0"/>
          </a:p>
        </p:txBody>
      </p:sp>
      <p:pic>
        <p:nvPicPr>
          <p:cNvPr id="354" name="Google Shape;354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850" y="2522407"/>
            <a:ext cx="9678075" cy="1994525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88"/>
          <p:cNvSpPr txBox="1">
            <a:spLocks noGrp="1"/>
          </p:cNvSpPr>
          <p:nvPr>
            <p:ph type="body" idx="1"/>
          </p:nvPr>
        </p:nvSpPr>
        <p:spPr>
          <a:xfrm>
            <a:off x="343925" y="4820025"/>
            <a:ext cx="10654800" cy="15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Enhance online live event with opportunities to socialise and network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•"/>
            </a:pPr>
            <a:r>
              <a:rPr lang="en-US"/>
              <a:t>Outreach to community and adult learning: adapt programme to a shorter, in-person course (in progress)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89"/>
          <p:cNvSpPr txBox="1">
            <a:spLocks noGrp="1"/>
          </p:cNvSpPr>
          <p:nvPr>
            <p:ph type="title"/>
          </p:nvPr>
        </p:nvSpPr>
        <p:spPr>
          <a:xfrm>
            <a:off x="1273993" y="717716"/>
            <a:ext cx="8824800" cy="43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0"/>
              <a:buFont typeface="Arial"/>
              <a:buNone/>
            </a:pPr>
            <a:r>
              <a:rPr lang="en-US" sz="2320" dirty="0"/>
              <a:t>Alicia Menendez </a:t>
            </a:r>
            <a:r>
              <a:rPr lang="en-US" sz="2320" dirty="0" err="1"/>
              <a:t>Tarrazo</a:t>
            </a:r>
            <a:endParaRPr sz="232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0"/>
              <a:buFont typeface="Arial"/>
              <a:buNone/>
            </a:pPr>
            <a:r>
              <a:rPr lang="en-US" sz="2320" dirty="0"/>
              <a:t>Student Learning Officer</a:t>
            </a:r>
            <a:endParaRPr sz="232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0"/>
              <a:buFont typeface="Arial"/>
              <a:buNone/>
            </a:pPr>
            <a:r>
              <a:rPr lang="en-US" sz="2320" dirty="0"/>
              <a:t>Student Support and Development</a:t>
            </a:r>
            <a:endParaRPr sz="232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0"/>
              <a:buFont typeface="Arial"/>
              <a:buNone/>
            </a:pPr>
            <a:r>
              <a:rPr lang="en-US" sz="2320" dirty="0"/>
              <a:t>Dublin City University</a:t>
            </a:r>
            <a:endParaRPr sz="232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0"/>
              <a:buFont typeface="Arial"/>
              <a:buNone/>
            </a:pPr>
            <a:r>
              <a:rPr lang="en-US" sz="2320" dirty="0"/>
              <a:t>alicia.menendeztarrazo@dcu.ie</a:t>
            </a:r>
            <a:endParaRPr sz="232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0"/>
              <a:buFont typeface="Arial"/>
              <a:buNone/>
            </a:pPr>
            <a:endParaRPr sz="232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0"/>
              <a:buFont typeface="Arial"/>
              <a:buNone/>
            </a:pPr>
            <a:r>
              <a:rPr lang="en-US" sz="2320" dirty="0"/>
              <a:t>Serge Shea </a:t>
            </a:r>
            <a:endParaRPr sz="232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0"/>
              <a:buFont typeface="Arial"/>
              <a:buNone/>
            </a:pPr>
            <a:r>
              <a:rPr lang="en-US" sz="2320" dirty="0"/>
              <a:t>Student Learning Officer</a:t>
            </a:r>
            <a:endParaRPr sz="232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0"/>
              <a:buFont typeface="Arial"/>
              <a:buNone/>
            </a:pPr>
            <a:r>
              <a:rPr lang="en-US" sz="2320" dirty="0"/>
              <a:t>Student Support and Development</a:t>
            </a:r>
            <a:endParaRPr sz="232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0"/>
              <a:buFont typeface="Arial"/>
              <a:buNone/>
            </a:pPr>
            <a:r>
              <a:rPr lang="en-US" sz="2320" dirty="0"/>
              <a:t>Dublin City University</a:t>
            </a:r>
            <a:endParaRPr sz="232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0"/>
              <a:buFont typeface="Arial"/>
              <a:buNone/>
            </a:pPr>
            <a:r>
              <a:rPr lang="en-US" sz="2320" dirty="0"/>
              <a:t>serge.shea@dcu.ie</a:t>
            </a:r>
            <a:endParaRPr sz="286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0"/>
              <a:buFont typeface="Arial"/>
              <a:buNone/>
            </a:pPr>
            <a:endParaRPr sz="286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0"/>
              <a:buFont typeface="Arial"/>
              <a:buNone/>
            </a:pPr>
            <a:r>
              <a:rPr lang="en-US" sz="2300" dirty="0"/>
              <a:t>Orla Stafford</a:t>
            </a:r>
            <a:endParaRPr sz="2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0"/>
              <a:buFont typeface="Arial"/>
              <a:buNone/>
            </a:pPr>
            <a:r>
              <a:rPr lang="en-US" sz="2300" dirty="0"/>
              <a:t>Mature Students Officer</a:t>
            </a:r>
            <a:endParaRPr sz="2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0"/>
              <a:buFont typeface="Arial"/>
              <a:buNone/>
            </a:pPr>
            <a:r>
              <a:rPr lang="en-US" sz="2300" dirty="0"/>
              <a:t>Student Support and Development </a:t>
            </a:r>
            <a:endParaRPr sz="2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0"/>
              <a:buFont typeface="Arial"/>
              <a:buNone/>
            </a:pPr>
            <a:r>
              <a:rPr lang="en-US" sz="2300" dirty="0"/>
              <a:t>Dublin City University</a:t>
            </a:r>
            <a:endParaRPr sz="2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0"/>
              <a:buFont typeface="Arial"/>
              <a:buNone/>
            </a:pPr>
            <a:r>
              <a:rPr lang="en-US" sz="2300" dirty="0"/>
              <a:t>orla.stafford@dcu.ie</a:t>
            </a:r>
            <a:endParaRPr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9"/>
          <p:cNvSpPr txBox="1">
            <a:spLocks noGrp="1"/>
          </p:cNvSpPr>
          <p:nvPr>
            <p:ph type="title"/>
          </p:nvPr>
        </p:nvSpPr>
        <p:spPr>
          <a:xfrm>
            <a:off x="343930" y="792781"/>
            <a:ext cx="103119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00" dirty="0"/>
              <a:t>Head Start </a:t>
            </a:r>
            <a:r>
              <a:rPr lang="en-US" sz="3800" dirty="0" err="1"/>
              <a:t>Programme</a:t>
            </a:r>
            <a:r>
              <a:rPr lang="en-US" sz="3800" dirty="0"/>
              <a:t> Objectives</a:t>
            </a:r>
            <a:endParaRPr sz="3800" dirty="0"/>
          </a:p>
        </p:txBody>
      </p:sp>
      <p:sp>
        <p:nvSpPr>
          <p:cNvPr id="215" name="Google Shape;215;p69"/>
          <p:cNvSpPr txBox="1">
            <a:spLocks noGrp="1"/>
          </p:cNvSpPr>
          <p:nvPr>
            <p:ph type="body" idx="1"/>
          </p:nvPr>
        </p:nvSpPr>
        <p:spPr>
          <a:xfrm>
            <a:off x="343925" y="2290450"/>
            <a:ext cx="10645200" cy="39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Support incoming mature students in their transition to university life at DCU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Promote the development of personal and academic skills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Build community and a sense of belonging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0"/>
          <p:cNvSpPr txBox="1">
            <a:spLocks noGrp="1"/>
          </p:cNvSpPr>
          <p:nvPr>
            <p:ph type="title"/>
          </p:nvPr>
        </p:nvSpPr>
        <p:spPr>
          <a:xfrm>
            <a:off x="432926" y="25840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800" dirty="0"/>
              <a:t>Evolution of Head </a:t>
            </a:r>
            <a:r>
              <a:rPr lang="en-US" sz="3800" dirty="0" smtClean="0"/>
              <a:t>Start </a:t>
            </a:r>
            <a:r>
              <a:rPr lang="en-US" sz="3800" dirty="0" err="1" smtClean="0"/>
              <a:t>Programme</a:t>
            </a:r>
            <a:endParaRPr sz="3800" dirty="0"/>
          </a:p>
        </p:txBody>
      </p:sp>
      <p:sp>
        <p:nvSpPr>
          <p:cNvPr id="221" name="Google Shape;221;p70"/>
          <p:cNvSpPr txBox="1">
            <a:spLocks noGrp="1"/>
          </p:cNvSpPr>
          <p:nvPr>
            <p:ph type="body" idx="1"/>
          </p:nvPr>
        </p:nvSpPr>
        <p:spPr>
          <a:xfrm>
            <a:off x="328175" y="1584100"/>
            <a:ext cx="3386700" cy="749100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900" dirty="0"/>
              <a:t>2015- 2019</a:t>
            </a:r>
            <a:endParaRPr sz="2900" dirty="0"/>
          </a:p>
        </p:txBody>
      </p:sp>
      <p:sp>
        <p:nvSpPr>
          <p:cNvPr id="222" name="Google Shape;222;p70"/>
          <p:cNvSpPr txBox="1">
            <a:spLocks noGrp="1"/>
          </p:cNvSpPr>
          <p:nvPr>
            <p:ph type="body" idx="2"/>
          </p:nvPr>
        </p:nvSpPr>
        <p:spPr>
          <a:xfrm>
            <a:off x="328175" y="2333200"/>
            <a:ext cx="3386700" cy="3683700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In person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“Head Start Writing Week”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</a:pPr>
            <a:r>
              <a:rPr lang="en-US" dirty="0"/>
              <a:t>Focus on Motivation and Academic Writing</a:t>
            </a:r>
            <a:endParaRPr dirty="0"/>
          </a:p>
        </p:txBody>
      </p:sp>
      <p:sp>
        <p:nvSpPr>
          <p:cNvPr id="223" name="Google Shape;223;p70"/>
          <p:cNvSpPr txBox="1">
            <a:spLocks noGrp="1"/>
          </p:cNvSpPr>
          <p:nvPr>
            <p:ph type="body" idx="3"/>
          </p:nvPr>
        </p:nvSpPr>
        <p:spPr>
          <a:xfrm>
            <a:off x="3986425" y="1584100"/>
            <a:ext cx="3696600" cy="749100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900"/>
              <a:t>2020-2021</a:t>
            </a:r>
            <a:endParaRPr sz="2900"/>
          </a:p>
        </p:txBody>
      </p:sp>
      <p:sp>
        <p:nvSpPr>
          <p:cNvPr id="224" name="Google Shape;224;p70"/>
          <p:cNvSpPr txBox="1">
            <a:spLocks noGrp="1"/>
          </p:cNvSpPr>
          <p:nvPr>
            <p:ph type="body" idx="2"/>
          </p:nvPr>
        </p:nvSpPr>
        <p:spPr>
          <a:xfrm>
            <a:off x="3986425" y="2333200"/>
            <a:ext cx="3696600" cy="3683700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Fully online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Asynchronous pre-recorded video tutorials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</a:pPr>
            <a:r>
              <a:rPr lang="en-US"/>
              <a:t>Synchronous one-hour Zoom webinars: ‘highlights reel’ and Q&amp;A</a:t>
            </a:r>
            <a:endParaRPr/>
          </a:p>
        </p:txBody>
      </p:sp>
      <p:sp>
        <p:nvSpPr>
          <p:cNvPr id="225" name="Google Shape;225;p70"/>
          <p:cNvSpPr txBox="1">
            <a:spLocks noGrp="1"/>
          </p:cNvSpPr>
          <p:nvPr>
            <p:ph type="body" idx="3"/>
          </p:nvPr>
        </p:nvSpPr>
        <p:spPr>
          <a:xfrm>
            <a:off x="7954575" y="1584100"/>
            <a:ext cx="3901500" cy="749100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900"/>
              <a:t>2022-2023</a:t>
            </a:r>
            <a:endParaRPr sz="2900"/>
          </a:p>
        </p:txBody>
      </p:sp>
      <p:sp>
        <p:nvSpPr>
          <p:cNvPr id="226" name="Google Shape;226;p70"/>
          <p:cNvSpPr txBox="1">
            <a:spLocks noGrp="1"/>
          </p:cNvSpPr>
          <p:nvPr>
            <p:ph type="body" idx="2"/>
          </p:nvPr>
        </p:nvSpPr>
        <p:spPr>
          <a:xfrm>
            <a:off x="7954575" y="2333200"/>
            <a:ext cx="3901500" cy="3683700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Hybrid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Enhanced programme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Asynchronous online interactive modules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</a:pPr>
            <a:r>
              <a:rPr lang="en-US"/>
              <a:t>Synchronous Writing Week: in person and online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1"/>
          <p:cNvSpPr txBox="1">
            <a:spLocks noGrp="1"/>
          </p:cNvSpPr>
          <p:nvPr>
            <p:ph type="title"/>
          </p:nvPr>
        </p:nvSpPr>
        <p:spPr>
          <a:xfrm>
            <a:off x="203200" y="399456"/>
            <a:ext cx="1062408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947"/>
              <a:buFont typeface="Arial"/>
              <a:buNone/>
            </a:pPr>
            <a:r>
              <a:rPr lang="en-US" sz="3800" dirty="0"/>
              <a:t>Head Start </a:t>
            </a:r>
            <a:r>
              <a:rPr lang="en-US" sz="3800" dirty="0" err="1"/>
              <a:t>Programme</a:t>
            </a:r>
            <a:r>
              <a:rPr lang="en-US" sz="3800" dirty="0"/>
              <a:t>: Key </a:t>
            </a:r>
            <a:r>
              <a:rPr lang="en-US" sz="3800" dirty="0" smtClean="0"/>
              <a:t>Design </a:t>
            </a:r>
            <a:r>
              <a:rPr lang="en-US" sz="3800" dirty="0"/>
              <a:t>Elements</a:t>
            </a:r>
            <a:endParaRPr sz="3800" dirty="0"/>
          </a:p>
        </p:txBody>
      </p:sp>
      <p:sp>
        <p:nvSpPr>
          <p:cNvPr id="232" name="Google Shape;232;p71"/>
          <p:cNvSpPr txBox="1"/>
          <p:nvPr/>
        </p:nvSpPr>
        <p:spPr>
          <a:xfrm>
            <a:off x="938250" y="1991400"/>
            <a:ext cx="9956100" cy="40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●"/>
            </a:pPr>
            <a:r>
              <a:rPr lang="en-US" sz="3100" dirty="0">
                <a:solidFill>
                  <a:schemeClr val="lt1"/>
                </a:solidFill>
              </a:rPr>
              <a:t>Student centered </a:t>
            </a:r>
            <a:endParaRPr sz="3100" dirty="0">
              <a:solidFill>
                <a:schemeClr val="lt1"/>
              </a:solidFill>
            </a:endParaRP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●"/>
            </a:pPr>
            <a:r>
              <a:rPr lang="en-US" sz="3100" dirty="0">
                <a:solidFill>
                  <a:schemeClr val="lt1"/>
                </a:solidFill>
              </a:rPr>
              <a:t>Self- directed learning</a:t>
            </a:r>
            <a:endParaRPr sz="3100" dirty="0">
              <a:solidFill>
                <a:schemeClr val="lt1"/>
              </a:solidFill>
            </a:endParaRP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●"/>
            </a:pPr>
            <a:r>
              <a:rPr lang="en-US" sz="3100" dirty="0">
                <a:solidFill>
                  <a:schemeClr val="lt1"/>
                </a:solidFill>
              </a:rPr>
              <a:t>Strengths based approach</a:t>
            </a:r>
            <a:endParaRPr sz="3100" dirty="0">
              <a:solidFill>
                <a:schemeClr val="lt1"/>
              </a:solidFill>
            </a:endParaRP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●"/>
            </a:pPr>
            <a:r>
              <a:rPr lang="en-US" sz="3100" dirty="0">
                <a:solidFill>
                  <a:schemeClr val="lt1"/>
                </a:solidFill>
              </a:rPr>
              <a:t>Balance between higher </a:t>
            </a:r>
            <a:r>
              <a:rPr lang="en-US" sz="3100" dirty="0" err="1">
                <a:solidFill>
                  <a:schemeClr val="lt1"/>
                </a:solidFill>
              </a:rPr>
              <a:t>ed</a:t>
            </a:r>
            <a:r>
              <a:rPr lang="en-US" sz="3100" dirty="0">
                <a:solidFill>
                  <a:schemeClr val="lt1"/>
                </a:solidFill>
              </a:rPr>
              <a:t> academic skills and university navigation skills  </a:t>
            </a:r>
            <a:endParaRPr sz="3100" dirty="0">
              <a:solidFill>
                <a:schemeClr val="lt1"/>
              </a:solidFill>
            </a:endParaRP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●"/>
            </a:pPr>
            <a:r>
              <a:rPr lang="en-US" sz="3100" dirty="0">
                <a:solidFill>
                  <a:schemeClr val="lt1"/>
                </a:solidFill>
              </a:rPr>
              <a:t>Building confidence and a sense of belonging</a:t>
            </a:r>
            <a:endParaRPr sz="3100" dirty="0">
              <a:solidFill>
                <a:schemeClr val="lt1"/>
              </a:solidFill>
            </a:endParaRP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●"/>
            </a:pPr>
            <a:r>
              <a:rPr lang="en-US" sz="3100" dirty="0">
                <a:solidFill>
                  <a:schemeClr val="lt1"/>
                </a:solidFill>
              </a:rPr>
              <a:t>Blended approach</a:t>
            </a:r>
            <a:endParaRPr sz="3100" dirty="0">
              <a:solidFill>
                <a:schemeClr val="lt1"/>
              </a:solidFill>
            </a:endParaRP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●"/>
            </a:pPr>
            <a:r>
              <a:rPr lang="en-US" sz="3100" dirty="0">
                <a:solidFill>
                  <a:schemeClr val="lt1"/>
                </a:solidFill>
              </a:rPr>
              <a:t>Collaborative development and design</a:t>
            </a:r>
            <a:endParaRPr sz="31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2"/>
          <p:cNvSpPr txBox="1">
            <a:spLocks noGrp="1"/>
          </p:cNvSpPr>
          <p:nvPr>
            <p:ph type="title"/>
          </p:nvPr>
        </p:nvSpPr>
        <p:spPr>
          <a:xfrm>
            <a:off x="515380" y="399456"/>
            <a:ext cx="103119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947"/>
              <a:buFont typeface="Arial"/>
              <a:buNone/>
            </a:pPr>
            <a:r>
              <a:rPr lang="en-US" sz="3800"/>
              <a:t>Head Start Programme: Collaborative Development</a:t>
            </a:r>
            <a:endParaRPr sz="3800"/>
          </a:p>
        </p:txBody>
      </p:sp>
      <p:graphicFrame>
        <p:nvGraphicFramePr>
          <p:cNvPr id="238" name="Google Shape;238;p72"/>
          <p:cNvGraphicFramePr/>
          <p:nvPr/>
        </p:nvGraphicFramePr>
        <p:xfrm>
          <a:off x="856600" y="1480925"/>
          <a:ext cx="9821575" cy="4816525"/>
        </p:xfrm>
        <a:graphic>
          <a:graphicData uri="http://schemas.openxmlformats.org/drawingml/2006/table">
            <a:tbl>
              <a:tblPr bandRow="1">
                <a:noFill/>
                <a:tableStyleId>{6B1B4AC3-BFD5-43B6-A8A7-BFC38B820445}</a:tableStyleId>
              </a:tblPr>
              <a:tblGrid>
                <a:gridCol w="348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72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</a:rPr>
                        <a:t>Course</a:t>
                      </a:r>
                      <a:endParaRPr sz="1600" b="1">
                        <a:solidFill>
                          <a:schemeClr val="lt1"/>
                        </a:solidFill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</a:rPr>
                        <a:t>Subject Matter Experts</a:t>
                      </a:r>
                      <a:endParaRPr sz="1600" b="1">
                        <a:solidFill>
                          <a:schemeClr val="lt1"/>
                        </a:solidFill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B53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lt1"/>
                          </a:solidFill>
                        </a:rPr>
                        <a:t>Student Learning &amp; Academic Writing</a:t>
                      </a:r>
                      <a:endParaRPr sz="1500">
                        <a:solidFill>
                          <a:schemeClr val="lt1"/>
                        </a:solidFill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lt1"/>
                          </a:solidFill>
                        </a:rPr>
                        <a:t>Dr Alicia Menendez Tarrazo, Cillian Murphy, Hannah Millington and Conor Scully</a:t>
                      </a:r>
                      <a:endParaRPr sz="1500">
                        <a:solidFill>
                          <a:schemeClr val="lt1"/>
                        </a:solidFill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72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lt1"/>
                          </a:solidFill>
                        </a:rPr>
                        <a:t>Mature Student Transitions</a:t>
                      </a:r>
                      <a:endParaRPr sz="1500">
                        <a:solidFill>
                          <a:schemeClr val="lt1"/>
                        </a:solidFill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lt1"/>
                          </a:solidFill>
                        </a:rPr>
                        <a:t>Orla Stafford</a:t>
                      </a:r>
                      <a:endParaRPr sz="1500">
                        <a:solidFill>
                          <a:schemeClr val="lt1"/>
                        </a:solidFill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85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lt1"/>
                          </a:solidFill>
                        </a:rPr>
                        <a:t>Maths</a:t>
                      </a:r>
                      <a:endParaRPr sz="1500">
                        <a:solidFill>
                          <a:schemeClr val="lt1"/>
                        </a:solidFill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lt1"/>
                          </a:solidFill>
                        </a:rPr>
                        <a:t>Dr Eabhnat Ní Fhloinn, Dr Brien Nolan, Lucy Deacon and Aidan Fitzsimmons</a:t>
                      </a:r>
                      <a:endParaRPr sz="1500">
                        <a:solidFill>
                          <a:schemeClr val="lt1"/>
                        </a:solidFill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80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lt1"/>
                          </a:solidFill>
                        </a:rPr>
                        <a:t>Technology</a:t>
                      </a:r>
                      <a:endParaRPr sz="1500">
                        <a:solidFill>
                          <a:schemeClr val="lt1"/>
                        </a:solidFill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lt1"/>
                          </a:solidFill>
                        </a:rPr>
                        <a:t>Yvonne McGowan and DCU Teaching Enhancement Unit</a:t>
                      </a:r>
                      <a:endParaRPr sz="1500">
                        <a:solidFill>
                          <a:schemeClr val="lt1"/>
                        </a:solidFill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32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lt1"/>
                          </a:solidFill>
                        </a:rPr>
                        <a:t>Branding &amp; Design</a:t>
                      </a:r>
                      <a:endParaRPr sz="1500">
                        <a:solidFill>
                          <a:schemeClr val="lt1"/>
                        </a:solidFill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lt1"/>
                          </a:solidFill>
                        </a:rPr>
                        <a:t>DCU Communications and Marketing</a:t>
                      </a:r>
                      <a:endParaRPr sz="1500">
                        <a:solidFill>
                          <a:schemeClr val="lt1"/>
                        </a:solidFill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27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lt1"/>
                          </a:solidFill>
                        </a:rPr>
                        <a:t>Video Editing</a:t>
                      </a:r>
                      <a:endParaRPr sz="1500">
                        <a:solidFill>
                          <a:schemeClr val="lt1"/>
                        </a:solidFill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lt1"/>
                          </a:solidFill>
                        </a:rPr>
                        <a:t>DCU Studio and DCU Communications and Marketing 	</a:t>
                      </a:r>
                      <a:endParaRPr sz="1500">
                        <a:solidFill>
                          <a:schemeClr val="lt1"/>
                        </a:solidFill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55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lt1"/>
                          </a:solidFill>
                        </a:rPr>
                        <a:t>Learning Technology</a:t>
                      </a:r>
                      <a:endParaRPr sz="1500">
                        <a:solidFill>
                          <a:schemeClr val="lt1"/>
                        </a:solidFill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lt1"/>
                          </a:solidFill>
                        </a:rPr>
                        <a:t>Yvonne McGowan and Catalyst IT Ireland Limited</a:t>
                      </a:r>
                      <a:endParaRPr sz="1500">
                        <a:solidFill>
                          <a:schemeClr val="lt1"/>
                        </a:solidFill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3"/>
          <p:cNvSpPr txBox="1">
            <a:spLocks noGrp="1"/>
          </p:cNvSpPr>
          <p:nvPr>
            <p:ph type="title"/>
          </p:nvPr>
        </p:nvSpPr>
        <p:spPr>
          <a:xfrm>
            <a:off x="515380" y="399456"/>
            <a:ext cx="103119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00"/>
              <a:t>Online Modules</a:t>
            </a:r>
            <a:endParaRPr sz="3800"/>
          </a:p>
        </p:txBody>
      </p:sp>
      <p:pic>
        <p:nvPicPr>
          <p:cNvPr id="244" name="Google Shape;244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412" y="2744575"/>
            <a:ext cx="10159825" cy="397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73"/>
          <p:cNvSpPr txBox="1"/>
          <p:nvPr/>
        </p:nvSpPr>
        <p:spPr>
          <a:xfrm>
            <a:off x="789600" y="1331850"/>
            <a:ext cx="10612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Available at offer stage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Delivered through our VLE (Moodle)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Part of a larger transition journey for incoming first-year students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4"/>
          <p:cNvSpPr txBox="1">
            <a:spLocks noGrp="1"/>
          </p:cNvSpPr>
          <p:nvPr>
            <p:ph type="title"/>
          </p:nvPr>
        </p:nvSpPr>
        <p:spPr>
          <a:xfrm>
            <a:off x="515380" y="399456"/>
            <a:ext cx="103119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00"/>
              <a:t>Online Modules</a:t>
            </a:r>
            <a:endParaRPr sz="3800"/>
          </a:p>
        </p:txBody>
      </p:sp>
      <p:pic>
        <p:nvPicPr>
          <p:cNvPr id="251" name="Google Shape;251;p74"/>
          <p:cNvPicPr preferRelativeResize="0"/>
          <p:nvPr/>
        </p:nvPicPr>
        <p:blipFill rotWithShape="1">
          <a:blip r:embed="rId3">
            <a:alphaModFix/>
          </a:blip>
          <a:srcRect t="32935"/>
          <a:stretch/>
        </p:blipFill>
        <p:spPr>
          <a:xfrm>
            <a:off x="515375" y="2703075"/>
            <a:ext cx="8154274" cy="385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74"/>
          <p:cNvPicPr preferRelativeResize="0"/>
          <p:nvPr/>
        </p:nvPicPr>
        <p:blipFill rotWithShape="1">
          <a:blip r:embed="rId3">
            <a:alphaModFix/>
          </a:blip>
          <a:srcRect r="47212" b="84428"/>
          <a:stretch/>
        </p:blipFill>
        <p:spPr>
          <a:xfrm>
            <a:off x="515375" y="1414900"/>
            <a:ext cx="5286724" cy="109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75"/>
          <p:cNvSpPr txBox="1">
            <a:spLocks noGrp="1"/>
          </p:cNvSpPr>
          <p:nvPr>
            <p:ph type="title"/>
          </p:nvPr>
        </p:nvSpPr>
        <p:spPr>
          <a:xfrm>
            <a:off x="515380" y="399456"/>
            <a:ext cx="103119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00"/>
              <a:t>Online Modules</a:t>
            </a:r>
            <a:endParaRPr sz="3800"/>
          </a:p>
        </p:txBody>
      </p:sp>
      <p:pic>
        <p:nvPicPr>
          <p:cNvPr id="258" name="Google Shape;258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4300" y="1436731"/>
            <a:ext cx="7591425" cy="27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575" y="1436725"/>
            <a:ext cx="3122250" cy="231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1561" y="4294326"/>
            <a:ext cx="8292275" cy="244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4100" y="4294325"/>
            <a:ext cx="11695395" cy="244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7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0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702</Words>
  <Application>Microsoft Office PowerPoint</Application>
  <PresentationFormat>Widescreen</PresentationFormat>
  <Paragraphs>174</Paragraphs>
  <Slides>23</Slides>
  <Notes>23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Office Theme</vt:lpstr>
      <vt:lpstr>2_Office Theme</vt:lpstr>
      <vt:lpstr>10_Office Theme</vt:lpstr>
      <vt:lpstr>17_Office Theme</vt:lpstr>
      <vt:lpstr>20_Office Theme</vt:lpstr>
      <vt:lpstr>23_Office Theme</vt:lpstr>
      <vt:lpstr> Dublin City University’s Head Start Programme:  Supporting Mature Students in Re-engaging with Their Academic Career and Pathway </vt:lpstr>
      <vt:lpstr>Overview</vt:lpstr>
      <vt:lpstr>Head Start Programme Objectives</vt:lpstr>
      <vt:lpstr>Evolution of Head Start Programme</vt:lpstr>
      <vt:lpstr>Head Start Programme: Key Design Elements</vt:lpstr>
      <vt:lpstr>Head Start Programme: Collaborative Development</vt:lpstr>
      <vt:lpstr>Online Modules</vt:lpstr>
      <vt:lpstr>Online Modules</vt:lpstr>
      <vt:lpstr>Online Modules</vt:lpstr>
      <vt:lpstr>Online Modules</vt:lpstr>
      <vt:lpstr>Online Modules</vt:lpstr>
      <vt:lpstr>Online Modules</vt:lpstr>
      <vt:lpstr>Online Modules</vt:lpstr>
      <vt:lpstr>Online Modules</vt:lpstr>
      <vt:lpstr>Online Modules</vt:lpstr>
      <vt:lpstr>Live Event: Head Start Writing Week</vt:lpstr>
      <vt:lpstr>Optional Assignment</vt:lpstr>
      <vt:lpstr>Student Engagement</vt:lpstr>
      <vt:lpstr>Student Feedback</vt:lpstr>
      <vt:lpstr>Student Feedback</vt:lpstr>
      <vt:lpstr>Student Feedback</vt:lpstr>
      <vt:lpstr>Next Steps</vt:lpstr>
      <vt:lpstr>Alicia Menendez Tarrazo Student Learning Officer Student Support and Development Dublin City University alicia.menendeztarrazo@dcu.ie  Serge Shea  Student Learning Officer Student Support and Development Dublin City University serge.shea@dcu.ie  Orla Stafford Mature Students Officer Student Support and Development  Dublin City University orla.stafford@dcu.ie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Dublin City University Head Start Programme:  Supporting Mature Students in Re-engaging with Their Academic Career and Pathway</dc:title>
  <dc:creator>Serge Shea</dc:creator>
  <cp:lastModifiedBy>Serge Shea</cp:lastModifiedBy>
  <cp:revision>5</cp:revision>
  <dcterms:modified xsi:type="dcterms:W3CDTF">2023-06-12T12:50:05Z</dcterms:modified>
</cp:coreProperties>
</file>