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4"/>
    <p:sldMasterId id="2147483684" r:id="rId5"/>
    <p:sldMasterId id="2147483696" r:id="rId6"/>
  </p:sldMasterIdLst>
  <p:notesMasterIdLst>
    <p:notesMasterId r:id="rId31"/>
  </p:notesMasterIdLst>
  <p:sldIdLst>
    <p:sldId id="260" r:id="rId7"/>
    <p:sldId id="344" r:id="rId8"/>
    <p:sldId id="292" r:id="rId9"/>
    <p:sldId id="301" r:id="rId10"/>
    <p:sldId id="262" r:id="rId11"/>
    <p:sldId id="361" r:id="rId12"/>
    <p:sldId id="256" r:id="rId13"/>
    <p:sldId id="322" r:id="rId14"/>
    <p:sldId id="362" r:id="rId15"/>
    <p:sldId id="359" r:id="rId16"/>
    <p:sldId id="360" r:id="rId17"/>
    <p:sldId id="332" r:id="rId18"/>
    <p:sldId id="257" r:id="rId19"/>
    <p:sldId id="358" r:id="rId20"/>
    <p:sldId id="266" r:id="rId21"/>
    <p:sldId id="333" r:id="rId22"/>
    <p:sldId id="335" r:id="rId23"/>
    <p:sldId id="334" r:id="rId24"/>
    <p:sldId id="356" r:id="rId25"/>
    <p:sldId id="337" r:id="rId26"/>
    <p:sldId id="338" r:id="rId27"/>
    <p:sldId id="339" r:id="rId28"/>
    <p:sldId id="363" r:id="rId29"/>
    <p:sldId id="32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AFF2232-7B06-9865-5E5D-17525DD85433}" name="Roisin Murray" initials="RM" userId="S::roisin.murray_tudublin.ie#ext#@atlantictu.onmicrosoft.com::c8043cec-01f5-43d3-b6bd-3b77682b6e9f" providerId="AD"/>
  <p188:author id="{424D48BC-8690-EC6A-D284-44C11279C764}" name="Sarah Carroll" initials="SC" userId="S::sarah.carroll@atu.ie::092fbd57-e58c-4b11-9d33-987f4bdfcfd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B636"/>
    <a:srgbClr val="008AD6"/>
    <a:srgbClr val="95D9FF"/>
    <a:srgbClr val="FF6768"/>
    <a:srgbClr val="00E3BB"/>
    <a:srgbClr val="202020"/>
    <a:srgbClr val="E66F3B"/>
    <a:srgbClr val="9D2F60"/>
    <a:srgbClr val="7D5B4C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AEDCF2A-62DD-4251-ABF3-A90098168A5F}" v="141" dt="2023-06-12T14:00:36.53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23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38" Type="http://schemas.microsoft.com/office/2018/10/relationships/authors" Target="author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37" Type="http://schemas.microsoft.com/office/2015/10/relationships/revisionInfo" Target="revisionInfo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microsoft.com/office/2016/11/relationships/changesInfo" Target="changesInfos/changesInfo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itriona Mcgrattan" userId="fa53d66c-0530-4a3e-a36d-2a75bd17a2de" providerId="ADAL" clId="{AAEDCF2A-62DD-4251-ABF3-A90098168A5F}"/>
    <pc:docChg chg="modSld">
      <pc:chgData name="Caitriona Mcgrattan" userId="fa53d66c-0530-4a3e-a36d-2a75bd17a2de" providerId="ADAL" clId="{AAEDCF2A-62DD-4251-ABF3-A90098168A5F}" dt="2023-06-12T14:00:36.536" v="1"/>
      <pc:docMkLst>
        <pc:docMk/>
      </pc:docMkLst>
      <pc:sldChg chg="modAnim">
        <pc:chgData name="Caitriona Mcgrattan" userId="fa53d66c-0530-4a3e-a36d-2a75bd17a2de" providerId="ADAL" clId="{AAEDCF2A-62DD-4251-ABF3-A90098168A5F}" dt="2023-06-12T14:00:36.536" v="1"/>
        <pc:sldMkLst>
          <pc:docMk/>
          <pc:sldMk cId="665471780" sldId="260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E86275-97B0-4BDE-B93E-E5862102B921}" type="doc">
      <dgm:prSet loTypeId="urn:microsoft.com/office/officeart/2005/8/layout/defaul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B5948B37-891E-4605-9EB5-505C64FE0F1E}">
      <dgm:prSet/>
      <dgm:spPr/>
      <dgm:t>
        <a:bodyPr/>
        <a:lstStyle/>
        <a:p>
          <a:pPr rtl="0"/>
          <a:r>
            <a:rPr lang="en-GB" dirty="0"/>
            <a:t>Partners in Innovation &amp; Change Fellowship Programme</a:t>
          </a:r>
          <a:r>
            <a:rPr lang="en-GB" dirty="0">
              <a:latin typeface="Arial" panose="020B0604020202020204"/>
            </a:rPr>
            <a:t> </a:t>
          </a:r>
          <a:endParaRPr lang="en-GB" dirty="0"/>
        </a:p>
        <a:p>
          <a:pPr rtl="0"/>
          <a:r>
            <a:rPr lang="en-GB" dirty="0"/>
            <a:t>(</a:t>
          </a:r>
          <a:r>
            <a:rPr lang="en-GB" dirty="0">
              <a:latin typeface="Arial" panose="020B0604020202020204"/>
            </a:rPr>
            <a:t>Student/Staff projects)</a:t>
          </a:r>
          <a:endParaRPr lang="en-US" dirty="0"/>
        </a:p>
      </dgm:t>
    </dgm:pt>
    <dgm:pt modelId="{E7C911C6-05FA-4E59-BDFD-30EFF8CF26EF}" type="parTrans" cxnId="{5536EF13-3291-4E10-AFB9-A973C8DEADAC}">
      <dgm:prSet/>
      <dgm:spPr/>
      <dgm:t>
        <a:bodyPr/>
        <a:lstStyle/>
        <a:p>
          <a:endParaRPr lang="en-US"/>
        </a:p>
      </dgm:t>
    </dgm:pt>
    <dgm:pt modelId="{D576AED3-EF77-45E3-997B-05799668D4B3}" type="sibTrans" cxnId="{5536EF13-3291-4E10-AFB9-A973C8DEADAC}">
      <dgm:prSet/>
      <dgm:spPr/>
      <dgm:t>
        <a:bodyPr/>
        <a:lstStyle/>
        <a:p>
          <a:endParaRPr lang="en-US"/>
        </a:p>
      </dgm:t>
    </dgm:pt>
    <dgm:pt modelId="{58EF76F5-A41E-4E6D-A82D-9BD993C38DF3}">
      <dgm:prSet/>
      <dgm:spPr/>
      <dgm:t>
        <a:bodyPr/>
        <a:lstStyle/>
        <a:p>
          <a:pPr rtl="0"/>
          <a:r>
            <a:rPr lang="en-GB"/>
            <a:t>Student Digital &amp; Sustainable Futures Champions Network</a:t>
          </a:r>
          <a:r>
            <a:rPr lang="en-GB">
              <a:latin typeface="Arial" panose="020B0604020202020204"/>
            </a:rPr>
            <a:t> </a:t>
          </a:r>
          <a:endParaRPr lang="en-GB"/>
        </a:p>
        <a:p>
          <a:pPr rtl="0"/>
          <a:r>
            <a:rPr lang="en-GB"/>
            <a:t>(100 </a:t>
          </a:r>
          <a:r>
            <a:rPr lang="en-GB">
              <a:latin typeface="Arial" panose="020B0604020202020204"/>
            </a:rPr>
            <a:t>in the TU sector)  </a:t>
          </a:r>
          <a:endParaRPr lang="en-US"/>
        </a:p>
      </dgm:t>
    </dgm:pt>
    <dgm:pt modelId="{0FBA5FB2-9E39-4A46-86CD-B5B9E7E68375}" type="parTrans" cxnId="{E17B4BEC-2D30-4758-99D4-FDB73B7F1B4B}">
      <dgm:prSet/>
      <dgm:spPr/>
      <dgm:t>
        <a:bodyPr/>
        <a:lstStyle/>
        <a:p>
          <a:endParaRPr lang="en-US"/>
        </a:p>
      </dgm:t>
    </dgm:pt>
    <dgm:pt modelId="{171A0997-4E51-4B61-AA3B-4C07C1456335}" type="sibTrans" cxnId="{E17B4BEC-2D30-4758-99D4-FDB73B7F1B4B}">
      <dgm:prSet/>
      <dgm:spPr/>
      <dgm:t>
        <a:bodyPr/>
        <a:lstStyle/>
        <a:p>
          <a:endParaRPr lang="en-US"/>
        </a:p>
      </dgm:t>
    </dgm:pt>
    <dgm:pt modelId="{C031E874-A9C5-47BB-A955-062767DCCBA2}">
      <dgm:prSet/>
      <dgm:spPr/>
      <dgm:t>
        <a:bodyPr/>
        <a:lstStyle/>
        <a:p>
          <a:r>
            <a:rPr lang="en-GB" dirty="0"/>
            <a:t>TU Student Digital Backpack</a:t>
          </a:r>
        </a:p>
      </dgm:t>
    </dgm:pt>
    <dgm:pt modelId="{4135D7F1-8E0E-46EF-A3C9-8CAD7A7C18C9}" type="parTrans" cxnId="{8202C372-9B99-495F-A944-DB6696C86361}">
      <dgm:prSet/>
      <dgm:spPr/>
      <dgm:t>
        <a:bodyPr/>
        <a:lstStyle/>
        <a:p>
          <a:endParaRPr lang="en-US"/>
        </a:p>
      </dgm:t>
    </dgm:pt>
    <dgm:pt modelId="{E194E0FD-7D39-4C8D-898F-C5D8AC8F1630}" type="sibTrans" cxnId="{8202C372-9B99-495F-A944-DB6696C86361}">
      <dgm:prSet/>
      <dgm:spPr/>
      <dgm:t>
        <a:bodyPr/>
        <a:lstStyle/>
        <a:p>
          <a:endParaRPr lang="en-US"/>
        </a:p>
      </dgm:t>
    </dgm:pt>
    <dgm:pt modelId="{5C056646-8D8A-A642-9F67-9823A20B3CBA}">
      <dgm:prSet/>
      <dgm:spPr/>
      <dgm:t>
        <a:bodyPr/>
        <a:lstStyle/>
        <a:p>
          <a:pPr rtl="0"/>
          <a:r>
            <a:rPr lang="en-GB" dirty="0"/>
            <a:t>Micro-credentials</a:t>
          </a:r>
          <a:r>
            <a:rPr lang="en-GB" dirty="0">
              <a:latin typeface="Arial" panose="020B0604020202020204"/>
            </a:rPr>
            <a:t> </a:t>
          </a:r>
          <a:endParaRPr lang="en-GB" dirty="0"/>
        </a:p>
        <a:p>
          <a:pPr rtl="0"/>
          <a:r>
            <a:rPr lang="en-GB" dirty="0"/>
            <a:t>(incl. regional needs)</a:t>
          </a:r>
          <a:r>
            <a:rPr lang="en-GB" dirty="0">
              <a:latin typeface="Arial" panose="020B0604020202020204"/>
            </a:rPr>
            <a:t> </a:t>
          </a:r>
          <a:endParaRPr lang="en-GB" dirty="0"/>
        </a:p>
      </dgm:t>
    </dgm:pt>
    <dgm:pt modelId="{D5A0F756-C132-0C4E-BAD2-F685C3129464}" type="parTrans" cxnId="{F636C871-376F-DE4C-8730-22D545B36209}">
      <dgm:prSet/>
      <dgm:spPr/>
      <dgm:t>
        <a:bodyPr/>
        <a:lstStyle/>
        <a:p>
          <a:endParaRPr lang="en-GB"/>
        </a:p>
      </dgm:t>
    </dgm:pt>
    <dgm:pt modelId="{61DD80BE-39AE-5C44-B68A-B1035CA754BB}" type="sibTrans" cxnId="{F636C871-376F-DE4C-8730-22D545B36209}">
      <dgm:prSet/>
      <dgm:spPr/>
      <dgm:t>
        <a:bodyPr/>
        <a:lstStyle/>
        <a:p>
          <a:endParaRPr lang="en-GB"/>
        </a:p>
      </dgm:t>
    </dgm:pt>
    <dgm:pt modelId="{71661254-D268-954E-B448-2516C7BA52AD}">
      <dgm:prSet/>
      <dgm:spPr/>
      <dgm:t>
        <a:bodyPr/>
        <a:lstStyle/>
        <a:p>
          <a:pPr rtl="0"/>
          <a:r>
            <a:rPr lang="en-GB" dirty="0" err="1"/>
            <a:t>HyFlex</a:t>
          </a:r>
          <a:r>
            <a:rPr lang="en-GB" dirty="0"/>
            <a:t>/Hybrid Access HE Foundation Programme</a:t>
          </a:r>
          <a:r>
            <a:rPr lang="en-GB" dirty="0">
              <a:latin typeface="Arial" panose="020B0604020202020204"/>
            </a:rPr>
            <a:t> </a:t>
          </a:r>
          <a:endParaRPr lang="en-GB" dirty="0"/>
        </a:p>
      </dgm:t>
    </dgm:pt>
    <dgm:pt modelId="{E11747A0-BAC9-8643-A38C-12B0D8F6D7AC}" type="sibTrans" cxnId="{FC01E778-853E-504C-937B-634A92456A0A}">
      <dgm:prSet/>
      <dgm:spPr/>
      <dgm:t>
        <a:bodyPr/>
        <a:lstStyle/>
        <a:p>
          <a:endParaRPr lang="en-GB"/>
        </a:p>
      </dgm:t>
    </dgm:pt>
    <dgm:pt modelId="{60E9A084-98BC-E841-9B12-527F627A7011}" type="parTrans" cxnId="{FC01E778-853E-504C-937B-634A92456A0A}">
      <dgm:prSet/>
      <dgm:spPr/>
      <dgm:t>
        <a:bodyPr/>
        <a:lstStyle/>
        <a:p>
          <a:endParaRPr lang="en-GB"/>
        </a:p>
      </dgm:t>
    </dgm:pt>
    <dgm:pt modelId="{3DD502A7-7878-D147-93DA-BF1AE22B3CD0}" type="pres">
      <dgm:prSet presAssocID="{FAE86275-97B0-4BDE-B93E-E5862102B921}" presName="diagram" presStyleCnt="0">
        <dgm:presLayoutVars>
          <dgm:dir/>
          <dgm:resizeHandles val="exact"/>
        </dgm:presLayoutVars>
      </dgm:prSet>
      <dgm:spPr/>
    </dgm:pt>
    <dgm:pt modelId="{06AF3B48-CACA-EE44-90D9-3199B5105257}" type="pres">
      <dgm:prSet presAssocID="{B5948B37-891E-4605-9EB5-505C64FE0F1E}" presName="node" presStyleLbl="node1" presStyleIdx="0" presStyleCnt="5">
        <dgm:presLayoutVars>
          <dgm:bulletEnabled val="1"/>
        </dgm:presLayoutVars>
      </dgm:prSet>
      <dgm:spPr/>
    </dgm:pt>
    <dgm:pt modelId="{7EDF6C64-547F-7E41-B037-8E1AC6D37DF0}" type="pres">
      <dgm:prSet presAssocID="{D576AED3-EF77-45E3-997B-05799668D4B3}" presName="sibTrans" presStyleCnt="0"/>
      <dgm:spPr/>
    </dgm:pt>
    <dgm:pt modelId="{2D09F57E-6EAA-724E-AE51-EAB47BD458D6}" type="pres">
      <dgm:prSet presAssocID="{58EF76F5-A41E-4E6D-A82D-9BD993C38DF3}" presName="node" presStyleLbl="node1" presStyleIdx="1" presStyleCnt="5">
        <dgm:presLayoutVars>
          <dgm:bulletEnabled val="1"/>
        </dgm:presLayoutVars>
      </dgm:prSet>
      <dgm:spPr/>
    </dgm:pt>
    <dgm:pt modelId="{5F8189D6-8964-B44F-9562-8A3FDB03E343}" type="pres">
      <dgm:prSet presAssocID="{171A0997-4E51-4B61-AA3B-4C07C1456335}" presName="sibTrans" presStyleCnt="0"/>
      <dgm:spPr/>
    </dgm:pt>
    <dgm:pt modelId="{4F4E3646-E62D-0741-8F72-3A864792C96D}" type="pres">
      <dgm:prSet presAssocID="{C031E874-A9C5-47BB-A955-062767DCCBA2}" presName="node" presStyleLbl="node1" presStyleIdx="2" presStyleCnt="5">
        <dgm:presLayoutVars>
          <dgm:bulletEnabled val="1"/>
        </dgm:presLayoutVars>
      </dgm:prSet>
      <dgm:spPr/>
    </dgm:pt>
    <dgm:pt modelId="{7C48FD2F-32FC-6642-934C-489E9708CEFA}" type="pres">
      <dgm:prSet presAssocID="{E194E0FD-7D39-4C8D-898F-C5D8AC8F1630}" presName="sibTrans" presStyleCnt="0"/>
      <dgm:spPr/>
    </dgm:pt>
    <dgm:pt modelId="{E1755CE6-509E-9E47-BF61-D6A711B5227F}" type="pres">
      <dgm:prSet presAssocID="{71661254-D268-954E-B448-2516C7BA52AD}" presName="node" presStyleLbl="node1" presStyleIdx="3" presStyleCnt="5">
        <dgm:presLayoutVars>
          <dgm:bulletEnabled val="1"/>
        </dgm:presLayoutVars>
      </dgm:prSet>
      <dgm:spPr/>
    </dgm:pt>
    <dgm:pt modelId="{ABA6540D-3569-CC48-8F8D-1F50E89772FD}" type="pres">
      <dgm:prSet presAssocID="{E11747A0-BAC9-8643-A38C-12B0D8F6D7AC}" presName="sibTrans" presStyleCnt="0"/>
      <dgm:spPr/>
    </dgm:pt>
    <dgm:pt modelId="{D72787BB-9C41-4A41-AF36-E859C842E3B1}" type="pres">
      <dgm:prSet presAssocID="{5C056646-8D8A-A642-9F67-9823A20B3CBA}" presName="node" presStyleLbl="node1" presStyleIdx="4" presStyleCnt="5">
        <dgm:presLayoutVars>
          <dgm:bulletEnabled val="1"/>
        </dgm:presLayoutVars>
      </dgm:prSet>
      <dgm:spPr/>
    </dgm:pt>
  </dgm:ptLst>
  <dgm:cxnLst>
    <dgm:cxn modelId="{5536EF13-3291-4E10-AFB9-A973C8DEADAC}" srcId="{FAE86275-97B0-4BDE-B93E-E5862102B921}" destId="{B5948B37-891E-4605-9EB5-505C64FE0F1E}" srcOrd="0" destOrd="0" parTransId="{E7C911C6-05FA-4E59-BDFD-30EFF8CF26EF}" sibTransId="{D576AED3-EF77-45E3-997B-05799668D4B3}"/>
    <dgm:cxn modelId="{CB239928-C964-CC46-A8AE-36FCA786114E}" type="presOf" srcId="{5C056646-8D8A-A642-9F67-9823A20B3CBA}" destId="{D72787BB-9C41-4A41-AF36-E859C842E3B1}" srcOrd="0" destOrd="0" presId="urn:microsoft.com/office/officeart/2005/8/layout/default"/>
    <dgm:cxn modelId="{F636C871-376F-DE4C-8730-22D545B36209}" srcId="{FAE86275-97B0-4BDE-B93E-E5862102B921}" destId="{5C056646-8D8A-A642-9F67-9823A20B3CBA}" srcOrd="4" destOrd="0" parTransId="{D5A0F756-C132-0C4E-BAD2-F685C3129464}" sibTransId="{61DD80BE-39AE-5C44-B68A-B1035CA754BB}"/>
    <dgm:cxn modelId="{8202C372-9B99-495F-A944-DB6696C86361}" srcId="{FAE86275-97B0-4BDE-B93E-E5862102B921}" destId="{C031E874-A9C5-47BB-A955-062767DCCBA2}" srcOrd="2" destOrd="0" parTransId="{4135D7F1-8E0E-46EF-A3C9-8CAD7A7C18C9}" sibTransId="{E194E0FD-7D39-4C8D-898F-C5D8AC8F1630}"/>
    <dgm:cxn modelId="{FC01E778-853E-504C-937B-634A92456A0A}" srcId="{FAE86275-97B0-4BDE-B93E-E5862102B921}" destId="{71661254-D268-954E-B448-2516C7BA52AD}" srcOrd="3" destOrd="0" parTransId="{60E9A084-98BC-E841-9B12-527F627A7011}" sibTransId="{E11747A0-BAC9-8643-A38C-12B0D8F6D7AC}"/>
    <dgm:cxn modelId="{E1B02183-1E39-9346-830F-E4FBBA458599}" type="presOf" srcId="{FAE86275-97B0-4BDE-B93E-E5862102B921}" destId="{3DD502A7-7878-D147-93DA-BF1AE22B3CD0}" srcOrd="0" destOrd="0" presId="urn:microsoft.com/office/officeart/2005/8/layout/default"/>
    <dgm:cxn modelId="{AB9830AA-E48B-1349-A563-CA15978D758D}" type="presOf" srcId="{C031E874-A9C5-47BB-A955-062767DCCBA2}" destId="{4F4E3646-E62D-0741-8F72-3A864792C96D}" srcOrd="0" destOrd="0" presId="urn:microsoft.com/office/officeart/2005/8/layout/default"/>
    <dgm:cxn modelId="{6AE4F9B3-17B8-3046-B2FB-F34484E9B02B}" type="presOf" srcId="{71661254-D268-954E-B448-2516C7BA52AD}" destId="{E1755CE6-509E-9E47-BF61-D6A711B5227F}" srcOrd="0" destOrd="0" presId="urn:microsoft.com/office/officeart/2005/8/layout/default"/>
    <dgm:cxn modelId="{86BCC8DB-5777-E640-814C-32F88FB965EC}" type="presOf" srcId="{58EF76F5-A41E-4E6D-A82D-9BD993C38DF3}" destId="{2D09F57E-6EAA-724E-AE51-EAB47BD458D6}" srcOrd="0" destOrd="0" presId="urn:microsoft.com/office/officeart/2005/8/layout/default"/>
    <dgm:cxn modelId="{F7B829E1-9A00-C64A-91BA-53254F4D2472}" type="presOf" srcId="{B5948B37-891E-4605-9EB5-505C64FE0F1E}" destId="{06AF3B48-CACA-EE44-90D9-3199B5105257}" srcOrd="0" destOrd="0" presId="urn:microsoft.com/office/officeart/2005/8/layout/default"/>
    <dgm:cxn modelId="{E17B4BEC-2D30-4758-99D4-FDB73B7F1B4B}" srcId="{FAE86275-97B0-4BDE-B93E-E5862102B921}" destId="{58EF76F5-A41E-4E6D-A82D-9BD993C38DF3}" srcOrd="1" destOrd="0" parTransId="{0FBA5FB2-9E39-4A46-86CD-B5B9E7E68375}" sibTransId="{171A0997-4E51-4B61-AA3B-4C07C1456335}"/>
    <dgm:cxn modelId="{AD42B198-DC4F-4548-8DB4-57AE510C406B}" type="presParOf" srcId="{3DD502A7-7878-D147-93DA-BF1AE22B3CD0}" destId="{06AF3B48-CACA-EE44-90D9-3199B5105257}" srcOrd="0" destOrd="0" presId="urn:microsoft.com/office/officeart/2005/8/layout/default"/>
    <dgm:cxn modelId="{CD31CD76-8F84-5244-9AA8-365425DF9888}" type="presParOf" srcId="{3DD502A7-7878-D147-93DA-BF1AE22B3CD0}" destId="{7EDF6C64-547F-7E41-B037-8E1AC6D37DF0}" srcOrd="1" destOrd="0" presId="urn:microsoft.com/office/officeart/2005/8/layout/default"/>
    <dgm:cxn modelId="{65040582-45EB-054C-8283-FD29F6A64E1E}" type="presParOf" srcId="{3DD502A7-7878-D147-93DA-BF1AE22B3CD0}" destId="{2D09F57E-6EAA-724E-AE51-EAB47BD458D6}" srcOrd="2" destOrd="0" presId="urn:microsoft.com/office/officeart/2005/8/layout/default"/>
    <dgm:cxn modelId="{1A1B7AAD-867D-A74A-B204-658CD9477E2F}" type="presParOf" srcId="{3DD502A7-7878-D147-93DA-BF1AE22B3CD0}" destId="{5F8189D6-8964-B44F-9562-8A3FDB03E343}" srcOrd="3" destOrd="0" presId="urn:microsoft.com/office/officeart/2005/8/layout/default"/>
    <dgm:cxn modelId="{A0F72437-58CE-2E44-B862-074EC42D0A2E}" type="presParOf" srcId="{3DD502A7-7878-D147-93DA-BF1AE22B3CD0}" destId="{4F4E3646-E62D-0741-8F72-3A864792C96D}" srcOrd="4" destOrd="0" presId="urn:microsoft.com/office/officeart/2005/8/layout/default"/>
    <dgm:cxn modelId="{7F0C1EAA-4624-7147-986C-4E0EB2454568}" type="presParOf" srcId="{3DD502A7-7878-D147-93DA-BF1AE22B3CD0}" destId="{7C48FD2F-32FC-6642-934C-489E9708CEFA}" srcOrd="5" destOrd="0" presId="urn:microsoft.com/office/officeart/2005/8/layout/default"/>
    <dgm:cxn modelId="{B113F6E1-E0FA-4A44-A723-1FB66201A0B0}" type="presParOf" srcId="{3DD502A7-7878-D147-93DA-BF1AE22B3CD0}" destId="{E1755CE6-509E-9E47-BF61-D6A711B5227F}" srcOrd="6" destOrd="0" presId="urn:microsoft.com/office/officeart/2005/8/layout/default"/>
    <dgm:cxn modelId="{6E5C1C50-0392-AD40-863D-CA574F774D6E}" type="presParOf" srcId="{3DD502A7-7878-D147-93DA-BF1AE22B3CD0}" destId="{ABA6540D-3569-CC48-8F8D-1F50E89772FD}" srcOrd="7" destOrd="0" presId="urn:microsoft.com/office/officeart/2005/8/layout/default"/>
    <dgm:cxn modelId="{4E1586D9-E0A6-DE46-8B03-09FA686988E6}" type="presParOf" srcId="{3DD502A7-7878-D147-93DA-BF1AE22B3CD0}" destId="{D72787BB-9C41-4A41-AF36-E859C842E3B1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AE86275-97B0-4BDE-B93E-E5862102B921}" type="doc">
      <dgm:prSet loTypeId="urn:microsoft.com/office/officeart/2005/8/layout/defaul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DB5E0DAA-7D87-4934-B7D0-F7F559AA8E8E}">
      <dgm:prSet/>
      <dgm:spPr/>
      <dgm:t>
        <a:bodyPr/>
        <a:lstStyle/>
        <a:p>
          <a:pPr rtl="0"/>
          <a:r>
            <a:rPr lang="en-US" b="1" dirty="0">
              <a:latin typeface="Calibri"/>
              <a:cs typeface="Calibri"/>
            </a:rPr>
            <a:t>TU Student Digital Backpack </a:t>
          </a:r>
        </a:p>
        <a:p>
          <a:pPr rtl="0"/>
          <a:r>
            <a:rPr lang="en-US" b="1" dirty="0">
              <a:latin typeface="Calibri"/>
              <a:cs typeface="Calibri"/>
            </a:rPr>
            <a:t>Testing &amp; Pilot</a:t>
          </a:r>
        </a:p>
      </dgm:t>
    </dgm:pt>
    <dgm:pt modelId="{676A592F-7A0C-4644-8EE4-75265CD76110}" type="parTrans" cxnId="{6D423417-B84A-48CB-AB56-6751DD68B0E7}">
      <dgm:prSet/>
      <dgm:spPr/>
      <dgm:t>
        <a:bodyPr/>
        <a:lstStyle/>
        <a:p>
          <a:endParaRPr lang="en-US"/>
        </a:p>
      </dgm:t>
    </dgm:pt>
    <dgm:pt modelId="{DBDC2308-76C1-4550-BAF8-82E944F6DC57}" type="sibTrans" cxnId="{6D423417-B84A-48CB-AB56-6751DD68B0E7}">
      <dgm:prSet/>
      <dgm:spPr/>
      <dgm:t>
        <a:bodyPr/>
        <a:lstStyle/>
        <a:p>
          <a:endParaRPr lang="en-US"/>
        </a:p>
      </dgm:t>
    </dgm:pt>
    <dgm:pt modelId="{1CAB00F5-6E78-4630-93E5-1DB98D59AE3E}">
      <dgm:prSet phldr="0"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Design Sprint for Sustainability</a:t>
          </a:r>
        </a:p>
      </dgm:t>
    </dgm:pt>
    <dgm:pt modelId="{F1707005-0774-4329-B978-FADDFF7930D5}" type="parTrans" cxnId="{95CE8F5F-0717-42D3-9BC3-07C15110A905}">
      <dgm:prSet/>
      <dgm:spPr/>
      <dgm:t>
        <a:bodyPr/>
        <a:lstStyle/>
        <a:p>
          <a:endParaRPr lang="en-US"/>
        </a:p>
      </dgm:t>
    </dgm:pt>
    <dgm:pt modelId="{CD74C718-CD5E-4D4A-A252-01F6CDDA2835}" type="sibTrans" cxnId="{95CE8F5F-0717-42D3-9BC3-07C15110A905}">
      <dgm:prSet/>
      <dgm:spPr/>
      <dgm:t>
        <a:bodyPr/>
        <a:lstStyle/>
        <a:p>
          <a:endParaRPr lang="en-US"/>
        </a:p>
      </dgm:t>
    </dgm:pt>
    <dgm:pt modelId="{49AB0560-66AC-46C7-9967-62377A32666F}">
      <dgm:prSet phldr="0"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Introduction to UDL &amp; contribute to the design of UDL badge for students</a:t>
          </a:r>
        </a:p>
      </dgm:t>
    </dgm:pt>
    <dgm:pt modelId="{15A58CD4-B9FC-482B-A3FA-E48A595B0AD2}" type="parTrans" cxnId="{2DB84C1F-F85B-4C4B-96D1-979A5F29C78A}">
      <dgm:prSet/>
      <dgm:spPr/>
      <dgm:t>
        <a:bodyPr/>
        <a:lstStyle/>
        <a:p>
          <a:endParaRPr lang="en-US"/>
        </a:p>
      </dgm:t>
    </dgm:pt>
    <dgm:pt modelId="{6B6174AE-2B62-43F4-9598-9061524BB779}" type="sibTrans" cxnId="{2DB84C1F-F85B-4C4B-96D1-979A5F29C78A}">
      <dgm:prSet/>
      <dgm:spPr/>
      <dgm:t>
        <a:bodyPr/>
        <a:lstStyle/>
        <a:p>
          <a:endParaRPr lang="en-US"/>
        </a:p>
      </dgm:t>
    </dgm:pt>
    <dgm:pt modelId="{89637A3A-6FA1-4747-8F95-962CCD421E5C}">
      <dgm:prSet/>
      <dgm:spPr/>
      <dgm:t>
        <a:bodyPr/>
        <a:lstStyle/>
        <a:p>
          <a:pPr rtl="0"/>
          <a:r>
            <a:rPr lang="en-IE" b="1" i="0" u="none">
              <a:latin typeface="Calibri"/>
              <a:cs typeface="Calibri"/>
            </a:rPr>
            <a:t> </a:t>
          </a:r>
          <a:r>
            <a:rPr lang="en-IE" b="1">
              <a:latin typeface="Calibri"/>
              <a:cs typeface="Calibri"/>
            </a:rPr>
            <a:t>Mentoring &amp; Coaching</a:t>
          </a:r>
          <a:endParaRPr lang="en-US" b="1">
            <a:latin typeface="Calibri"/>
            <a:cs typeface="Calibri"/>
          </a:endParaRPr>
        </a:p>
      </dgm:t>
    </dgm:pt>
    <dgm:pt modelId="{6E53F902-061D-5A42-9D8A-13A15C052E64}" type="parTrans" cxnId="{2DCB2F82-D9EB-1745-ABB8-2BF966235C96}">
      <dgm:prSet/>
      <dgm:spPr/>
      <dgm:t>
        <a:bodyPr/>
        <a:lstStyle/>
        <a:p>
          <a:endParaRPr lang="en-GB"/>
        </a:p>
      </dgm:t>
    </dgm:pt>
    <dgm:pt modelId="{4B424087-FE75-0647-8F6F-10BCAD5BA411}" type="sibTrans" cxnId="{2DCB2F82-D9EB-1745-ABB8-2BF966235C96}">
      <dgm:prSet/>
      <dgm:spPr/>
      <dgm:t>
        <a:bodyPr/>
        <a:lstStyle/>
        <a:p>
          <a:endParaRPr lang="en-GB"/>
        </a:p>
      </dgm:t>
    </dgm:pt>
    <dgm:pt modelId="{AA1D8308-ED18-465C-8622-FFDF06D4FF8F}">
      <dgm:prSet phldr="0"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Artificial Intelligence &amp; Assessment Workshops</a:t>
          </a:r>
        </a:p>
      </dgm:t>
    </dgm:pt>
    <dgm:pt modelId="{005EF37B-ED20-4F99-9845-707E61799566}" type="parTrans" cxnId="{F9E8DC92-9C33-45E9-A08A-064200221CB6}">
      <dgm:prSet/>
      <dgm:spPr/>
    </dgm:pt>
    <dgm:pt modelId="{9D6EB51C-D07D-47DF-8901-E24F650626EE}" type="sibTrans" cxnId="{F9E8DC92-9C33-45E9-A08A-064200221CB6}">
      <dgm:prSet/>
      <dgm:spPr/>
    </dgm:pt>
    <dgm:pt modelId="{9B40030D-FC79-4410-8C02-7D16223CB7F8}">
      <dgm:prSet phldr="0"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Academic Integrity Projects</a:t>
          </a:r>
        </a:p>
      </dgm:t>
    </dgm:pt>
    <dgm:pt modelId="{5F0C9F5C-F016-4DF5-BA5A-B37B7323E0B6}" type="parTrans" cxnId="{9BF3C33C-DB9B-4AA4-98E8-4FDD7D8AF168}">
      <dgm:prSet/>
      <dgm:spPr/>
    </dgm:pt>
    <dgm:pt modelId="{F5AC29FF-E6E9-4213-9D5D-13A94C1A38B4}" type="sibTrans" cxnId="{9BF3C33C-DB9B-4AA4-98E8-4FDD7D8AF168}">
      <dgm:prSet/>
      <dgm:spPr/>
    </dgm:pt>
    <dgm:pt modelId="{A5FAF4DB-0F03-4D97-86CC-98CCA31553B4}">
      <dgm:prSet phldr="0"/>
      <dgm:spPr/>
      <dgm:t>
        <a:bodyPr/>
        <a:lstStyle/>
        <a:p>
          <a:pPr rtl="0"/>
          <a:r>
            <a:rPr lang="en-US" b="1">
              <a:latin typeface="Calibri"/>
              <a:cs typeface="Calibri"/>
            </a:rPr>
            <a:t>Join TU Committees developing Policies &amp; Strategies</a:t>
          </a:r>
        </a:p>
      </dgm:t>
    </dgm:pt>
    <dgm:pt modelId="{FF4D3BA6-7699-427C-8BDC-89FACDE1BA5E}" type="parTrans" cxnId="{C64DB925-7ACD-4CD8-90E6-95E03381AFAC}">
      <dgm:prSet/>
      <dgm:spPr/>
    </dgm:pt>
    <dgm:pt modelId="{05E30164-90D2-4527-85C8-7160207DDB05}" type="sibTrans" cxnId="{C64DB925-7ACD-4CD8-90E6-95E03381AFAC}">
      <dgm:prSet/>
      <dgm:spPr/>
    </dgm:pt>
    <dgm:pt modelId="{54BE30E5-F588-468C-8005-8FC2B8C36E2A}">
      <dgm:prSet phldr="0"/>
      <dgm:spPr/>
      <dgm:t>
        <a:bodyPr/>
        <a:lstStyle/>
        <a:p>
          <a:pPr rtl="0"/>
          <a:r>
            <a:rPr lang="en-US" b="1">
              <a:solidFill>
                <a:schemeClr val="bg1"/>
              </a:solidFill>
              <a:latin typeface="Calibri"/>
              <a:cs typeface="Calibri"/>
            </a:rPr>
            <a:t>Insights Showcase</a:t>
          </a:r>
        </a:p>
      </dgm:t>
    </dgm:pt>
    <dgm:pt modelId="{B9EBBC80-EEE2-4CC8-8588-332B99731987}" type="parTrans" cxnId="{0FE10489-FFA4-4A67-83C9-8A37C707445C}">
      <dgm:prSet/>
      <dgm:spPr/>
    </dgm:pt>
    <dgm:pt modelId="{CF033EC8-3495-47DF-B470-8D7E8D6DED12}" type="sibTrans" cxnId="{0FE10489-FFA4-4A67-83C9-8A37C707445C}">
      <dgm:prSet/>
      <dgm:spPr/>
    </dgm:pt>
    <dgm:pt modelId="{7E1D7041-D4AA-2D44-AD49-9B4A6B48B0B5}" type="pres">
      <dgm:prSet presAssocID="{FAE86275-97B0-4BDE-B93E-E5862102B921}" presName="diagram" presStyleCnt="0">
        <dgm:presLayoutVars>
          <dgm:dir/>
          <dgm:resizeHandles val="exact"/>
        </dgm:presLayoutVars>
      </dgm:prSet>
      <dgm:spPr/>
    </dgm:pt>
    <dgm:pt modelId="{6799C6CD-91D6-6849-8A64-901619B4AC34}" type="pres">
      <dgm:prSet presAssocID="{DB5E0DAA-7D87-4934-B7D0-F7F559AA8E8E}" presName="node" presStyleLbl="node1" presStyleIdx="0" presStyleCnt="8">
        <dgm:presLayoutVars>
          <dgm:bulletEnabled val="1"/>
        </dgm:presLayoutVars>
      </dgm:prSet>
      <dgm:spPr/>
    </dgm:pt>
    <dgm:pt modelId="{0B7FEA26-10E0-4046-99CB-7B5D1FDEF3A4}" type="pres">
      <dgm:prSet presAssocID="{DBDC2308-76C1-4550-BAF8-82E944F6DC57}" presName="sibTrans" presStyleCnt="0"/>
      <dgm:spPr/>
    </dgm:pt>
    <dgm:pt modelId="{F31FF9B3-5BA3-BB4B-8871-09682309D266}" type="pres">
      <dgm:prSet presAssocID="{1CAB00F5-6E78-4630-93E5-1DB98D59AE3E}" presName="node" presStyleLbl="node1" presStyleIdx="1" presStyleCnt="8">
        <dgm:presLayoutVars>
          <dgm:bulletEnabled val="1"/>
        </dgm:presLayoutVars>
      </dgm:prSet>
      <dgm:spPr/>
    </dgm:pt>
    <dgm:pt modelId="{25B8BF3A-4EBA-D641-81F4-7718C4CE5C12}" type="pres">
      <dgm:prSet presAssocID="{CD74C718-CD5E-4D4A-A252-01F6CDDA2835}" presName="sibTrans" presStyleCnt="0"/>
      <dgm:spPr/>
    </dgm:pt>
    <dgm:pt modelId="{1B4DF31D-275D-F540-9B5C-335784813AEE}" type="pres">
      <dgm:prSet presAssocID="{89637A3A-6FA1-4747-8F95-962CCD421E5C}" presName="node" presStyleLbl="node1" presStyleIdx="2" presStyleCnt="8">
        <dgm:presLayoutVars>
          <dgm:bulletEnabled val="1"/>
        </dgm:presLayoutVars>
      </dgm:prSet>
      <dgm:spPr/>
    </dgm:pt>
    <dgm:pt modelId="{6DDCEE90-6CA5-BB46-ACFC-943E3D1A46E4}" type="pres">
      <dgm:prSet presAssocID="{4B424087-FE75-0647-8F6F-10BCAD5BA411}" presName="sibTrans" presStyleCnt="0"/>
      <dgm:spPr/>
    </dgm:pt>
    <dgm:pt modelId="{5BF55FDD-5970-1141-8354-49C9A2762A6B}" type="pres">
      <dgm:prSet presAssocID="{49AB0560-66AC-46C7-9967-62377A32666F}" presName="node" presStyleLbl="node1" presStyleIdx="3" presStyleCnt="8">
        <dgm:presLayoutVars>
          <dgm:bulletEnabled val="1"/>
        </dgm:presLayoutVars>
      </dgm:prSet>
      <dgm:spPr/>
    </dgm:pt>
    <dgm:pt modelId="{F4F8862C-0150-3B48-A38F-2AD0769A78C6}" type="pres">
      <dgm:prSet presAssocID="{6B6174AE-2B62-43F4-9598-9061524BB779}" presName="sibTrans" presStyleCnt="0"/>
      <dgm:spPr/>
    </dgm:pt>
    <dgm:pt modelId="{63FCF811-C4A1-4BD2-8A10-9C404E8B3EAC}" type="pres">
      <dgm:prSet presAssocID="{9B40030D-FC79-4410-8C02-7D16223CB7F8}" presName="node" presStyleLbl="node1" presStyleIdx="4" presStyleCnt="8">
        <dgm:presLayoutVars>
          <dgm:bulletEnabled val="1"/>
        </dgm:presLayoutVars>
      </dgm:prSet>
      <dgm:spPr/>
    </dgm:pt>
    <dgm:pt modelId="{B72F6B26-884C-444F-83BC-1DBDE4912DA4}" type="pres">
      <dgm:prSet presAssocID="{F5AC29FF-E6E9-4213-9D5D-13A94C1A38B4}" presName="sibTrans" presStyleCnt="0"/>
      <dgm:spPr/>
    </dgm:pt>
    <dgm:pt modelId="{2187AF51-5A1D-42A0-A04F-66CD4E342740}" type="pres">
      <dgm:prSet presAssocID="{AA1D8308-ED18-465C-8622-FFDF06D4FF8F}" presName="node" presStyleLbl="node1" presStyleIdx="5" presStyleCnt="8">
        <dgm:presLayoutVars>
          <dgm:bulletEnabled val="1"/>
        </dgm:presLayoutVars>
      </dgm:prSet>
      <dgm:spPr/>
    </dgm:pt>
    <dgm:pt modelId="{787D972B-81C2-427D-9BA2-0F0C889315B6}" type="pres">
      <dgm:prSet presAssocID="{9D6EB51C-D07D-47DF-8901-E24F650626EE}" presName="sibTrans" presStyleCnt="0"/>
      <dgm:spPr/>
    </dgm:pt>
    <dgm:pt modelId="{A2CAE5B0-6632-459B-A29E-BF8111DED384}" type="pres">
      <dgm:prSet presAssocID="{A5FAF4DB-0F03-4D97-86CC-98CCA31553B4}" presName="node" presStyleLbl="node1" presStyleIdx="6" presStyleCnt="8">
        <dgm:presLayoutVars>
          <dgm:bulletEnabled val="1"/>
        </dgm:presLayoutVars>
      </dgm:prSet>
      <dgm:spPr/>
    </dgm:pt>
    <dgm:pt modelId="{4188CCB2-B3CE-4B6C-B17A-FC9AB7609DAE}" type="pres">
      <dgm:prSet presAssocID="{05E30164-90D2-4527-85C8-7160207DDB05}" presName="sibTrans" presStyleCnt="0"/>
      <dgm:spPr/>
    </dgm:pt>
    <dgm:pt modelId="{D2F8D0D7-0661-4396-8668-581647514104}" type="pres">
      <dgm:prSet presAssocID="{54BE30E5-F588-468C-8005-8FC2B8C36E2A}" presName="node" presStyleLbl="node1" presStyleIdx="7" presStyleCnt="8">
        <dgm:presLayoutVars>
          <dgm:bulletEnabled val="1"/>
        </dgm:presLayoutVars>
      </dgm:prSet>
      <dgm:spPr/>
    </dgm:pt>
  </dgm:ptLst>
  <dgm:cxnLst>
    <dgm:cxn modelId="{6D423417-B84A-48CB-AB56-6751DD68B0E7}" srcId="{FAE86275-97B0-4BDE-B93E-E5862102B921}" destId="{DB5E0DAA-7D87-4934-B7D0-F7F559AA8E8E}" srcOrd="0" destOrd="0" parTransId="{676A592F-7A0C-4644-8EE4-75265CD76110}" sibTransId="{DBDC2308-76C1-4550-BAF8-82E944F6DC57}"/>
    <dgm:cxn modelId="{2DB84C1F-F85B-4C4B-96D1-979A5F29C78A}" srcId="{FAE86275-97B0-4BDE-B93E-E5862102B921}" destId="{49AB0560-66AC-46C7-9967-62377A32666F}" srcOrd="3" destOrd="0" parTransId="{15A58CD4-B9FC-482B-A3FA-E48A595B0AD2}" sibTransId="{6B6174AE-2B62-43F4-9598-9061524BB779}"/>
    <dgm:cxn modelId="{C64DB925-7ACD-4CD8-90E6-95E03381AFAC}" srcId="{FAE86275-97B0-4BDE-B93E-E5862102B921}" destId="{A5FAF4DB-0F03-4D97-86CC-98CCA31553B4}" srcOrd="6" destOrd="0" parTransId="{FF4D3BA6-7699-427C-8BDC-89FACDE1BA5E}" sibTransId="{05E30164-90D2-4527-85C8-7160207DDB05}"/>
    <dgm:cxn modelId="{2A67552F-0B53-4A13-A3B4-2B158A3204B6}" type="presOf" srcId="{1CAB00F5-6E78-4630-93E5-1DB98D59AE3E}" destId="{F31FF9B3-5BA3-BB4B-8871-09682309D266}" srcOrd="0" destOrd="0" presId="urn:microsoft.com/office/officeart/2005/8/layout/default"/>
    <dgm:cxn modelId="{2AA6FE37-74BC-47F5-A457-ED787EE9EF50}" type="presOf" srcId="{AA1D8308-ED18-465C-8622-FFDF06D4FF8F}" destId="{2187AF51-5A1D-42A0-A04F-66CD4E342740}" srcOrd="0" destOrd="0" presId="urn:microsoft.com/office/officeart/2005/8/layout/default"/>
    <dgm:cxn modelId="{9BF3C33C-DB9B-4AA4-98E8-4FDD7D8AF168}" srcId="{FAE86275-97B0-4BDE-B93E-E5862102B921}" destId="{9B40030D-FC79-4410-8C02-7D16223CB7F8}" srcOrd="4" destOrd="0" parTransId="{5F0C9F5C-F016-4DF5-BA5A-B37B7323E0B6}" sibTransId="{F5AC29FF-E6E9-4213-9D5D-13A94C1A38B4}"/>
    <dgm:cxn modelId="{899E425B-2D42-4581-8CCB-0F76AE14DBD1}" type="presOf" srcId="{89637A3A-6FA1-4747-8F95-962CCD421E5C}" destId="{1B4DF31D-275D-F540-9B5C-335784813AEE}" srcOrd="0" destOrd="0" presId="urn:microsoft.com/office/officeart/2005/8/layout/default"/>
    <dgm:cxn modelId="{95CE8F5F-0717-42D3-9BC3-07C15110A905}" srcId="{FAE86275-97B0-4BDE-B93E-E5862102B921}" destId="{1CAB00F5-6E78-4630-93E5-1DB98D59AE3E}" srcOrd="1" destOrd="0" parTransId="{F1707005-0774-4329-B978-FADDFF7930D5}" sibTransId="{CD74C718-CD5E-4D4A-A252-01F6CDDA2835}"/>
    <dgm:cxn modelId="{0DE19148-0BB2-B140-B5CF-78C14BD27C65}" type="presOf" srcId="{FAE86275-97B0-4BDE-B93E-E5862102B921}" destId="{7E1D7041-D4AA-2D44-AD49-9B4A6B48B0B5}" srcOrd="0" destOrd="0" presId="urn:microsoft.com/office/officeart/2005/8/layout/default"/>
    <dgm:cxn modelId="{EDBACE55-015A-4F29-9499-A840A214CE32}" type="presOf" srcId="{A5FAF4DB-0F03-4D97-86CC-98CCA31553B4}" destId="{A2CAE5B0-6632-459B-A29E-BF8111DED384}" srcOrd="0" destOrd="0" presId="urn:microsoft.com/office/officeart/2005/8/layout/default"/>
    <dgm:cxn modelId="{EEC7AD7A-1D00-4491-B412-CA1F488B3334}" type="presOf" srcId="{54BE30E5-F588-468C-8005-8FC2B8C36E2A}" destId="{D2F8D0D7-0661-4396-8668-581647514104}" srcOrd="0" destOrd="0" presId="urn:microsoft.com/office/officeart/2005/8/layout/default"/>
    <dgm:cxn modelId="{2DCB2F82-D9EB-1745-ABB8-2BF966235C96}" srcId="{FAE86275-97B0-4BDE-B93E-E5862102B921}" destId="{89637A3A-6FA1-4747-8F95-962CCD421E5C}" srcOrd="2" destOrd="0" parTransId="{6E53F902-061D-5A42-9D8A-13A15C052E64}" sibTransId="{4B424087-FE75-0647-8F6F-10BCAD5BA411}"/>
    <dgm:cxn modelId="{0FE10489-FFA4-4A67-83C9-8A37C707445C}" srcId="{FAE86275-97B0-4BDE-B93E-E5862102B921}" destId="{54BE30E5-F588-468C-8005-8FC2B8C36E2A}" srcOrd="7" destOrd="0" parTransId="{B9EBBC80-EEE2-4CC8-8588-332B99731987}" sibTransId="{CF033EC8-3495-47DF-B470-8D7E8D6DED12}"/>
    <dgm:cxn modelId="{EEEECA8D-AECF-4507-9A15-652A39A6315B}" type="presOf" srcId="{9B40030D-FC79-4410-8C02-7D16223CB7F8}" destId="{63FCF811-C4A1-4BD2-8A10-9C404E8B3EAC}" srcOrd="0" destOrd="0" presId="urn:microsoft.com/office/officeart/2005/8/layout/default"/>
    <dgm:cxn modelId="{F9E8DC92-9C33-45E9-A08A-064200221CB6}" srcId="{FAE86275-97B0-4BDE-B93E-E5862102B921}" destId="{AA1D8308-ED18-465C-8622-FFDF06D4FF8F}" srcOrd="5" destOrd="0" parTransId="{005EF37B-ED20-4F99-9845-707E61799566}" sibTransId="{9D6EB51C-D07D-47DF-8901-E24F650626EE}"/>
    <dgm:cxn modelId="{2F018ADB-2C1C-4065-9391-57603B45C0A4}" type="presOf" srcId="{49AB0560-66AC-46C7-9967-62377A32666F}" destId="{5BF55FDD-5970-1141-8354-49C9A2762A6B}" srcOrd="0" destOrd="0" presId="urn:microsoft.com/office/officeart/2005/8/layout/default"/>
    <dgm:cxn modelId="{9CFFBFF6-E325-4CAA-911E-A8F0D7A113E7}" type="presOf" srcId="{DB5E0DAA-7D87-4934-B7D0-F7F559AA8E8E}" destId="{6799C6CD-91D6-6849-8A64-901619B4AC34}" srcOrd="0" destOrd="0" presId="urn:microsoft.com/office/officeart/2005/8/layout/default"/>
    <dgm:cxn modelId="{368F1B48-AA73-4F2B-9D9D-C7655B6CE6D0}" type="presParOf" srcId="{7E1D7041-D4AA-2D44-AD49-9B4A6B48B0B5}" destId="{6799C6CD-91D6-6849-8A64-901619B4AC34}" srcOrd="0" destOrd="0" presId="urn:microsoft.com/office/officeart/2005/8/layout/default"/>
    <dgm:cxn modelId="{0AFC07CB-0C9F-4472-9FE8-89B683E36671}" type="presParOf" srcId="{7E1D7041-D4AA-2D44-AD49-9B4A6B48B0B5}" destId="{0B7FEA26-10E0-4046-99CB-7B5D1FDEF3A4}" srcOrd="1" destOrd="0" presId="urn:microsoft.com/office/officeart/2005/8/layout/default"/>
    <dgm:cxn modelId="{B5CDC0B3-5329-428B-AB53-DBF4C54D1752}" type="presParOf" srcId="{7E1D7041-D4AA-2D44-AD49-9B4A6B48B0B5}" destId="{F31FF9B3-5BA3-BB4B-8871-09682309D266}" srcOrd="2" destOrd="0" presId="urn:microsoft.com/office/officeart/2005/8/layout/default"/>
    <dgm:cxn modelId="{589B7CAD-043A-41AE-9AAF-DA765E3EC1FE}" type="presParOf" srcId="{7E1D7041-D4AA-2D44-AD49-9B4A6B48B0B5}" destId="{25B8BF3A-4EBA-D641-81F4-7718C4CE5C12}" srcOrd="3" destOrd="0" presId="urn:microsoft.com/office/officeart/2005/8/layout/default"/>
    <dgm:cxn modelId="{CCB58F95-C947-4773-A94E-2C171827B25E}" type="presParOf" srcId="{7E1D7041-D4AA-2D44-AD49-9B4A6B48B0B5}" destId="{1B4DF31D-275D-F540-9B5C-335784813AEE}" srcOrd="4" destOrd="0" presId="urn:microsoft.com/office/officeart/2005/8/layout/default"/>
    <dgm:cxn modelId="{4E2397DE-305A-4ABA-BDC0-064B3C188DC0}" type="presParOf" srcId="{7E1D7041-D4AA-2D44-AD49-9B4A6B48B0B5}" destId="{6DDCEE90-6CA5-BB46-ACFC-943E3D1A46E4}" srcOrd="5" destOrd="0" presId="urn:microsoft.com/office/officeart/2005/8/layout/default"/>
    <dgm:cxn modelId="{536A323E-0F95-411F-A10D-79B77F2B6B9D}" type="presParOf" srcId="{7E1D7041-D4AA-2D44-AD49-9B4A6B48B0B5}" destId="{5BF55FDD-5970-1141-8354-49C9A2762A6B}" srcOrd="6" destOrd="0" presId="urn:microsoft.com/office/officeart/2005/8/layout/default"/>
    <dgm:cxn modelId="{0039F830-0039-4232-B0AF-3241A44E86CB}" type="presParOf" srcId="{7E1D7041-D4AA-2D44-AD49-9B4A6B48B0B5}" destId="{F4F8862C-0150-3B48-A38F-2AD0769A78C6}" srcOrd="7" destOrd="0" presId="urn:microsoft.com/office/officeart/2005/8/layout/default"/>
    <dgm:cxn modelId="{1034E95D-6BE1-49B7-8B14-9C2235E9B117}" type="presParOf" srcId="{7E1D7041-D4AA-2D44-AD49-9B4A6B48B0B5}" destId="{63FCF811-C4A1-4BD2-8A10-9C404E8B3EAC}" srcOrd="8" destOrd="0" presId="urn:microsoft.com/office/officeart/2005/8/layout/default"/>
    <dgm:cxn modelId="{C57C6A3C-5BA9-478D-87A6-4DDD04FCE257}" type="presParOf" srcId="{7E1D7041-D4AA-2D44-AD49-9B4A6B48B0B5}" destId="{B72F6B26-884C-444F-83BC-1DBDE4912DA4}" srcOrd="9" destOrd="0" presId="urn:microsoft.com/office/officeart/2005/8/layout/default"/>
    <dgm:cxn modelId="{3F7116A6-F4BE-4FDF-A8F7-C3FD144BF581}" type="presParOf" srcId="{7E1D7041-D4AA-2D44-AD49-9B4A6B48B0B5}" destId="{2187AF51-5A1D-42A0-A04F-66CD4E342740}" srcOrd="10" destOrd="0" presId="urn:microsoft.com/office/officeart/2005/8/layout/default"/>
    <dgm:cxn modelId="{65F674CD-3EDB-465B-8B78-A88D46F3255F}" type="presParOf" srcId="{7E1D7041-D4AA-2D44-AD49-9B4A6B48B0B5}" destId="{787D972B-81C2-427D-9BA2-0F0C889315B6}" srcOrd="11" destOrd="0" presId="urn:microsoft.com/office/officeart/2005/8/layout/default"/>
    <dgm:cxn modelId="{327F6B09-AC4E-4C2A-911C-F2508C114456}" type="presParOf" srcId="{7E1D7041-D4AA-2D44-AD49-9B4A6B48B0B5}" destId="{A2CAE5B0-6632-459B-A29E-BF8111DED384}" srcOrd="12" destOrd="0" presId="urn:microsoft.com/office/officeart/2005/8/layout/default"/>
    <dgm:cxn modelId="{FC8AC7B0-0B86-4EAF-9694-CA8D6532F4A0}" type="presParOf" srcId="{7E1D7041-D4AA-2D44-AD49-9B4A6B48B0B5}" destId="{4188CCB2-B3CE-4B6C-B17A-FC9AB7609DAE}" srcOrd="13" destOrd="0" presId="urn:microsoft.com/office/officeart/2005/8/layout/default"/>
    <dgm:cxn modelId="{67B1E95C-4804-47D7-8BC6-2DE52DB461EE}" type="presParOf" srcId="{7E1D7041-D4AA-2D44-AD49-9B4A6B48B0B5}" destId="{D2F8D0D7-0661-4396-8668-581647514104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AE86275-97B0-4BDE-B93E-E5862102B921}" type="doc">
      <dgm:prSet loTypeId="urn:microsoft.com/office/officeart/2005/8/layout/default" loCatId="list" qsTypeId="urn:microsoft.com/office/officeart/2005/8/quickstyle/simple1" qsCatId="simple" csTypeId="urn:microsoft.com/office/officeart/2005/8/colors/accent3_5" csCatId="accent3" phldr="1"/>
      <dgm:spPr/>
      <dgm:t>
        <a:bodyPr/>
        <a:lstStyle/>
        <a:p>
          <a:endParaRPr lang="en-US"/>
        </a:p>
      </dgm:t>
    </dgm:pt>
    <dgm:pt modelId="{B5948B37-891E-4605-9EB5-505C64FE0F1E}">
      <dgm:prSet custT="1"/>
      <dgm:spPr/>
      <dgm:t>
        <a:bodyPr/>
        <a:lstStyle/>
        <a:p>
          <a:r>
            <a:rPr lang="en-GB" sz="2000" b="1"/>
            <a:t>Develop a sustainable futures higher education curriculum framework</a:t>
          </a:r>
          <a:r>
            <a:rPr lang="en-GB" sz="1500" b="1"/>
            <a:t>:</a:t>
          </a:r>
        </a:p>
        <a:p>
          <a:endParaRPr lang="en-GB" sz="1500" b="1"/>
        </a:p>
        <a:p>
          <a:r>
            <a:rPr lang="en-GB" sz="1500"/>
            <a:t>Audit of Sectoral Sustainable HE Framework Resources</a:t>
          </a:r>
        </a:p>
        <a:p>
          <a:pPr rtl="0"/>
          <a:r>
            <a:rPr lang="en-GB" sz="1500"/>
            <a:t>Academic Champions recruited</a:t>
          </a:r>
          <a:endParaRPr lang="en-US" sz="1500"/>
        </a:p>
      </dgm:t>
    </dgm:pt>
    <dgm:pt modelId="{E7C911C6-05FA-4E59-BDFD-30EFF8CF26EF}" type="parTrans" cxnId="{5536EF13-3291-4E10-AFB9-A973C8DEADAC}">
      <dgm:prSet/>
      <dgm:spPr/>
      <dgm:t>
        <a:bodyPr/>
        <a:lstStyle/>
        <a:p>
          <a:endParaRPr lang="en-US"/>
        </a:p>
      </dgm:t>
    </dgm:pt>
    <dgm:pt modelId="{D576AED3-EF77-45E3-997B-05799668D4B3}" type="sibTrans" cxnId="{5536EF13-3291-4E10-AFB9-A973C8DEADAC}">
      <dgm:prSet/>
      <dgm:spPr/>
      <dgm:t>
        <a:bodyPr/>
        <a:lstStyle/>
        <a:p>
          <a:endParaRPr lang="en-US"/>
        </a:p>
      </dgm:t>
    </dgm:pt>
    <dgm:pt modelId="{58EF76F5-A41E-4E6D-A82D-9BD993C38DF3}">
      <dgm:prSet custT="1"/>
      <dgm:spPr/>
      <dgm:t>
        <a:bodyPr/>
        <a:lstStyle/>
        <a:p>
          <a:r>
            <a:rPr lang="en-GB" sz="2000" b="1" dirty="0"/>
            <a:t>Develop staff capabilities using a sustainable higher education framework:</a:t>
          </a:r>
        </a:p>
        <a:p>
          <a:r>
            <a:rPr lang="en-GB" sz="1500" dirty="0"/>
            <a:t>Sectoral Sustainable HE Framework Community of Practice (CoP)</a:t>
          </a:r>
        </a:p>
        <a:p>
          <a:r>
            <a:rPr lang="en-GB" sz="1500" dirty="0"/>
            <a:t>Audit Resources for an LTA Toolkit</a:t>
          </a:r>
        </a:p>
        <a:p>
          <a:r>
            <a:rPr lang="en-GB" sz="1500" dirty="0"/>
            <a:t>Exploring Digital Badging recognition for ALL staff</a:t>
          </a:r>
          <a:endParaRPr lang="en-US" sz="1500" dirty="0"/>
        </a:p>
      </dgm:t>
    </dgm:pt>
    <dgm:pt modelId="{0FBA5FB2-9E39-4A46-86CD-B5B9E7E68375}" type="parTrans" cxnId="{E17B4BEC-2D30-4758-99D4-FDB73B7F1B4B}">
      <dgm:prSet/>
      <dgm:spPr/>
      <dgm:t>
        <a:bodyPr/>
        <a:lstStyle/>
        <a:p>
          <a:endParaRPr lang="en-US"/>
        </a:p>
      </dgm:t>
    </dgm:pt>
    <dgm:pt modelId="{171A0997-4E51-4B61-AA3B-4C07C1456335}" type="sibTrans" cxnId="{E17B4BEC-2D30-4758-99D4-FDB73B7F1B4B}">
      <dgm:prSet/>
      <dgm:spPr/>
      <dgm:t>
        <a:bodyPr/>
        <a:lstStyle/>
        <a:p>
          <a:endParaRPr lang="en-US"/>
        </a:p>
      </dgm:t>
    </dgm:pt>
    <dgm:pt modelId="{C031E874-A9C5-47BB-A955-062767DCCBA2}">
      <dgm:prSet custT="1"/>
      <dgm:spPr/>
      <dgm:t>
        <a:bodyPr/>
        <a:lstStyle/>
        <a:p>
          <a:r>
            <a:rPr lang="en-GB" sz="2000" b="1"/>
            <a:t>Develop capabilities of all staff to support digital transformation, resilience and sustainability in higher education:</a:t>
          </a:r>
        </a:p>
        <a:p>
          <a:r>
            <a:rPr lang="en-GB" sz="1500"/>
            <a:t>Needs analysis planning underway</a:t>
          </a:r>
        </a:p>
        <a:p>
          <a:r>
            <a:rPr lang="en-GB" sz="1500"/>
            <a:t>Staff CPD plan in place by end of June</a:t>
          </a:r>
        </a:p>
        <a:p>
          <a:pPr rtl="0"/>
          <a:r>
            <a:rPr lang="en-GB" sz="1500" b="1"/>
            <a:t>ATU Staff Training Hub </a:t>
          </a:r>
          <a:r>
            <a:rPr lang="en-GB" sz="1500"/>
            <a:t>in design stage</a:t>
          </a:r>
          <a:r>
            <a:rPr lang="en-GB" sz="1500">
              <a:latin typeface="Arial" panose="020B0604020202020204"/>
            </a:rPr>
            <a:t> </a:t>
          </a:r>
        </a:p>
        <a:p>
          <a:pPr rtl="0"/>
          <a:r>
            <a:rPr lang="en-GB" sz="1500">
              <a:latin typeface="Arial" panose="020B0604020202020204"/>
            </a:rPr>
            <a:t> </a:t>
          </a:r>
          <a:r>
            <a:rPr lang="en-GB" sz="1500"/>
            <a:t>Exploring CORE capabilities.</a:t>
          </a:r>
          <a:endParaRPr lang="en-US" sz="1500"/>
        </a:p>
      </dgm:t>
    </dgm:pt>
    <dgm:pt modelId="{4135D7F1-8E0E-46EF-A3C9-8CAD7A7C18C9}" type="parTrans" cxnId="{8202C372-9B99-495F-A944-DB6696C86361}">
      <dgm:prSet/>
      <dgm:spPr/>
      <dgm:t>
        <a:bodyPr/>
        <a:lstStyle/>
        <a:p>
          <a:endParaRPr lang="en-US"/>
        </a:p>
      </dgm:t>
    </dgm:pt>
    <dgm:pt modelId="{E194E0FD-7D39-4C8D-898F-C5D8AC8F1630}" type="sibTrans" cxnId="{8202C372-9B99-495F-A944-DB6696C86361}">
      <dgm:prSet/>
      <dgm:spPr/>
      <dgm:t>
        <a:bodyPr/>
        <a:lstStyle/>
        <a:p>
          <a:endParaRPr lang="en-US"/>
        </a:p>
      </dgm:t>
    </dgm:pt>
    <dgm:pt modelId="{22C271FF-8CB9-9B42-B6F4-020B5DDF03DE}" type="pres">
      <dgm:prSet presAssocID="{FAE86275-97B0-4BDE-B93E-E5862102B921}" presName="diagram" presStyleCnt="0">
        <dgm:presLayoutVars>
          <dgm:dir/>
          <dgm:resizeHandles val="exact"/>
        </dgm:presLayoutVars>
      </dgm:prSet>
      <dgm:spPr/>
    </dgm:pt>
    <dgm:pt modelId="{91870E16-8607-E64C-B236-AF649C042948}" type="pres">
      <dgm:prSet presAssocID="{B5948B37-891E-4605-9EB5-505C64FE0F1E}" presName="node" presStyleLbl="node1" presStyleIdx="0" presStyleCnt="3" custScaleX="110278" custScaleY="114847">
        <dgm:presLayoutVars>
          <dgm:bulletEnabled val="1"/>
        </dgm:presLayoutVars>
      </dgm:prSet>
      <dgm:spPr/>
    </dgm:pt>
    <dgm:pt modelId="{D814B327-BB89-7242-AA11-C8578C16DE4F}" type="pres">
      <dgm:prSet presAssocID="{D576AED3-EF77-45E3-997B-05799668D4B3}" presName="sibTrans" presStyleCnt="0"/>
      <dgm:spPr/>
    </dgm:pt>
    <dgm:pt modelId="{DD115036-B043-9C4F-8605-5FE0E98F85EE}" type="pres">
      <dgm:prSet presAssocID="{58EF76F5-A41E-4E6D-A82D-9BD993C38DF3}" presName="node" presStyleLbl="node1" presStyleIdx="1" presStyleCnt="3" custScaleX="104246" custScaleY="114977">
        <dgm:presLayoutVars>
          <dgm:bulletEnabled val="1"/>
        </dgm:presLayoutVars>
      </dgm:prSet>
      <dgm:spPr/>
    </dgm:pt>
    <dgm:pt modelId="{62083366-4993-114F-B3EA-6D671A449D4C}" type="pres">
      <dgm:prSet presAssocID="{171A0997-4E51-4B61-AA3B-4C07C1456335}" presName="sibTrans" presStyleCnt="0"/>
      <dgm:spPr/>
    </dgm:pt>
    <dgm:pt modelId="{BF039A66-5B82-A645-BC8F-8D385978FF34}" type="pres">
      <dgm:prSet presAssocID="{C031E874-A9C5-47BB-A955-062767DCCBA2}" presName="node" presStyleLbl="node1" presStyleIdx="2" presStyleCnt="3" custScaleX="113638" custScaleY="129156">
        <dgm:presLayoutVars>
          <dgm:bulletEnabled val="1"/>
        </dgm:presLayoutVars>
      </dgm:prSet>
      <dgm:spPr/>
    </dgm:pt>
  </dgm:ptLst>
  <dgm:cxnLst>
    <dgm:cxn modelId="{5536EF13-3291-4E10-AFB9-A973C8DEADAC}" srcId="{FAE86275-97B0-4BDE-B93E-E5862102B921}" destId="{B5948B37-891E-4605-9EB5-505C64FE0F1E}" srcOrd="0" destOrd="0" parTransId="{E7C911C6-05FA-4E59-BDFD-30EFF8CF26EF}" sibTransId="{D576AED3-EF77-45E3-997B-05799668D4B3}"/>
    <dgm:cxn modelId="{F268B338-B55E-104D-8E4A-A2BEC47479C6}" type="presOf" srcId="{FAE86275-97B0-4BDE-B93E-E5862102B921}" destId="{22C271FF-8CB9-9B42-B6F4-020B5DDF03DE}" srcOrd="0" destOrd="0" presId="urn:microsoft.com/office/officeart/2005/8/layout/default"/>
    <dgm:cxn modelId="{DB699A5B-5BBE-934D-8AB9-9BF638FFC0A2}" type="presOf" srcId="{C031E874-A9C5-47BB-A955-062767DCCBA2}" destId="{BF039A66-5B82-A645-BC8F-8D385978FF34}" srcOrd="0" destOrd="0" presId="urn:microsoft.com/office/officeart/2005/8/layout/default"/>
    <dgm:cxn modelId="{5533E25D-A7DD-0B42-A584-81CE0F3CBE12}" type="presOf" srcId="{B5948B37-891E-4605-9EB5-505C64FE0F1E}" destId="{91870E16-8607-E64C-B236-AF649C042948}" srcOrd="0" destOrd="0" presId="urn:microsoft.com/office/officeart/2005/8/layout/default"/>
    <dgm:cxn modelId="{4323024D-BD76-0D49-A494-CBFE3418F3A2}" type="presOf" srcId="{58EF76F5-A41E-4E6D-A82D-9BD993C38DF3}" destId="{DD115036-B043-9C4F-8605-5FE0E98F85EE}" srcOrd="0" destOrd="0" presId="urn:microsoft.com/office/officeart/2005/8/layout/default"/>
    <dgm:cxn modelId="{8202C372-9B99-495F-A944-DB6696C86361}" srcId="{FAE86275-97B0-4BDE-B93E-E5862102B921}" destId="{C031E874-A9C5-47BB-A955-062767DCCBA2}" srcOrd="2" destOrd="0" parTransId="{4135D7F1-8E0E-46EF-A3C9-8CAD7A7C18C9}" sibTransId="{E194E0FD-7D39-4C8D-898F-C5D8AC8F1630}"/>
    <dgm:cxn modelId="{E17B4BEC-2D30-4758-99D4-FDB73B7F1B4B}" srcId="{FAE86275-97B0-4BDE-B93E-E5862102B921}" destId="{58EF76F5-A41E-4E6D-A82D-9BD993C38DF3}" srcOrd="1" destOrd="0" parTransId="{0FBA5FB2-9E39-4A46-86CD-B5B9E7E68375}" sibTransId="{171A0997-4E51-4B61-AA3B-4C07C1456335}"/>
    <dgm:cxn modelId="{F4BF9FBF-CA39-9A49-90C2-6079C7955F52}" type="presParOf" srcId="{22C271FF-8CB9-9B42-B6F4-020B5DDF03DE}" destId="{91870E16-8607-E64C-B236-AF649C042948}" srcOrd="0" destOrd="0" presId="urn:microsoft.com/office/officeart/2005/8/layout/default"/>
    <dgm:cxn modelId="{C1F0CE50-3984-DE4D-BF58-1DB784A491CF}" type="presParOf" srcId="{22C271FF-8CB9-9B42-B6F4-020B5DDF03DE}" destId="{D814B327-BB89-7242-AA11-C8578C16DE4F}" srcOrd="1" destOrd="0" presId="urn:microsoft.com/office/officeart/2005/8/layout/default"/>
    <dgm:cxn modelId="{692AEA1E-F14A-A84F-954C-76A7BDB872DF}" type="presParOf" srcId="{22C271FF-8CB9-9B42-B6F4-020B5DDF03DE}" destId="{DD115036-B043-9C4F-8605-5FE0E98F85EE}" srcOrd="2" destOrd="0" presId="urn:microsoft.com/office/officeart/2005/8/layout/default"/>
    <dgm:cxn modelId="{EBDA19F8-D39E-414E-BA50-CB0274319BA7}" type="presParOf" srcId="{22C271FF-8CB9-9B42-B6F4-020B5DDF03DE}" destId="{62083366-4993-114F-B3EA-6D671A449D4C}" srcOrd="3" destOrd="0" presId="urn:microsoft.com/office/officeart/2005/8/layout/default"/>
    <dgm:cxn modelId="{7BC61D60-52C0-484E-83B6-B8E0CAC7BB0E}" type="presParOf" srcId="{22C271FF-8CB9-9B42-B6F4-020B5DDF03DE}" destId="{BF039A66-5B82-A645-BC8F-8D385978FF3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AF3B48-CACA-EE44-90D9-3199B5105257}">
      <dsp:nvSpPr>
        <dsp:cNvPr id="0" name=""/>
        <dsp:cNvSpPr/>
      </dsp:nvSpPr>
      <dsp:spPr>
        <a:xfrm>
          <a:off x="244826" y="2826"/>
          <a:ext cx="2749517" cy="1649710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Partners in Innovation &amp; Change Fellowship Programme</a:t>
          </a:r>
          <a:r>
            <a:rPr lang="en-GB" sz="2000" kern="1200" dirty="0">
              <a:latin typeface="Arial" panose="020B0604020202020204"/>
            </a:rPr>
            <a:t> </a:t>
          </a:r>
          <a:endParaRPr lang="en-GB" sz="2000" kern="1200" dirty="0"/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(</a:t>
          </a:r>
          <a:r>
            <a:rPr lang="en-GB" sz="2000" kern="1200" dirty="0">
              <a:latin typeface="Arial" panose="020B0604020202020204"/>
            </a:rPr>
            <a:t>Student/Staff projects)</a:t>
          </a:r>
          <a:endParaRPr lang="en-US" sz="2000" kern="1200" dirty="0"/>
        </a:p>
      </dsp:txBody>
      <dsp:txXfrm>
        <a:off x="244826" y="2826"/>
        <a:ext cx="2749517" cy="1649710"/>
      </dsp:txXfrm>
    </dsp:sp>
    <dsp:sp modelId="{2D09F57E-6EAA-724E-AE51-EAB47BD458D6}">
      <dsp:nvSpPr>
        <dsp:cNvPr id="0" name=""/>
        <dsp:cNvSpPr/>
      </dsp:nvSpPr>
      <dsp:spPr>
        <a:xfrm>
          <a:off x="3269295" y="2826"/>
          <a:ext cx="2749517" cy="1649710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1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Student Digital &amp; Sustainable Futures Champions Network</a:t>
          </a:r>
          <a:r>
            <a:rPr lang="en-GB" sz="2000" kern="1200">
              <a:latin typeface="Arial" panose="020B0604020202020204"/>
            </a:rPr>
            <a:t> </a:t>
          </a:r>
          <a:endParaRPr lang="en-GB" sz="2000" kern="1200"/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/>
            <a:t>(100 </a:t>
          </a:r>
          <a:r>
            <a:rPr lang="en-GB" sz="2000" kern="1200">
              <a:latin typeface="Arial" panose="020B0604020202020204"/>
            </a:rPr>
            <a:t>in the TU sector)  </a:t>
          </a:r>
          <a:endParaRPr lang="en-US" sz="2000" kern="1200"/>
        </a:p>
      </dsp:txBody>
      <dsp:txXfrm>
        <a:off x="3269295" y="2826"/>
        <a:ext cx="2749517" cy="1649710"/>
      </dsp:txXfrm>
    </dsp:sp>
    <dsp:sp modelId="{4F4E3646-E62D-0741-8F72-3A864792C96D}">
      <dsp:nvSpPr>
        <dsp:cNvPr id="0" name=""/>
        <dsp:cNvSpPr/>
      </dsp:nvSpPr>
      <dsp:spPr>
        <a:xfrm>
          <a:off x="244826" y="1927488"/>
          <a:ext cx="2749517" cy="1649710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TU Student Digital Backpack</a:t>
          </a:r>
        </a:p>
      </dsp:txBody>
      <dsp:txXfrm>
        <a:off x="244826" y="1927488"/>
        <a:ext cx="2749517" cy="1649710"/>
      </dsp:txXfrm>
    </dsp:sp>
    <dsp:sp modelId="{E1755CE6-509E-9E47-BF61-D6A711B5227F}">
      <dsp:nvSpPr>
        <dsp:cNvPr id="0" name=""/>
        <dsp:cNvSpPr/>
      </dsp:nvSpPr>
      <dsp:spPr>
        <a:xfrm>
          <a:off x="3269295" y="1927488"/>
          <a:ext cx="2749517" cy="1649710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3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 err="1"/>
            <a:t>HyFlex</a:t>
          </a:r>
          <a:r>
            <a:rPr lang="en-GB" sz="2000" kern="1200" dirty="0"/>
            <a:t>/Hybrid Access HE Foundation Programme</a:t>
          </a:r>
          <a:r>
            <a:rPr lang="en-GB" sz="2000" kern="1200" dirty="0">
              <a:latin typeface="Arial" panose="020B0604020202020204"/>
            </a:rPr>
            <a:t> </a:t>
          </a:r>
          <a:endParaRPr lang="en-GB" sz="2000" kern="1200" dirty="0"/>
        </a:p>
      </dsp:txBody>
      <dsp:txXfrm>
        <a:off x="3269295" y="1927488"/>
        <a:ext cx="2749517" cy="1649710"/>
      </dsp:txXfrm>
    </dsp:sp>
    <dsp:sp modelId="{D72787BB-9C41-4A41-AF36-E859C842E3B1}">
      <dsp:nvSpPr>
        <dsp:cNvPr id="0" name=""/>
        <dsp:cNvSpPr/>
      </dsp:nvSpPr>
      <dsp:spPr>
        <a:xfrm>
          <a:off x="1757061" y="3852151"/>
          <a:ext cx="2749517" cy="1649710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Micro-credentials</a:t>
          </a:r>
          <a:r>
            <a:rPr lang="en-GB" sz="2000" kern="1200" dirty="0">
              <a:latin typeface="Arial" panose="020B0604020202020204"/>
            </a:rPr>
            <a:t> </a:t>
          </a:r>
          <a:endParaRPr lang="en-GB" sz="2000" kern="1200" dirty="0"/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dirty="0"/>
            <a:t>(incl. regional needs)</a:t>
          </a:r>
          <a:r>
            <a:rPr lang="en-GB" sz="2000" kern="1200" dirty="0">
              <a:latin typeface="Arial" panose="020B0604020202020204"/>
            </a:rPr>
            <a:t> </a:t>
          </a:r>
          <a:endParaRPr lang="en-GB" sz="2000" kern="1200" dirty="0"/>
        </a:p>
      </dsp:txBody>
      <dsp:txXfrm>
        <a:off x="1757061" y="3852151"/>
        <a:ext cx="2749517" cy="16497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99C6CD-91D6-6849-8A64-901619B4AC34}">
      <dsp:nvSpPr>
        <dsp:cNvPr id="0" name=""/>
        <dsp:cNvSpPr/>
      </dsp:nvSpPr>
      <dsp:spPr>
        <a:xfrm>
          <a:off x="1346035" y="965"/>
          <a:ext cx="2784412" cy="167064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/>
              <a:cs typeface="Calibri"/>
            </a:rPr>
            <a:t>TU Student Digital Backpack </a:t>
          </a:r>
        </a:p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dirty="0">
              <a:latin typeface="Calibri"/>
              <a:cs typeface="Calibri"/>
            </a:rPr>
            <a:t>Testing &amp; Pilot</a:t>
          </a:r>
        </a:p>
      </dsp:txBody>
      <dsp:txXfrm>
        <a:off x="1346035" y="965"/>
        <a:ext cx="2784412" cy="1670647"/>
      </dsp:txXfrm>
    </dsp:sp>
    <dsp:sp modelId="{F31FF9B3-5BA3-BB4B-8871-09682309D266}">
      <dsp:nvSpPr>
        <dsp:cNvPr id="0" name=""/>
        <dsp:cNvSpPr/>
      </dsp:nvSpPr>
      <dsp:spPr>
        <a:xfrm>
          <a:off x="4408889" y="965"/>
          <a:ext cx="2784412" cy="1670647"/>
        </a:xfrm>
        <a:prstGeom prst="rect">
          <a:avLst/>
        </a:prstGeom>
        <a:solidFill>
          <a:schemeClr val="accent2">
            <a:hueOff val="-207909"/>
            <a:satOff val="-11990"/>
            <a:lumOff val="123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Calibri"/>
              <a:cs typeface="Calibri"/>
            </a:rPr>
            <a:t>Design Sprint for Sustainability</a:t>
          </a:r>
        </a:p>
      </dsp:txBody>
      <dsp:txXfrm>
        <a:off x="4408889" y="965"/>
        <a:ext cx="2784412" cy="1670647"/>
      </dsp:txXfrm>
    </dsp:sp>
    <dsp:sp modelId="{1B4DF31D-275D-F540-9B5C-335784813AEE}">
      <dsp:nvSpPr>
        <dsp:cNvPr id="0" name=""/>
        <dsp:cNvSpPr/>
      </dsp:nvSpPr>
      <dsp:spPr>
        <a:xfrm>
          <a:off x="7471743" y="965"/>
          <a:ext cx="2784412" cy="1670647"/>
        </a:xfrm>
        <a:prstGeom prst="rect">
          <a:avLst/>
        </a:prstGeom>
        <a:solidFill>
          <a:schemeClr val="accent2">
            <a:hueOff val="-415818"/>
            <a:satOff val="-23979"/>
            <a:lumOff val="24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E" sz="2400" b="1" i="0" u="none" kern="1200">
              <a:latin typeface="Calibri"/>
              <a:cs typeface="Calibri"/>
            </a:rPr>
            <a:t> </a:t>
          </a:r>
          <a:r>
            <a:rPr lang="en-IE" sz="2400" b="1" kern="1200">
              <a:latin typeface="Calibri"/>
              <a:cs typeface="Calibri"/>
            </a:rPr>
            <a:t>Mentoring &amp; Coaching</a:t>
          </a:r>
          <a:endParaRPr lang="en-US" sz="2400" b="1" kern="1200">
            <a:latin typeface="Calibri"/>
            <a:cs typeface="Calibri"/>
          </a:endParaRPr>
        </a:p>
      </dsp:txBody>
      <dsp:txXfrm>
        <a:off x="7471743" y="965"/>
        <a:ext cx="2784412" cy="1670647"/>
      </dsp:txXfrm>
    </dsp:sp>
    <dsp:sp modelId="{5BF55FDD-5970-1141-8354-49C9A2762A6B}">
      <dsp:nvSpPr>
        <dsp:cNvPr id="0" name=""/>
        <dsp:cNvSpPr/>
      </dsp:nvSpPr>
      <dsp:spPr>
        <a:xfrm>
          <a:off x="1346035" y="1950054"/>
          <a:ext cx="2784412" cy="1670647"/>
        </a:xfrm>
        <a:prstGeom prst="rect">
          <a:avLst/>
        </a:prstGeom>
        <a:solidFill>
          <a:schemeClr val="accent2">
            <a:hueOff val="-623727"/>
            <a:satOff val="-35969"/>
            <a:lumOff val="36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Calibri"/>
              <a:cs typeface="Calibri"/>
            </a:rPr>
            <a:t>Introduction to UDL &amp; contribute to the design of UDL badge for students</a:t>
          </a:r>
        </a:p>
      </dsp:txBody>
      <dsp:txXfrm>
        <a:off x="1346035" y="1950054"/>
        <a:ext cx="2784412" cy="1670647"/>
      </dsp:txXfrm>
    </dsp:sp>
    <dsp:sp modelId="{63FCF811-C4A1-4BD2-8A10-9C404E8B3EAC}">
      <dsp:nvSpPr>
        <dsp:cNvPr id="0" name=""/>
        <dsp:cNvSpPr/>
      </dsp:nvSpPr>
      <dsp:spPr>
        <a:xfrm>
          <a:off x="4408889" y="1950054"/>
          <a:ext cx="2784412" cy="1670647"/>
        </a:xfrm>
        <a:prstGeom prst="rect">
          <a:avLst/>
        </a:prstGeom>
        <a:solidFill>
          <a:schemeClr val="accent2">
            <a:hueOff val="-831636"/>
            <a:satOff val="-47959"/>
            <a:lumOff val="49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Calibri"/>
              <a:cs typeface="Calibri"/>
            </a:rPr>
            <a:t>Academic Integrity Projects</a:t>
          </a:r>
        </a:p>
      </dsp:txBody>
      <dsp:txXfrm>
        <a:off x="4408889" y="1950054"/>
        <a:ext cx="2784412" cy="1670647"/>
      </dsp:txXfrm>
    </dsp:sp>
    <dsp:sp modelId="{2187AF51-5A1D-42A0-A04F-66CD4E342740}">
      <dsp:nvSpPr>
        <dsp:cNvPr id="0" name=""/>
        <dsp:cNvSpPr/>
      </dsp:nvSpPr>
      <dsp:spPr>
        <a:xfrm>
          <a:off x="7471743" y="1950054"/>
          <a:ext cx="2784412" cy="1670647"/>
        </a:xfrm>
        <a:prstGeom prst="rect">
          <a:avLst/>
        </a:prstGeom>
        <a:solidFill>
          <a:schemeClr val="accent2">
            <a:hueOff val="-1039545"/>
            <a:satOff val="-59949"/>
            <a:lumOff val="616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Calibri"/>
              <a:cs typeface="Calibri"/>
            </a:rPr>
            <a:t>Artificial Intelligence &amp; Assessment Workshops</a:t>
          </a:r>
        </a:p>
      </dsp:txBody>
      <dsp:txXfrm>
        <a:off x="7471743" y="1950054"/>
        <a:ext cx="2784412" cy="1670647"/>
      </dsp:txXfrm>
    </dsp:sp>
    <dsp:sp modelId="{A2CAE5B0-6632-459B-A29E-BF8111DED384}">
      <dsp:nvSpPr>
        <dsp:cNvPr id="0" name=""/>
        <dsp:cNvSpPr/>
      </dsp:nvSpPr>
      <dsp:spPr>
        <a:xfrm>
          <a:off x="2877462" y="3899143"/>
          <a:ext cx="2784412" cy="1670647"/>
        </a:xfrm>
        <a:prstGeom prst="rect">
          <a:avLst/>
        </a:prstGeom>
        <a:solidFill>
          <a:schemeClr val="accent2">
            <a:hueOff val="-1247454"/>
            <a:satOff val="-71938"/>
            <a:lumOff val="73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Calibri"/>
              <a:cs typeface="Calibri"/>
            </a:rPr>
            <a:t>Join TU Committees developing Policies &amp; Strategies</a:t>
          </a:r>
        </a:p>
      </dsp:txBody>
      <dsp:txXfrm>
        <a:off x="2877462" y="3899143"/>
        <a:ext cx="2784412" cy="1670647"/>
      </dsp:txXfrm>
    </dsp:sp>
    <dsp:sp modelId="{D2F8D0D7-0661-4396-8668-581647514104}">
      <dsp:nvSpPr>
        <dsp:cNvPr id="0" name=""/>
        <dsp:cNvSpPr/>
      </dsp:nvSpPr>
      <dsp:spPr>
        <a:xfrm>
          <a:off x="5940316" y="3899143"/>
          <a:ext cx="2784412" cy="1670647"/>
        </a:xfrm>
        <a:prstGeom prst="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solidFill>
                <a:schemeClr val="bg1"/>
              </a:solidFill>
              <a:latin typeface="Calibri"/>
              <a:cs typeface="Calibri"/>
            </a:rPr>
            <a:t>Insights Showcase</a:t>
          </a:r>
        </a:p>
      </dsp:txBody>
      <dsp:txXfrm>
        <a:off x="5940316" y="3899143"/>
        <a:ext cx="2784412" cy="167064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870E16-8607-E64C-B236-AF649C042948}">
      <dsp:nvSpPr>
        <dsp:cNvPr id="0" name=""/>
        <dsp:cNvSpPr/>
      </dsp:nvSpPr>
      <dsp:spPr>
        <a:xfrm>
          <a:off x="619" y="593798"/>
          <a:ext cx="3650678" cy="2281159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Develop a sustainable futures higher education curriculum framework</a:t>
          </a:r>
          <a:r>
            <a:rPr lang="en-GB" sz="1500" b="1" kern="1200"/>
            <a:t>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500" b="1" kern="1200"/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Audit of Sectoral Sustainable HE Framework Resources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Academic Champions recruited</a:t>
          </a:r>
          <a:endParaRPr lang="en-US" sz="1500" kern="1200"/>
        </a:p>
      </dsp:txBody>
      <dsp:txXfrm>
        <a:off x="619" y="593798"/>
        <a:ext cx="3650678" cy="2281159"/>
      </dsp:txXfrm>
    </dsp:sp>
    <dsp:sp modelId="{DD115036-B043-9C4F-8605-5FE0E98F85EE}">
      <dsp:nvSpPr>
        <dsp:cNvPr id="0" name=""/>
        <dsp:cNvSpPr/>
      </dsp:nvSpPr>
      <dsp:spPr>
        <a:xfrm>
          <a:off x="3982340" y="592507"/>
          <a:ext cx="3450993" cy="2283741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2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 dirty="0"/>
            <a:t>Develop staff capabilities using a sustainable higher education framework: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Sectoral Sustainable HE Framework Community of Practice (CoP)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Audit Resources for an LTA Toolkit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 dirty="0"/>
            <a:t>Exploring Digital Badging recognition for ALL staff</a:t>
          </a:r>
          <a:endParaRPr lang="en-US" sz="1500" kern="1200" dirty="0"/>
        </a:p>
      </dsp:txBody>
      <dsp:txXfrm>
        <a:off x="3982340" y="592507"/>
        <a:ext cx="3450993" cy="2283741"/>
      </dsp:txXfrm>
    </dsp:sp>
    <dsp:sp modelId="{BF039A66-5B82-A645-BC8F-8D385978FF34}">
      <dsp:nvSpPr>
        <dsp:cNvPr id="0" name=""/>
        <dsp:cNvSpPr/>
      </dsp:nvSpPr>
      <dsp:spPr>
        <a:xfrm>
          <a:off x="1836022" y="3207292"/>
          <a:ext cx="3761908" cy="2565373"/>
        </a:xfrm>
        <a:prstGeom prst="rect">
          <a:avLst/>
        </a:prstGeom>
        <a:solidFill>
          <a:schemeClr val="accent3">
            <a:alpha val="90000"/>
            <a:hueOff val="0"/>
            <a:satOff val="0"/>
            <a:lumOff val="0"/>
            <a:alphaOff val="-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kern="1200"/>
            <a:t>Develop capabilities of all staff to support digital transformation, resilience and sustainability in higher education: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Needs analysis planning underway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/>
            <a:t>Staff CPD plan in place by end of June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b="1" kern="1200"/>
            <a:t>ATU Staff Training Hub </a:t>
          </a:r>
          <a:r>
            <a:rPr lang="en-GB" sz="1500" kern="1200"/>
            <a:t>in design stage</a:t>
          </a:r>
          <a:r>
            <a:rPr lang="en-GB" sz="1500" kern="1200">
              <a:latin typeface="Arial" panose="020B0604020202020204"/>
            </a:rPr>
            <a:t> </a:t>
          </a:r>
        </a:p>
        <a:p>
          <a:pPr marL="0" lvl="0" indent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500" kern="1200">
              <a:latin typeface="Arial" panose="020B0604020202020204"/>
            </a:rPr>
            <a:t> </a:t>
          </a:r>
          <a:r>
            <a:rPr lang="en-GB" sz="1500" kern="1200"/>
            <a:t>Exploring CORE capabilities.</a:t>
          </a:r>
          <a:endParaRPr lang="en-US" sz="1500" kern="1200"/>
        </a:p>
      </dsp:txBody>
      <dsp:txXfrm>
        <a:off x="1836022" y="3207292"/>
        <a:ext cx="3761908" cy="25653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A4555-4F4C-2C4D-8155-7FC0A91C0CD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A77838FE-CA58-2E8C-52D3-872B2EF11206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101695-DAD6-AC4A-A914-F8983C3A43CB}" type="datetimeFigureOut">
              <a:rPr lang="en-US" smtClean="0"/>
              <a:t>6/12/2023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956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8CBED-C197-6F4F-90D5-2E450C43139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4682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68CBED-C197-6F4F-90D5-2E450C43139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8187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8CBED-C197-6F4F-90D5-2E450C43139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3501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e3116f8c33_7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g1e3116f8c33_7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e3116f8c33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g1e3116f8c33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8CBED-C197-6F4F-90D5-2E450C43139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4007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8CBED-C197-6F4F-90D5-2E450C431390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203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68CBED-C197-6F4F-90D5-2E450C431390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8357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21.emf"/><Relationship Id="rId4" Type="http://schemas.openxmlformats.org/officeDocument/2006/relationships/image" Target="../media/image20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F8E60D-678C-BF44-A975-69DDF21A51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B9F0147-EA4B-B5B9-C464-CBBE43A36C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0832" y="5340332"/>
            <a:ext cx="1903651" cy="11969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2E7FD06-DE57-3E47-6B26-D76F35DCBA4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212225" y="5297068"/>
            <a:ext cx="1870001" cy="610514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876E108E-D97E-579B-4BAF-AC0863159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92" y="320675"/>
            <a:ext cx="9962522" cy="1913392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107E46F-4EB9-C7D1-366E-F9EA794490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92" y="2391371"/>
            <a:ext cx="996252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736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88020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chapter / break title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88020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5FD4397D-DAE4-DA3A-68EC-D3D4D3E205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B1A681-550E-CA2C-9FA9-FE4F02C4D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D7981C-1DD3-3292-83B9-FA6E8DC0E0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895B49-6F5A-D9B1-1874-94ACF43764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7CE9BCE-011E-FDD5-F132-E3B5564D512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481" y="1709738"/>
            <a:ext cx="88020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chapter / break title</a:t>
            </a:r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E3CDC3C-1718-4432-E694-9E4172805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480" y="4589463"/>
            <a:ext cx="88020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98218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87F87E-949F-52E6-FC9E-EF7F2FD8A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B1A681-550E-CA2C-9FA9-FE4F02C4D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D7981C-1DD3-3292-83B9-FA6E8DC0E0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895B49-6F5A-D9B1-1874-94ACF43764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1EEB25D-9D53-10CF-DC42-FB4CADEA94A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481" y="1709738"/>
            <a:ext cx="88020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chapter / break title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054EBD44-8D92-98DD-91C6-E9DCCF3567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480" y="4589463"/>
            <a:ext cx="88020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11563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87F87E-949F-52E6-FC9E-EF7F2FD8A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B1A681-550E-CA2C-9FA9-FE4F02C4D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D7981C-1DD3-3292-83B9-FA6E8DC0E0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895B49-6F5A-D9B1-1874-94ACF43764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29B4C6C2-89CB-44A4-08F6-5699D45F2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481" y="1709738"/>
            <a:ext cx="88020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chapter / break title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23A82E2E-582A-1658-73BA-C9FB195B25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480" y="4589463"/>
            <a:ext cx="88020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7785025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87F87E-949F-52E6-FC9E-EF7F2FD8A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B1A681-550E-CA2C-9FA9-FE4F02C4D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D7981C-1DD3-3292-83B9-FA6E8DC0E0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895B49-6F5A-D9B1-1874-94ACF43764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B4F3CD2D-8689-759C-C5B6-52287D134F9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481" y="1709738"/>
            <a:ext cx="88020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chapter / break title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1649C209-73E3-5788-D5DA-243FA6702D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480" y="4589463"/>
            <a:ext cx="88020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32899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Op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487F87E-949F-52E6-FC9E-EF7F2FD8AD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7B1A681-550E-CA2C-9FA9-FE4F02C4D1A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D7981C-1DD3-3292-83B9-FA6E8DC0E03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895B49-6F5A-D9B1-1874-94ACF437641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FDD1AAF-16F0-E1E5-5716-3A974EC0E2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481" y="1709738"/>
            <a:ext cx="88020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chapter / break title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F97618D-7879-8F48-CF65-137E8D3BB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480" y="4589463"/>
            <a:ext cx="88020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522858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1C71F-7230-39FF-E20E-49F8E3DBB66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D4243C3-1F1F-E217-977A-DB2C5EB6706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A135489-D321-5016-F400-64D50F4EB26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FF7503F-2010-3FAF-2088-B3B66BC641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7A6508-D29F-DFC7-64DA-7FFB05152B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323AEFE-5D4B-12B5-24BE-F09EEFCEFFC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0AE616-0CFA-22EC-B94F-E01F86D6137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D755C5-1520-2B9E-ECC9-CD4C282C6D8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1C6D27D-5D1E-21A1-E01F-D60723F0AF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9B1167-3DAB-0F3A-D355-D9921E43EF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AF571-8DB2-92CE-A9D8-83F9D966F6E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DF8419-3822-B907-DD4D-CA2FE3CE83A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F8E60D-678C-BF44-A975-69DDF21A51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057D32D-1B7A-744C-0589-7ECD89CFFA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0832" y="5340332"/>
            <a:ext cx="1903651" cy="1196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D73E727-1CFB-8C01-465F-CF1C7893F74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212225" y="5297068"/>
            <a:ext cx="1870001" cy="6105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1A09FF23-D1D0-B357-3207-CD3E406C1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92" y="320675"/>
            <a:ext cx="9962522" cy="1913392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61CD332-E76E-CAEA-6E73-D0974FE192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92" y="2391371"/>
            <a:ext cx="996252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0950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3FF5D-C3A4-E56D-10A5-A8C4590F4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14226"/>
            <a:ext cx="12192000" cy="1270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9B1167-3DAB-0F3A-D355-D9921E43EF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AF571-8DB2-92CE-A9D8-83F9D966F6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DF8419-3822-B907-DD4D-CA2FE3CE83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54257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CB2380-D14E-1F76-B33F-83247848D9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500" y="0"/>
            <a:ext cx="3175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09B1167-3DAB-0F3A-D355-D9921E43EF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AF571-8DB2-92CE-A9D8-83F9D966F6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DF8419-3822-B907-DD4D-CA2FE3CE83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3A8F53-FB9E-6B5D-6DB4-237DAB54FB4B}"/>
              </a:ext>
            </a:extLst>
          </p:cNvPr>
          <p:cNvSpPr txBox="1"/>
          <p:nvPr userDrawn="1"/>
        </p:nvSpPr>
        <p:spPr>
          <a:xfrm>
            <a:off x="13013871" y="669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8269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Text Box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3FF5D-C3A4-E56D-10A5-A8C4590F4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14226"/>
            <a:ext cx="12192000" cy="1270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B1167-3DAB-0F3A-D355-D9921E43EF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AF571-8DB2-92CE-A9D8-83F9D966F6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DF8419-3822-B907-DD4D-CA2FE3CE83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9AA597-E3F9-124F-3F5D-32380BAC6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481" y="1386412"/>
            <a:ext cx="10123073" cy="45691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itle 9">
            <a:extLst>
              <a:ext uri="{FF2B5EF4-FFF2-40B4-BE49-F238E27FC236}">
                <a16:creationId xmlns:a16="http://schemas.microsoft.com/office/drawing/2014/main" id="{D2588189-8E6A-EEE9-232A-4AD82C449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81" y="69574"/>
            <a:ext cx="10123072" cy="111522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3041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Text Box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CB2380-D14E-1F76-B33F-83247848D9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500" y="0"/>
            <a:ext cx="3175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B1167-3DAB-0F3A-D355-D9921E43EF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AF571-8DB2-92CE-A9D8-83F9D966F6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DF8419-3822-B907-DD4D-CA2FE3CE83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3A8F53-FB9E-6B5D-6DB4-237DAB54FB4B}"/>
              </a:ext>
            </a:extLst>
          </p:cNvPr>
          <p:cNvSpPr txBox="1"/>
          <p:nvPr userDrawn="1"/>
        </p:nvSpPr>
        <p:spPr>
          <a:xfrm>
            <a:off x="13013871" y="669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8B3F8023-752A-2994-6E8C-44FF5B10CF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481" y="1386412"/>
            <a:ext cx="10123073" cy="456913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24476AB6-91FB-3408-F6FD-4327608600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81" y="69574"/>
            <a:ext cx="10123072" cy="111522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095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Text Box 2xColum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43FF5D-C3A4-E56D-10A5-A8C4590F46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14226"/>
            <a:ext cx="12192000" cy="12700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B1167-3DAB-0F3A-D355-D9921E43EF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AF571-8DB2-92CE-A9D8-83F9D966F6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DF8419-3822-B907-DD4D-CA2FE3CE83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239AA597-E3F9-124F-3F5D-32380BAC67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481" y="1386412"/>
            <a:ext cx="4937041" cy="4569137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0450A1B4-AF0D-A0C9-41D6-7DB7890B8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80" y="69574"/>
            <a:ext cx="10123073" cy="111522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18970716-1918-E516-9E08-3DDE395B2522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715512" y="1386412"/>
            <a:ext cx="4937041" cy="4569137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276760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Text Box 2xColum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6CB2380-D14E-1F76-B33F-83247848D9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500" y="0"/>
            <a:ext cx="3175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9B1167-3DAB-0F3A-D355-D9921E43EFB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E0AF571-8DB2-92CE-A9D8-83F9D966F6E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4DF8419-3822-B907-DD4D-CA2FE3CE83A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A3A8F53-FB9E-6B5D-6DB4-237DAB54FB4B}"/>
              </a:ext>
            </a:extLst>
          </p:cNvPr>
          <p:cNvSpPr txBox="1"/>
          <p:nvPr userDrawn="1"/>
        </p:nvSpPr>
        <p:spPr>
          <a:xfrm>
            <a:off x="13013871" y="6694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" name="Title 9">
            <a:extLst>
              <a:ext uri="{FF2B5EF4-FFF2-40B4-BE49-F238E27FC236}">
                <a16:creationId xmlns:a16="http://schemas.microsoft.com/office/drawing/2014/main" id="{DA3BC6F0-073A-6760-8F9D-93E3DC41B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480" y="69574"/>
            <a:ext cx="10123073" cy="111522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A8C10053-8D88-6051-8D78-CAAFC53C4F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9481" y="1386412"/>
            <a:ext cx="4937041" cy="4569137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0A3BE2B5-13D2-E246-D938-2DE84B81AD85}"/>
              </a:ext>
            </a:extLst>
          </p:cNvPr>
          <p:cNvSpPr>
            <a:spLocks noGrp="1"/>
          </p:cNvSpPr>
          <p:nvPr>
            <p:ph type="body" sz="half" idx="10"/>
          </p:nvPr>
        </p:nvSpPr>
        <p:spPr>
          <a:xfrm>
            <a:off x="5715512" y="1386412"/>
            <a:ext cx="4937041" cy="4569137"/>
          </a:xfrm>
        </p:spPr>
        <p:txBody>
          <a:bodyPr numCol="1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4591631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644E39-83BD-530E-82E1-0B230017214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D68F4F7-9C29-097F-81EB-151AF756D49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F0F78F-3513-9474-9CD9-C1F2038B3D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FC6EDC2-DA59-FCCF-4722-A5418037B89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D6B8AEC-E5BA-8A82-6416-539940814CC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9A50EE1-A710-5A4D-903A-1E4ABF6AEA0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vider Op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B7B1A681-550E-CA2C-9FA9-FE4F02C4D1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0D7981C-1DD3-3292-83B9-FA6E8DC0E0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8895B49-6F5A-D9B1-1874-94ACF437641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FDD1AAF-16F0-E1E5-5716-3A974EC0E2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9481" y="1709738"/>
            <a:ext cx="8802007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Thank you</a:t>
            </a:r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F97618D-7879-8F48-CF65-137E8D3BB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9480" y="4589463"/>
            <a:ext cx="8802007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7315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vider Op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EFFA44E-AE19-E5F2-DD03-C56E855E85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E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7B1A681-550E-CA2C-9FA9-FE4F02C4D1A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829858-E8B8-8FCE-987E-83D5891E57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28871" y="1196065"/>
            <a:ext cx="1219806" cy="12057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2598F4-C79C-8C44-AFF2-A55789E45B4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975650" y="1196065"/>
            <a:ext cx="5218043" cy="11909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AE5E3F0-FE63-DA0A-AA18-BB6E3C903B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8871" y="4061587"/>
            <a:ext cx="7772400" cy="212055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BD5FE1B-D280-0E65-3233-8782523B4103}"/>
              </a:ext>
            </a:extLst>
          </p:cNvPr>
          <p:cNvSpPr txBox="1"/>
          <p:nvPr userDrawn="1"/>
        </p:nvSpPr>
        <p:spPr>
          <a:xfrm>
            <a:off x="628871" y="675861"/>
            <a:ext cx="3101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FUNDED BY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01322DB-1C79-B95B-6841-6291ACE24C0E}"/>
              </a:ext>
            </a:extLst>
          </p:cNvPr>
          <p:cNvSpPr txBox="1"/>
          <p:nvPr userDrawn="1"/>
        </p:nvSpPr>
        <p:spPr>
          <a:xfrm>
            <a:off x="4194312" y="675861"/>
            <a:ext cx="3101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SUPPORTED BY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631DAE-8725-49FD-6E49-BA836914147B}"/>
              </a:ext>
            </a:extLst>
          </p:cNvPr>
          <p:cNvSpPr txBox="1"/>
          <p:nvPr userDrawn="1"/>
        </p:nvSpPr>
        <p:spPr>
          <a:xfrm>
            <a:off x="628871" y="3528392"/>
            <a:ext cx="31010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/>
              <a:t>PARTNERS</a:t>
            </a: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EAC213B7-ACEF-9A12-6C20-9ED7618F15D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184553" y="4952522"/>
            <a:ext cx="3767747" cy="1905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2524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 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F8E60D-678C-BF44-A975-69DDF21A51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649C380-2C54-074C-3AFF-70AB87919D7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0832" y="5340332"/>
            <a:ext cx="1903651" cy="1196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28E3C9A-5E19-FCBB-9E7D-ED9673688C14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212225" y="5297068"/>
            <a:ext cx="1870001" cy="6105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24F813E2-123D-B7C3-102D-4A24FECAF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92" y="320675"/>
            <a:ext cx="9962522" cy="1913392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ABA23511-05D6-599D-3A25-EA46E3B357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92" y="2391371"/>
            <a:ext cx="996252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25670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11CF8F-EA41-1220-5AFE-1049F0EF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304-4299-9244-BD6E-ADF0F6EBA895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578271-0589-BBD4-F4E8-EE6A80AF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2AD1D-3672-98B5-4786-D0C0861C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DDA7-5563-894F-944D-D9FE40233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3041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C6C0DD-2AF6-7283-98F3-5C58AE78C6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A57E22-6D91-BA92-3BC6-2BC0FF2BDF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C8F83F-DD51-C068-FCB1-A82C148C9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304-4299-9244-BD6E-ADF0F6EBA895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5C8CD-D053-9B14-872C-0DBC6A714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4C38F7-3FE0-7AC9-0E7D-216632263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DDA7-5563-894F-944D-D9FE40233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5375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9BC1C-D681-7419-05CF-BA0B49B26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104CA5-361C-AC2F-6E10-FD88BC0E5FA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8647C0-1E0F-3AEB-E485-E9C4FBB2E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304-4299-9244-BD6E-ADF0F6EBA895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98D2E0-8710-A809-AC7D-C46B522D4A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A9BE70-CF54-A386-4CC6-2216F59276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DDA7-5563-894F-944D-D9FE40233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0045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B8BB05-23CD-18A5-3D19-A6BDB9CB6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D8AC4B-ABA4-E9F8-C446-EC5EF2501C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8E48B1-A918-2D2D-F3EB-77A34A64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304-4299-9244-BD6E-ADF0F6EBA895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00409A-00F7-9C0F-DCEA-8145FC325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71280E-616F-C05E-7CE1-4D36ECADD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DDA7-5563-894F-944D-D9FE40233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5872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0C8A3-42AB-F4EF-8F5F-A9DE488C90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FA8E33-32D2-5F53-95AA-FD0D63CDF3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96189A-BE64-EAE2-D431-9F62034B82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F78383-EBE1-B92F-3A61-1DCA9A8CD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304-4299-9244-BD6E-ADF0F6EBA895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00A53E-13AB-5751-B7DB-EF14F3288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483F7E-A45C-3E09-30AC-4F7F8B4F2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DDA7-5563-894F-944D-D9FE40233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23702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2651F-4EA7-623A-0D16-7058ABA4A7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508EA9-A3ED-ECAB-2C9F-9C355C802B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49A565-103E-A145-E708-B55CEFBFAE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19D422D-53F6-F658-C64A-AAE3A5395E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6A809E-F230-F00D-8E8D-81A44A0F10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77E9152-F660-6313-D18A-4FF711AB0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304-4299-9244-BD6E-ADF0F6EBA895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CF29EEE-E24B-53C5-E6FE-6CEA5670D1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8957F7-7D4E-1B95-57C5-F0342A4BEF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DDA7-5563-894F-944D-D9FE40233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59274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A46EF-397B-DC1C-F3C8-411F6081E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E82DD6-3D3B-52EA-693C-8F61E73865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304-4299-9244-BD6E-ADF0F6EBA895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20AAE48-2773-800C-9FE2-D11C813CB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DD7B8D-C671-4B43-CFED-83E3A49D9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DDA7-5563-894F-944D-D9FE40233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6441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311CF8F-EA41-1220-5AFE-1049F0EF8E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304-4299-9244-BD6E-ADF0F6EBA895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578271-0589-BBD4-F4E8-EE6A80AF2C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A2AD1D-3672-98B5-4786-D0C0861CD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DDA7-5563-894F-944D-D9FE40233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864772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A7D15-F163-1BE0-C63C-B040C1F48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898846-66D9-EE33-9C20-5E82F71441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105543-750A-1017-E1E6-A079B99E76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EF244E-1E84-6585-FF19-BFD6E0B9CF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304-4299-9244-BD6E-ADF0F6EBA895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A44DD7-B363-EFB3-E062-136967CAA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B60D22-2FEC-236D-0E75-61A95D7E22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DDA7-5563-894F-944D-D9FE40233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082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F137E4-B645-C34D-ABC9-61760795DE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CF2D68-AD8C-4889-B5FB-7B23AB12C4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26EFA4-9279-9BC7-2E5B-2B7C67C718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F8C2C6-D4B2-B169-6675-B12B39FE15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304-4299-9244-BD6E-ADF0F6EBA895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E5461B-445B-56C8-3B6F-B5EA9324C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C0664A-1DE0-6D44-99FA-0F2E9759D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DDA7-5563-894F-944D-D9FE40233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025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 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F8E60D-678C-BF44-A975-69DDF21A51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5492" y="320675"/>
            <a:ext cx="9962522" cy="1913392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9C5DD6CB-EA52-2926-B263-53AA8C97BF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92" y="2391371"/>
            <a:ext cx="996252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C662FFA-3563-D5F7-532E-7C099F954E4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0832" y="5340332"/>
            <a:ext cx="1903651" cy="1196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E35914A-E61B-CE2F-DF85-61F5BF31A57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212225" y="5297068"/>
            <a:ext cx="1870001" cy="61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34240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AACC60-AC50-DFD8-8E65-928561F8C2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614939-ECF8-D906-1EAB-FA57E02DC7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BC2FD-35DD-B48A-7C38-1B9768707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304-4299-9244-BD6E-ADF0F6EBA895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672C3-A41F-1D90-73D4-A249C666C1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158D11-BE4F-43CF-DE78-D4C4504D5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DDA7-5563-894F-944D-D9FE40233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0652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5F6A2E-01E5-ED54-0EBF-6C220DA0D2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407204-6887-8E86-E627-E8FE05A249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56FB93-595B-C6CD-C080-EFFEDC132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B4304-4299-9244-BD6E-ADF0F6EBA895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BC6AFD-148F-B6E1-2765-B0ACDDB8C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B588B-8F33-BECF-FD06-46580365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46DDA7-5563-894F-944D-D9FE40233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85638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1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1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33999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" name="Google Shape;20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75196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3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703790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4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68948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5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15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1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249749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264319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923355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60278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pt 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F8E60D-678C-BF44-A975-69DDF21A513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5DF4EBA-022C-1991-4B05-CA67FC05AD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70832" y="5340332"/>
            <a:ext cx="1903651" cy="11969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CFB3CC-76EB-38F6-1B45-2BC42F5588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16200000">
            <a:off x="-212225" y="5297068"/>
            <a:ext cx="1870001" cy="61051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9943E423-CEC9-9C27-78E7-838372D8C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92" y="320675"/>
            <a:ext cx="9962522" cy="1913392"/>
          </a:xfrm>
        </p:spPr>
        <p:txBody>
          <a:bodyPr anchor="b">
            <a:noAutofit/>
          </a:bodyPr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B3569FA3-EEAF-EAB3-1DEA-E29932675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92" y="2391371"/>
            <a:ext cx="9962522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498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687149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8858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0255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665086-0710-B3B9-452D-98557BF170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762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7B1D11-A0F7-905A-15FD-14115BEC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91" y="320675"/>
            <a:ext cx="10392509" cy="1325563"/>
          </a:xfr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FD2107A-E70A-5716-8039-9E990176B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91" y="1768476"/>
            <a:ext cx="1039250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67BE7F-102A-D16D-B1BD-D9D77E56FF8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AE031A-E10F-50D3-1B85-97F31A92471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D3779C-08C2-29B9-F927-92F4A74D296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241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665086-0710-B3B9-452D-98557BF170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762"/>
            <a:ext cx="12192000" cy="6858000"/>
          </a:xfrm>
        </p:spPr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613880-58BA-19D4-FAC7-8B48B56A6DC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6414226"/>
            <a:ext cx="12192000" cy="127000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D37B1D11-A0F7-905A-15FD-14115BEC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91" y="320675"/>
            <a:ext cx="10392509" cy="1325563"/>
          </a:xfr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FD2107A-E70A-5716-8039-9E990176B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91" y="1768476"/>
            <a:ext cx="1039250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67BE7F-102A-D16D-B1BD-D9D77E56F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AE031A-E10F-50D3-1B85-97F31A9247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D3779C-08C2-29B9-F927-92F4A74D29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63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5B8C57F-6A79-E30D-143C-C7468D9EBA6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604500" y="0"/>
            <a:ext cx="3175000" cy="6858000"/>
          </a:xfrm>
          <a:prstGeom prst="rect">
            <a:avLst/>
          </a:prstGeom>
        </p:spPr>
      </p:pic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68665086-0710-B3B9-452D-98557BF1707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4762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37B1D11-A0F7-905A-15FD-14115BECF0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5491" y="320675"/>
            <a:ext cx="10392509" cy="1325563"/>
          </a:xfrm>
        </p:spPr>
        <p:txBody>
          <a:bodyPr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0FD2107A-E70A-5716-8039-9E990176B98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491" y="1768476"/>
            <a:ext cx="1039250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E67BE7F-102A-D16D-B1BD-D9D77E56FF8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6157164"/>
            <a:ext cx="1509221" cy="51245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2AE031A-E10F-50D3-1B85-97F31A92471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1435175" y="6157164"/>
            <a:ext cx="507970" cy="50797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8DD3779C-08C2-29B9-F927-92F4A74D296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29481" y="6310267"/>
            <a:ext cx="748274" cy="24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4906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5491" y="1122363"/>
            <a:ext cx="10392509" cy="2387600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5491" y="3602038"/>
            <a:ext cx="10392509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D4C9BF6E-1800-DAB8-9F86-4804D2AE99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802157" y="5735637"/>
            <a:ext cx="2107345" cy="1065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97428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5492" y="320675"/>
            <a:ext cx="9595340" cy="1325563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5491" y="1746738"/>
            <a:ext cx="11670323" cy="44302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4" r:id="rId2"/>
    <p:sldLayoutId id="2147483663" r:id="rId3"/>
    <p:sldLayoutId id="2147483665" r:id="rId4"/>
    <p:sldLayoutId id="2147483666" r:id="rId5"/>
    <p:sldLayoutId id="2147483661" r:id="rId6"/>
    <p:sldLayoutId id="2147483667" r:id="rId7"/>
    <p:sldLayoutId id="2147483670" r:id="rId8"/>
    <p:sldLayoutId id="2147483671" r:id="rId9"/>
    <p:sldLayoutId id="214748365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50" r:id="rId16"/>
    <p:sldLayoutId id="2147483652" r:id="rId17"/>
    <p:sldLayoutId id="2147483653" r:id="rId18"/>
    <p:sldLayoutId id="2147483654" r:id="rId19"/>
    <p:sldLayoutId id="2147483668" r:id="rId20"/>
    <p:sldLayoutId id="2147483669" r:id="rId21"/>
    <p:sldLayoutId id="2147483677" r:id="rId22"/>
    <p:sldLayoutId id="2147483678" r:id="rId23"/>
    <p:sldLayoutId id="2147483679" r:id="rId24"/>
    <p:sldLayoutId id="2147483680" r:id="rId25"/>
    <p:sldLayoutId id="2147483656" r:id="rId26"/>
    <p:sldLayoutId id="2147483657" r:id="rId27"/>
    <p:sldLayoutId id="2147483681" r:id="rId28"/>
    <p:sldLayoutId id="2147483682" r:id="rId29"/>
    <p:sldLayoutId id="2147483683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7012C30-29AA-73A3-0160-6BF825BC9D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C4383E-DC76-504F-D550-630026ACE7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1D5C5-30FE-44AD-C2C1-D128E5EBF9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6B4304-4299-9244-BD6E-ADF0F6EBA895}" type="datetimeFigureOut">
              <a:rPr lang="en-US" smtClean="0"/>
              <a:t>6/12/2023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77E624-3602-BB92-0F8A-84F0B8E4AE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8387D6-B2E5-739C-9AC6-1553454DAC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46DDA7-5563-894F-944D-D9FE40233F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53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93254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5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49.png"/><Relationship Id="rId11" Type="http://schemas.openxmlformats.org/officeDocument/2006/relationships/image" Target="../media/image53.tmp"/><Relationship Id="rId5" Type="http://schemas.openxmlformats.org/officeDocument/2006/relationships/image" Target="../media/image48.png"/><Relationship Id="rId10" Type="http://schemas.openxmlformats.org/officeDocument/2006/relationships/image" Target="../media/image52.tmp"/><Relationship Id="rId4" Type="http://schemas.openxmlformats.org/officeDocument/2006/relationships/image" Target="../media/image47.png"/><Relationship Id="rId9" Type="http://schemas.openxmlformats.org/officeDocument/2006/relationships/image" Target="../media/image51.tm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www.ntutorr.ie" TargetMode="Externa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25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hyperlink" Target="https://www.thea.ie/transforminglearning" TargetMode="Externa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6946073-E486-F791-1851-2FED5960C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1242180"/>
            <a:ext cx="4620584" cy="270749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b="1">
                <a:cs typeface="Arial"/>
              </a:rPr>
              <a:t>N-TUTORR: A collaborative approach to transforming the learner experience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627847-31B7-3995-15E2-5EBAE4AC14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25753" y="4588255"/>
            <a:ext cx="6652897" cy="1555636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r>
              <a:rPr lang="en-US"/>
              <a:t>N-TUTORR University Lead ATU, Dr. Carina Ginty</a:t>
            </a:r>
          </a:p>
          <a:p>
            <a:r>
              <a:rPr lang="en-US">
                <a:cs typeface="Arial"/>
              </a:rPr>
              <a:t>N-TUTORR University Lead DKIT, Dr. Moira Maguire</a:t>
            </a:r>
            <a:endParaRPr lang="en-US"/>
          </a:p>
          <a:p>
            <a:r>
              <a:rPr lang="en-US"/>
              <a:t>N-TUTORR Student Empowerment Co-Ordinator, ATU, Jessica Duffy</a:t>
            </a:r>
            <a:endParaRPr lang="en-US">
              <a:cs typeface="Arial"/>
            </a:endParaRPr>
          </a:p>
          <a:p>
            <a:r>
              <a:rPr lang="en-US">
                <a:cs typeface="Arial"/>
              </a:rPr>
              <a:t>N-TUTORR Student Empowerment Co-Ordinator, SETU, Caitriona McGrattan</a:t>
            </a:r>
          </a:p>
          <a:p>
            <a:r>
              <a:rPr lang="en-US">
                <a:cs typeface="Arial"/>
              </a:rPr>
              <a:t>N-TUTORR Learner Empowerment Lead, TU Dublin, Roisin Murray</a:t>
            </a:r>
          </a:p>
          <a:p>
            <a:endParaRPr lang="en-US">
              <a:cs typeface="Arial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0373EF7-5E53-462B-B152-3CD530CD0B1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407" r="6646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F2307D-5227-1092-E2FD-9588202082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26480" y="2500521"/>
            <a:ext cx="4322052" cy="2182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471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2697EA-D2C7-B206-DED6-1A4148CCE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/>
              <a:t>N-TUTORR </a:t>
            </a:r>
            <a:br>
              <a:rPr lang="en-US" sz="5000"/>
            </a:br>
            <a:r>
              <a:rPr lang="en-US" sz="5000"/>
              <a:t>Student</a:t>
            </a:r>
            <a:br>
              <a:rPr lang="en-US" sz="5000"/>
            </a:br>
            <a:r>
              <a:rPr lang="en-US" sz="5000" kern="1200">
                <a:latin typeface="+mj-lt"/>
                <a:ea typeface="+mj-ea"/>
                <a:cs typeface="+mj-cs"/>
              </a:rPr>
              <a:t>Champions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13F0F0-C72E-55FD-45A3-DE33CE9B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38" y="677513"/>
            <a:ext cx="4193534" cy="2119808"/>
          </a:xfrm>
          <a:prstGeom prst="rect">
            <a:avLst/>
          </a:prstGeom>
        </p:spPr>
      </p:pic>
      <p:pic>
        <p:nvPicPr>
          <p:cNvPr id="3" name="Picture 3" descr="Diagram&#10;&#10;Description automatically generated">
            <a:extLst>
              <a:ext uri="{FF2B5EF4-FFF2-40B4-BE49-F238E27FC236}">
                <a16:creationId xmlns:a16="http://schemas.microsoft.com/office/drawing/2014/main" id="{CC6EA8C6-BB84-41F1-7B0A-9B7F5F91E2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700" y="362146"/>
            <a:ext cx="4143375" cy="591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2435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53AE14-9202-24B8-6FA6-F7F8C1A4817A}"/>
              </a:ext>
            </a:extLst>
          </p:cNvPr>
          <p:cNvSpPr txBox="1"/>
          <p:nvPr/>
        </p:nvSpPr>
        <p:spPr>
          <a:xfrm>
            <a:off x="294904" y="60671"/>
            <a:ext cx="1062858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defTabSz="914400">
              <a:defRPr/>
            </a:pPr>
            <a:r>
              <a:rPr lang="en-US" sz="2800" b="1">
                <a:solidFill>
                  <a:srgbClr val="ED7D31"/>
                </a:solidFill>
                <a:latin typeface="Calibri" panose="020F0502020204030204"/>
              </a:rPr>
              <a:t>N-TUTORR Student Champions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defTabSz="914400">
              <a:defRPr/>
            </a:pPr>
            <a:r>
              <a:rPr lang="en-US" sz="2000" b="1">
                <a:solidFill>
                  <a:srgbClr val="ED7D31"/>
                </a:solidFill>
                <a:latin typeface="Calibri" panose="020F0502020204030204"/>
                <a:cs typeface="Calibri"/>
              </a:rPr>
              <a:t>Engagement initiatives (June 2023 – May 2024)</a:t>
            </a:r>
            <a:endParaRPr lang="en-US" sz="2000" b="1" i="0" u="none" strike="noStrike" kern="1200" cap="none" spc="0" normalizeH="0" baseline="0" noProof="0">
              <a:ln>
                <a:noFill/>
              </a:ln>
              <a:solidFill>
                <a:srgbClr val="ED7D31"/>
              </a:solidFill>
              <a:effectLst/>
              <a:uLnTx/>
              <a:uFillTx/>
              <a:latin typeface="Calibri" panose="020F0502020204030204"/>
              <a:cs typeface="Calibri"/>
            </a:endParaRP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54CD36A0-9163-12BE-2DB9-70A38F38B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4847993"/>
              </p:ext>
            </p:extLst>
          </p:nvPr>
        </p:nvGraphicFramePr>
        <p:xfrm>
          <a:off x="294904" y="891668"/>
          <a:ext cx="11602192" cy="55707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85111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19">
            <a:extLst>
              <a:ext uri="{FF2B5EF4-FFF2-40B4-BE49-F238E27FC236}">
                <a16:creationId xmlns:a16="http://schemas.microsoft.com/office/drawing/2014/main" id="{26FF42C2-EA15-4154-B242-E98E88CED9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30" name="Rectangle 21">
            <a:extLst>
              <a:ext uri="{FF2B5EF4-FFF2-40B4-BE49-F238E27FC236}">
                <a16:creationId xmlns:a16="http://schemas.microsoft.com/office/drawing/2014/main" id="{D79DE9F7-28C4-4856-BA57-D696E124C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927413" cy="5495925"/>
          </a:xfrm>
          <a:prstGeom prst="rect">
            <a:avLst/>
          </a:prstGeom>
          <a:ln w="9525">
            <a:solidFill>
              <a:srgbClr val="DEDEDE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EE42DBD-DB32-5105-963B-63451B8A4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978408"/>
            <a:ext cx="4056530" cy="1106424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b="1">
                <a:solidFill>
                  <a:schemeClr val="accent3">
                    <a:lumMod val="75000"/>
                  </a:schemeClr>
                </a:solidFill>
              </a:rPr>
              <a:t>TU Student Digital Backpack</a:t>
            </a:r>
            <a:br>
              <a:rPr lang="en-US" sz="2400"/>
            </a:br>
            <a:endParaRPr lang="en-US" sz="2400"/>
          </a:p>
        </p:txBody>
      </p:sp>
      <p:sp>
        <p:nvSpPr>
          <p:cNvPr id="31" name="Rectangle 23">
            <a:extLst>
              <a:ext uri="{FF2B5EF4-FFF2-40B4-BE49-F238E27FC236}">
                <a16:creationId xmlns:a16="http://schemas.microsoft.com/office/drawing/2014/main" id="{E1F9ED9C-121B-44C6-A308-5824769C40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2" name="Rectangle 25">
            <a:extLst>
              <a:ext uri="{FF2B5EF4-FFF2-40B4-BE49-F238E27FC236}">
                <a16:creationId xmlns:a16="http://schemas.microsoft.com/office/drawing/2014/main" id="{4A5F8185-F27B-4E99-A06C-007336FE3F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95865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BE934-6449-63BC-6BC6-23B65EB31325}"/>
              </a:ext>
            </a:extLst>
          </p:cNvPr>
          <p:cNvSpPr txBox="1"/>
          <p:nvPr/>
        </p:nvSpPr>
        <p:spPr>
          <a:xfrm>
            <a:off x="838199" y="2359152"/>
            <a:ext cx="4056530" cy="3429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b="1" dirty="0"/>
              <a:t>Piloting in TU sector from October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b="1" dirty="0"/>
              <a:t>Self-directed micro-courses (non-accredited) with a digital badge. Piloting from June with 100 Student Champions:</a:t>
            </a:r>
            <a:endParaRPr lang="en-US" sz="1400" b="1" dirty="0">
              <a:cs typeface="Arial"/>
            </a:endParaRP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b="1" dirty="0"/>
          </a:p>
          <a:p>
            <a:pPr marL="34290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Discover Digital Capabilities</a:t>
            </a:r>
            <a:endParaRPr lang="en-US" sz="1400" b="1" i="0" u="none" strike="noStrike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cs typeface="Arial"/>
            </a:endParaRPr>
          </a:p>
          <a:p>
            <a:pPr marL="34290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Academic Integrity</a:t>
            </a:r>
            <a:endParaRPr lang="en-US" sz="1400" b="1" i="0" u="none" strike="noStrike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cs typeface="Arial"/>
            </a:endParaRPr>
          </a:p>
          <a:p>
            <a:pPr marL="34290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Introduction to Sustainable Dev. Goals</a:t>
            </a:r>
            <a:endParaRPr lang="en-US" sz="1400" b="1" i="0" u="none" strike="noStrike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cs typeface="Arial"/>
            </a:endParaRPr>
          </a:p>
          <a:p>
            <a:pPr marL="34290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White Ribbon (EDI)</a:t>
            </a:r>
            <a:endParaRPr lang="en-US" sz="1400" b="1" i="0" u="none" strike="noStrike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cs typeface="Arial"/>
            </a:endParaRPr>
          </a:p>
          <a:p>
            <a:pPr marL="342900" marR="0" lvl="0" indent="-228600" defTabSz="914400" fontAlgn="auto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400" b="1" dirty="0">
                <a:solidFill>
                  <a:schemeClr val="accent3">
                    <a:lumMod val="75000"/>
                  </a:schemeClr>
                </a:solidFill>
              </a:rPr>
              <a:t>Civic</a:t>
            </a:r>
            <a:r>
              <a:rPr kumimoji="0" lang="en-US" sz="1400" b="1" i="0" u="none" strike="noStrike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 Engagement</a:t>
            </a:r>
            <a:endParaRPr lang="en-US" sz="1400" b="1" i="0" u="none" strike="noStrike" cap="none" spc="0" normalizeH="0" baseline="0" noProof="0" dirty="0">
              <a:ln>
                <a:noFill/>
              </a:ln>
              <a:solidFill>
                <a:schemeClr val="accent3">
                  <a:lumMod val="75000"/>
                </a:schemeClr>
              </a:solidFill>
              <a:effectLst/>
              <a:uLnTx/>
              <a:uFillTx/>
              <a:cs typeface="Arial"/>
            </a:endParaRPr>
          </a:p>
          <a:p>
            <a:pPr marL="342900"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en-US" sz="1400" b="1" i="0" u="none" strike="noStrike" cap="none" spc="0" normalizeH="0" baseline="0" noProof="0" dirty="0">
                <a:ln>
                  <a:noFill/>
                </a:ln>
                <a:solidFill>
                  <a:schemeClr val="accent3">
                    <a:lumMod val="75000"/>
                  </a:schemeClr>
                </a:solidFill>
                <a:effectLst/>
                <a:uLnTx/>
                <a:uFillTx/>
              </a:rPr>
              <a:t>Public Speaking</a:t>
            </a:r>
            <a:endParaRPr lang="en-US" sz="1400" b="1" dirty="0">
              <a:solidFill>
                <a:schemeClr val="accent3">
                  <a:lumMod val="75000"/>
                </a:schemeClr>
              </a:solidFill>
              <a:cs typeface="Arial"/>
            </a:endParaRPr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endParaRPr lang="en-US" sz="1400" b="1" dirty="0"/>
          </a:p>
          <a:p>
            <a:pPr defTabSz="914400">
              <a:lnSpc>
                <a:spcPct val="90000"/>
              </a:lnSpc>
              <a:spcAft>
                <a:spcPts val="600"/>
              </a:spcAft>
            </a:pPr>
            <a:r>
              <a:rPr lang="en-US" sz="1400" b="1" dirty="0"/>
              <a:t>20 + more to review from audit and curate thematic learning pathways from the Autumn</a:t>
            </a:r>
            <a:endParaRPr lang="en-US" sz="1400" b="1" dirty="0">
              <a:cs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2B657F6-56B5-40EF-D673-DA449E9CAC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1909" y="2643776"/>
            <a:ext cx="4928977" cy="34857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09CDC28-E886-A3FC-79AD-C06030119D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44" r="3" b="8185"/>
          <a:stretch/>
        </p:blipFill>
        <p:spPr>
          <a:xfrm>
            <a:off x="8962365" y="975253"/>
            <a:ext cx="2873668" cy="15183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B4A596-4CC7-2949-A8CA-482A1CB3487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229" r="437" b="1"/>
          <a:stretch/>
        </p:blipFill>
        <p:spPr>
          <a:xfrm>
            <a:off x="5613403" y="975253"/>
            <a:ext cx="2992995" cy="151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8815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e3116f8c33_7_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92" name="Google Shape;92;g1e3116f8c33_7_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93" name="Google Shape;93;g1e3116f8c33_7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449" y="0"/>
            <a:ext cx="12089104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endParaRPr/>
          </a:p>
        </p:txBody>
      </p:sp>
      <p:pic>
        <p:nvPicPr>
          <p:cNvPr id="123" name="Google Shape;123;p5" descr="A picture containing text, screenshot, font, design&#10;&#10;Description automatically generated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914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g1e3116f8c33_0_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11549870" cy="6553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B6888D0F-1E37-27D2-2D92-4E1091FA369D}"/>
              </a:ext>
            </a:extLst>
          </p:cNvPr>
          <p:cNvGrpSpPr/>
          <p:nvPr/>
        </p:nvGrpSpPr>
        <p:grpSpPr>
          <a:xfrm>
            <a:off x="3995035" y="2203970"/>
            <a:ext cx="8196965" cy="4654030"/>
            <a:chOff x="4952135" y="2475524"/>
            <a:chExt cx="7215955" cy="4097037"/>
          </a:xfrm>
        </p:grpSpPr>
        <p:pic>
          <p:nvPicPr>
            <p:cNvPr id="34" name="Picture 33" descr="Woman holding tablet, presenting to seated audience">
              <a:extLst>
                <a:ext uri="{FF2B5EF4-FFF2-40B4-BE49-F238E27FC236}">
                  <a16:creationId xmlns:a16="http://schemas.microsoft.com/office/drawing/2014/main" id="{7D66FD6C-378D-9C66-5DE8-93C7817A1D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7817" b="7817"/>
            <a:stretch/>
          </p:blipFill>
          <p:spPr>
            <a:xfrm>
              <a:off x="4970969" y="2483241"/>
              <a:ext cx="7197121" cy="4089320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E790BAA-54F7-4B92-5D8B-4ED357E89E0A}"/>
                </a:ext>
              </a:extLst>
            </p:cNvPr>
            <p:cNvSpPr/>
            <p:nvPr/>
          </p:nvSpPr>
          <p:spPr>
            <a:xfrm>
              <a:off x="4952135" y="2475525"/>
              <a:ext cx="7213032" cy="1341803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0371C1B6-0C62-712C-ECDF-C612476BEEBF}"/>
                </a:ext>
              </a:extLst>
            </p:cNvPr>
            <p:cNvSpPr/>
            <p:nvPr/>
          </p:nvSpPr>
          <p:spPr>
            <a:xfrm rot="16200000">
              <a:off x="3531137" y="3896524"/>
              <a:ext cx="4097037" cy="1255038"/>
            </a:xfrm>
            <a:prstGeom prst="rect">
              <a:avLst/>
            </a:prstGeom>
            <a:gradFill>
              <a:gsLst>
                <a:gs pos="0">
                  <a:schemeClr val="bg1"/>
                </a:gs>
                <a:gs pos="100000">
                  <a:schemeClr val="bg1">
                    <a:alpha val="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6BDF809-B660-BD80-B94B-723B66113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6076" y="3433747"/>
            <a:ext cx="4572000" cy="978829"/>
          </a:xfrm>
        </p:spPr>
        <p:txBody>
          <a:bodyPr>
            <a:normAutofit/>
          </a:bodyPr>
          <a:lstStyle/>
          <a:p>
            <a:pPr algn="l"/>
            <a:r>
              <a:rPr lang="en-US" sz="3000" b="1">
                <a:solidFill>
                  <a:srgbClr val="6C3155"/>
                </a:solidFill>
                <a:latin typeface="+mn-lt"/>
              </a:rPr>
              <a:t>Stream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76798-7BE8-1A04-F236-23B994B37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0351" y="4703686"/>
            <a:ext cx="4572000" cy="1010429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algn="l"/>
            <a:r>
              <a:rPr lang="en-US">
                <a:solidFill>
                  <a:srgbClr val="4C1F39"/>
                </a:solidFill>
                <a:ea typeface="+mn-lt"/>
                <a:cs typeface="+mn-lt"/>
              </a:rPr>
              <a:t>Transforming learning, teaching and assessment by developing staff capabilities</a:t>
            </a:r>
            <a:endParaRPr lang="en-US"/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AE5E4421-4213-481F-2B3F-02CB01FEEB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32507" t="-2118" r="-1"/>
          <a:stretch/>
        </p:blipFill>
        <p:spPr>
          <a:xfrm rot="10800000">
            <a:off x="9282629" y="3045893"/>
            <a:ext cx="2909371" cy="328901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3F26ED-D7B1-9657-1C4B-DAA981A8D0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6603" y="335128"/>
            <a:ext cx="6102625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511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53AE14-9202-24B8-6FA6-F7F8C1A4817A}"/>
              </a:ext>
            </a:extLst>
          </p:cNvPr>
          <p:cNvSpPr txBox="1"/>
          <p:nvPr/>
        </p:nvSpPr>
        <p:spPr>
          <a:xfrm>
            <a:off x="8272442" y="1961447"/>
            <a:ext cx="3729058" cy="51223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Work packages and activities underway in Stream 2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54CD36A0-9163-12BE-2DB9-70A38F38B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20614975"/>
              </p:ext>
            </p:extLst>
          </p:nvPr>
        </p:nvGraphicFramePr>
        <p:xfrm>
          <a:off x="368135" y="332509"/>
          <a:ext cx="7433953" cy="63651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800AC244-EAFC-D358-455E-397398B3E7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7322" y="962039"/>
            <a:ext cx="3954178" cy="19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8006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2697EA-D2C7-B206-DED6-1A4148CCEE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3810" y="2960716"/>
            <a:ext cx="4036334" cy="238760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5000" kern="1200">
                <a:latin typeface="+mj-lt"/>
                <a:ea typeface="+mj-ea"/>
                <a:cs typeface="+mj-cs"/>
              </a:rPr>
              <a:t>Academic Champions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13F0F0-C72E-55FD-45A3-DE33CE9B5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6138" y="677513"/>
            <a:ext cx="4193534" cy="2119808"/>
          </a:xfrm>
          <a:prstGeom prst="rect">
            <a:avLst/>
          </a:prstGeom>
        </p:spPr>
      </p:pic>
      <p:pic>
        <p:nvPicPr>
          <p:cNvPr id="2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A15EF53E-C50F-FE0F-461C-7D810F7DF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4575" y="650810"/>
            <a:ext cx="4095750" cy="573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26575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9BB9AE86-7CFE-89D8-9655-9D65C2FBF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8667" y="860695"/>
            <a:ext cx="2764664" cy="901610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BC5526B-F25D-6B3E-696A-B46D5ACF0F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667" y="1848120"/>
            <a:ext cx="2743200" cy="2792027"/>
          </a:xfrm>
          <a:prstGeom prst="rect">
            <a:avLst/>
          </a:prstGeom>
        </p:spPr>
      </p:pic>
      <p:pic>
        <p:nvPicPr>
          <p:cNvPr id="7" name="Picture 7" descr="Text&#10;&#10;Description automatically generated">
            <a:extLst>
              <a:ext uri="{FF2B5EF4-FFF2-40B4-BE49-F238E27FC236}">
                <a16:creationId xmlns:a16="http://schemas.microsoft.com/office/drawing/2014/main" id="{47DFA9E8-4C0C-79E8-9264-36D327536F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788058"/>
            <a:ext cx="2743200" cy="1046884"/>
          </a:xfrm>
          <a:prstGeom prst="rect">
            <a:avLst/>
          </a:prstGeom>
        </p:spPr>
      </p:pic>
      <p:pic>
        <p:nvPicPr>
          <p:cNvPr id="8" name="Picture 8" descr="Graphical user interface, application, website, timeline&#10;&#10;Description automatically generated">
            <a:extLst>
              <a:ext uri="{FF2B5EF4-FFF2-40B4-BE49-F238E27FC236}">
                <a16:creationId xmlns:a16="http://schemas.microsoft.com/office/drawing/2014/main" id="{1532D3C4-E83B-3EF1-B3C5-1E87BFD7C1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2800" y="1912844"/>
            <a:ext cx="2743200" cy="3110215"/>
          </a:xfrm>
          <a:prstGeom prst="rect">
            <a:avLst/>
          </a:prstGeom>
        </p:spPr>
      </p:pic>
      <p:pic>
        <p:nvPicPr>
          <p:cNvPr id="9" name="Picture 9" descr="Text&#10;&#10;Description automatically generated">
            <a:extLst>
              <a:ext uri="{FF2B5EF4-FFF2-40B4-BE49-F238E27FC236}">
                <a16:creationId xmlns:a16="http://schemas.microsoft.com/office/drawing/2014/main" id="{03DC1B7C-51F8-26B6-89C2-C3119D59FB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2643" y="793901"/>
            <a:ext cx="2689538" cy="1054219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24A85364-3C8F-C4F9-B536-9F33141F90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6935" y="1912844"/>
            <a:ext cx="2743200" cy="3698379"/>
          </a:xfrm>
          <a:prstGeom prst="rect">
            <a:avLst/>
          </a:prstGeom>
        </p:spPr>
      </p:pic>
      <p:pic>
        <p:nvPicPr>
          <p:cNvPr id="12" name="Picture 11" descr="Graphical user interface, logo&#10;&#10;Description automatically generated">
            <a:extLst>
              <a:ext uri="{FF2B5EF4-FFF2-40B4-BE49-F238E27FC236}">
                <a16:creationId xmlns:a16="http://schemas.microsoft.com/office/drawing/2014/main" id="{FCB8928C-EC3F-BCA7-D5B9-B953A02174B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86222" y="5689540"/>
            <a:ext cx="2057788" cy="1035837"/>
          </a:xfrm>
          <a:prstGeom prst="rect">
            <a:avLst/>
          </a:prstGeom>
        </p:spPr>
      </p:pic>
      <p:sp>
        <p:nvSpPr>
          <p:cNvPr id="14" name="Title 4">
            <a:extLst>
              <a:ext uri="{FF2B5EF4-FFF2-40B4-BE49-F238E27FC236}">
                <a16:creationId xmlns:a16="http://schemas.microsoft.com/office/drawing/2014/main" id="{8FA620FA-4010-2902-ED05-4EFEA58597D5}"/>
              </a:ext>
            </a:extLst>
          </p:cNvPr>
          <p:cNvSpPr txBox="1">
            <a:spLocks/>
          </p:cNvSpPr>
          <p:nvPr/>
        </p:nvSpPr>
        <p:spPr>
          <a:xfrm>
            <a:off x="3748607" y="5916730"/>
            <a:ext cx="6253061" cy="751174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000"/>
              <a:t>Masterclass Series</a:t>
            </a:r>
            <a:endParaRPr lang="en-US" sz="5000">
              <a:cs typeface="Arial"/>
            </a:endParaRPr>
          </a:p>
        </p:txBody>
      </p:sp>
      <p:pic>
        <p:nvPicPr>
          <p:cNvPr id="2" name="Picture 1" descr="A picture containing text, font, screenshot, design&#10;&#10;Description automatically generated">
            <a:extLst>
              <a:ext uri="{FF2B5EF4-FFF2-40B4-BE49-F238E27FC236}">
                <a16:creationId xmlns:a16="http://schemas.microsoft.com/office/drawing/2014/main" id="{ED65E3FE-3101-F2AD-49FA-C2BA3AFEC2F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6543" y="753274"/>
            <a:ext cx="2058230" cy="100903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20F7966-4687-DE96-76B3-3BFFAF41BEF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96" t="9628" r="13782" b="-2084"/>
          <a:stretch/>
        </p:blipFill>
        <p:spPr>
          <a:xfrm>
            <a:off x="9256543" y="1912844"/>
            <a:ext cx="2743201" cy="151944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D821621-8661-067E-F8EE-73C72556B7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1443" y="3381353"/>
            <a:ext cx="2618301" cy="150372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DE19FAB-4F96-1E36-4FB9-C3BC17A1D5C9}"/>
              </a:ext>
            </a:extLst>
          </p:cNvPr>
          <p:cNvSpPr txBox="1"/>
          <p:nvPr/>
        </p:nvSpPr>
        <p:spPr>
          <a:xfrm>
            <a:off x="9381443" y="4885082"/>
            <a:ext cx="2491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Still time to register</a:t>
            </a:r>
          </a:p>
        </p:txBody>
      </p:sp>
    </p:spTree>
    <p:extLst>
      <p:ext uri="{BB962C8B-B14F-4D97-AF65-F5344CB8AC3E}">
        <p14:creationId xmlns:p14="http://schemas.microsoft.com/office/powerpoint/2010/main" val="25034478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78523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group of people sitting at a table with laptops&#10;&#10;Description automatically generated with medium confidence">
            <a:extLst>
              <a:ext uri="{FF2B5EF4-FFF2-40B4-BE49-F238E27FC236}">
                <a16:creationId xmlns:a16="http://schemas.microsoft.com/office/drawing/2014/main" id="{0FBD8DE2-EE22-D6D7-0611-FDCB7FAF58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1" t="23396" r="4491" b="-4116"/>
          <a:stretch/>
        </p:blipFill>
        <p:spPr>
          <a:xfrm>
            <a:off x="0" y="0"/>
            <a:ext cx="12191999" cy="72816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BDF809-B660-BD80-B94B-723B66113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13" y="3711573"/>
            <a:ext cx="4572000" cy="978829"/>
          </a:xfrm>
        </p:spPr>
        <p:txBody>
          <a:bodyPr>
            <a:normAutofit/>
          </a:bodyPr>
          <a:lstStyle/>
          <a:p>
            <a:pPr algn="l"/>
            <a:r>
              <a:rPr lang="en-US" sz="3000" b="1">
                <a:solidFill>
                  <a:srgbClr val="6C3155"/>
                </a:solidFill>
                <a:latin typeface="+mn-lt"/>
              </a:rPr>
              <a:t>Stream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76798-7BE8-1A04-F236-23B994B37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913" y="4939469"/>
            <a:ext cx="3438183" cy="1010429"/>
          </a:xfrm>
        </p:spPr>
        <p:txBody>
          <a:bodyPr>
            <a:noAutofit/>
          </a:bodyPr>
          <a:lstStyle/>
          <a:p>
            <a:pPr algn="l"/>
            <a:r>
              <a:rPr lang="en-GB"/>
              <a:t>Digital Ecosystem to Transform Learning, Teaching and Assessment</a:t>
            </a:r>
            <a:endParaRPr lang="en-US">
              <a:solidFill>
                <a:srgbClr val="4C1F39"/>
              </a:solidFill>
            </a:endParaRPr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AE5E4421-4213-481F-2B3F-02CB01FEEB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32507" t="-2118" r="-1"/>
          <a:stretch/>
        </p:blipFill>
        <p:spPr>
          <a:xfrm rot="10800000">
            <a:off x="9282629" y="3045893"/>
            <a:ext cx="2909371" cy="328901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2094E7-179A-4F0C-50CC-B58416E410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44" y="311181"/>
            <a:ext cx="6102625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89126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DD1F07F-4C30-7240-A1CF-45598E7A99AE}"/>
              </a:ext>
            </a:extLst>
          </p:cNvPr>
          <p:cNvSpPr/>
          <p:nvPr/>
        </p:nvSpPr>
        <p:spPr>
          <a:xfrm>
            <a:off x="281307" y="1708439"/>
            <a:ext cx="11183861" cy="4231928"/>
          </a:xfrm>
          <a:prstGeom prst="rect">
            <a:avLst/>
          </a:prstGeom>
          <a:solidFill>
            <a:srgbClr val="FA9E24">
              <a:alpha val="70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00975DE-1122-D12C-5EC7-CF9D1698822E}"/>
              </a:ext>
            </a:extLst>
          </p:cNvPr>
          <p:cNvSpPr/>
          <p:nvPr/>
        </p:nvSpPr>
        <p:spPr>
          <a:xfrm>
            <a:off x="281894" y="1606263"/>
            <a:ext cx="11033936" cy="882840"/>
          </a:xfrm>
          <a:prstGeom prst="rect">
            <a:avLst/>
          </a:prstGeom>
          <a:solidFill>
            <a:srgbClr val="4C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0F1B9653-D2E5-7442-1D1E-9A8A2F67D9CA}"/>
              </a:ext>
            </a:extLst>
          </p:cNvPr>
          <p:cNvSpPr/>
          <p:nvPr/>
        </p:nvSpPr>
        <p:spPr>
          <a:xfrm>
            <a:off x="0" y="570332"/>
            <a:ext cx="3721608" cy="657426"/>
          </a:xfrm>
          <a:prstGeom prst="homePlate">
            <a:avLst/>
          </a:prstGeom>
          <a:solidFill>
            <a:srgbClr val="6C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>
                <a:solidFill>
                  <a:schemeClr val="bg1"/>
                </a:solidFill>
                <a:latin typeface="Calibri" panose="020F0502020204030204" pitchFamily="34" charset="0"/>
              </a:rPr>
              <a:t>Digital Ecosystem</a:t>
            </a:r>
            <a:r>
              <a:rPr lang="en-IE" sz="2400" b="1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Stream</a:t>
            </a:r>
            <a:endParaRPr lang="en-US" sz="22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2D0DC-527C-516A-B516-49109F4FFCCB}"/>
              </a:ext>
            </a:extLst>
          </p:cNvPr>
          <p:cNvSpPr txBox="1"/>
          <p:nvPr/>
        </p:nvSpPr>
        <p:spPr>
          <a:xfrm>
            <a:off x="395978" y="1763562"/>
            <a:ext cx="10919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rgbClr val="FA9E24"/>
                </a:solidFill>
              </a:rPr>
              <a:t>Stream 3</a:t>
            </a:r>
            <a:r>
              <a:rPr lang="en-GB" sz="2400" b="1">
                <a:solidFill>
                  <a:srgbClr val="FEBA1E"/>
                </a:solidFill>
              </a:rPr>
              <a:t>: </a:t>
            </a:r>
            <a:r>
              <a:rPr lang="en-GB" sz="2400">
                <a:solidFill>
                  <a:schemeClr val="bg1"/>
                </a:solidFill>
              </a:rPr>
              <a:t>Digital Ecosystem to Transform Learning, Teaching and Assessment</a:t>
            </a:r>
            <a:endParaRPr lang="en-US" sz="2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FDD55-9ED2-83C5-EF34-8EB6172E221D}"/>
              </a:ext>
            </a:extLst>
          </p:cNvPr>
          <p:cNvSpPr txBox="1"/>
          <p:nvPr/>
        </p:nvSpPr>
        <p:spPr>
          <a:xfrm>
            <a:off x="395978" y="2553098"/>
            <a:ext cx="10471797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>
                <a:solidFill>
                  <a:srgbClr val="FA9E24"/>
                </a:solidFill>
              </a:rPr>
              <a:t>WP 3.1 A Sustainable Learning and Pedagogical Environment 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/>
              <a:t>A digitally enabled assessment/examination management system &amp; repository</a:t>
            </a:r>
          </a:p>
          <a:p>
            <a:pPr marL="296863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/>
              <a:t>A proctored e-assessment/e-examination management system</a:t>
            </a:r>
          </a:p>
          <a:p>
            <a:pPr marL="296863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/>
              <a:t>Digitally enabled research ethics application management system, and digitally enabled academic integrity software solutions &amp; toolkits for students and staff</a:t>
            </a:r>
          </a:p>
          <a:p>
            <a:pPr marL="11113" lvl="1"/>
            <a:endParaRPr lang="en-GB" dirty="0">
              <a:solidFill>
                <a:srgbClr val="4C1F39"/>
              </a:solidFill>
            </a:endParaRPr>
          </a:p>
          <a:p>
            <a:pPr marL="11113"/>
            <a:r>
              <a:rPr lang="en-GB" b="1" dirty="0">
                <a:solidFill>
                  <a:srgbClr val="FA9E24"/>
                </a:solidFill>
              </a:rPr>
              <a:t>WP 3.2 Digital Campus:</a:t>
            </a:r>
            <a:r>
              <a:rPr lang="en-IE" sz="1800" b="1" dirty="0">
                <a:solidFill>
                  <a:srgbClr val="FFB636"/>
                </a:solidFill>
              </a:rPr>
              <a:t>a range of hybrid and on-campus digital enhancement solutions </a:t>
            </a:r>
            <a:endParaRPr lang="en-GB" b="1" dirty="0">
              <a:solidFill>
                <a:srgbClr val="FFB636"/>
              </a:solidFill>
            </a:endParaRPr>
          </a:p>
          <a:p>
            <a:pPr marL="29686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/>
              <a:t>bespoke media/delivery spaces with the creation of media-rich asynchronous learning content. </a:t>
            </a:r>
          </a:p>
          <a:p>
            <a:pPr marL="29686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dirty="0"/>
              <a:t>future media production ideas focussed on the </a:t>
            </a:r>
            <a:r>
              <a:rPr lang="en-US" sz="1400" dirty="0"/>
              <a:t>creation and curation of reusable “here and now” &amp; media-rich digital learning content with immersive technology and virtual production capacity to meet the future needs of learners.</a:t>
            </a:r>
          </a:p>
          <a:p>
            <a:pPr marL="296863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1400" dirty="0"/>
              <a:t>badging/micro-credential issuing platform that integrates with existing digital &amp; academic infrastructure and systems </a:t>
            </a:r>
          </a:p>
          <a:p>
            <a:pPr marL="11113">
              <a:lnSpc>
                <a:spcPct val="150000"/>
              </a:lnSpc>
            </a:pPr>
            <a:r>
              <a:rPr lang="en-IE" sz="1400" dirty="0"/>
              <a:t>	and helps share and cohere emerging practice in the area. </a:t>
            </a:r>
            <a:endParaRPr lang="en-GB" sz="1400" dirty="0"/>
          </a:p>
          <a:p>
            <a:pPr marL="11113"/>
            <a:endParaRPr lang="en-GB" sz="1700" dirty="0">
              <a:solidFill>
                <a:srgbClr val="4C1F39"/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B7F049-9ADC-88A7-C08E-0D3CBD685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160" y="259505"/>
            <a:ext cx="2586575" cy="130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51377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DD1F07F-4C30-7240-A1CF-45598E7A99AE}"/>
              </a:ext>
            </a:extLst>
          </p:cNvPr>
          <p:cNvSpPr/>
          <p:nvPr/>
        </p:nvSpPr>
        <p:spPr>
          <a:xfrm>
            <a:off x="281307" y="1708438"/>
            <a:ext cx="11268267" cy="4326602"/>
          </a:xfrm>
          <a:prstGeom prst="rect">
            <a:avLst/>
          </a:prstGeom>
          <a:solidFill>
            <a:srgbClr val="FA9E24">
              <a:alpha val="70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00975DE-1122-D12C-5EC7-CF9D1698822E}"/>
              </a:ext>
            </a:extLst>
          </p:cNvPr>
          <p:cNvSpPr/>
          <p:nvPr/>
        </p:nvSpPr>
        <p:spPr>
          <a:xfrm>
            <a:off x="281894" y="1798154"/>
            <a:ext cx="11033936" cy="882840"/>
          </a:xfrm>
          <a:prstGeom prst="rect">
            <a:avLst/>
          </a:prstGeom>
          <a:solidFill>
            <a:srgbClr val="4C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0F1B9653-D2E5-7442-1D1E-9A8A2F67D9CA}"/>
              </a:ext>
            </a:extLst>
          </p:cNvPr>
          <p:cNvSpPr/>
          <p:nvPr/>
        </p:nvSpPr>
        <p:spPr>
          <a:xfrm>
            <a:off x="0" y="570332"/>
            <a:ext cx="3721608" cy="657426"/>
          </a:xfrm>
          <a:prstGeom prst="homePlate">
            <a:avLst/>
          </a:prstGeom>
          <a:solidFill>
            <a:srgbClr val="6C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>
                <a:solidFill>
                  <a:schemeClr val="bg1"/>
                </a:solidFill>
                <a:latin typeface="Calibri" panose="020F0502020204030204" pitchFamily="34" charset="0"/>
              </a:rPr>
              <a:t>Digital Ecosystem</a:t>
            </a:r>
            <a:r>
              <a:rPr lang="en-IE" sz="2400" b="1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 Stream</a:t>
            </a:r>
            <a:endParaRPr lang="en-US" sz="22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2D0DC-527C-516A-B516-49109F4FFCCB}"/>
              </a:ext>
            </a:extLst>
          </p:cNvPr>
          <p:cNvSpPr txBox="1"/>
          <p:nvPr/>
        </p:nvSpPr>
        <p:spPr>
          <a:xfrm>
            <a:off x="395978" y="1991432"/>
            <a:ext cx="1091985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>
                <a:solidFill>
                  <a:srgbClr val="FA9E24"/>
                </a:solidFill>
              </a:rPr>
              <a:t>Stream 3</a:t>
            </a:r>
            <a:r>
              <a:rPr lang="en-GB" sz="2400" b="1">
                <a:solidFill>
                  <a:srgbClr val="FEBA1E"/>
                </a:solidFill>
              </a:rPr>
              <a:t>: </a:t>
            </a:r>
            <a:r>
              <a:rPr lang="en-GB" sz="2400">
                <a:solidFill>
                  <a:schemeClr val="bg1"/>
                </a:solidFill>
              </a:rPr>
              <a:t>Digital Ecosystem to Transform Learning, Teaching and Assessment</a:t>
            </a:r>
            <a:endParaRPr lang="en-US" sz="240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GB" sz="2400" b="1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FDD55-9ED2-83C5-EF34-8EB6172E221D}"/>
              </a:ext>
            </a:extLst>
          </p:cNvPr>
          <p:cNvSpPr txBox="1"/>
          <p:nvPr/>
        </p:nvSpPr>
        <p:spPr>
          <a:xfrm>
            <a:off x="395978" y="2858326"/>
            <a:ext cx="10471797" cy="36163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000" b="1" dirty="0">
                <a:solidFill>
                  <a:srgbClr val="FA9E24"/>
                </a:solidFill>
              </a:rPr>
              <a:t>WP 3.3 Improving flexibility &amp; accessibility </a:t>
            </a:r>
          </a:p>
          <a:p>
            <a:pPr>
              <a:lnSpc>
                <a:spcPct val="150000"/>
              </a:lnSpc>
            </a:pPr>
            <a:endParaRPr lang="en-GB" sz="2000" b="1" dirty="0">
              <a:solidFill>
                <a:srgbClr val="FA9E24"/>
              </a:solidFill>
            </a:endParaRPr>
          </a:p>
          <a:p>
            <a:pPr marL="296863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Adoption and deployment of </a:t>
            </a:r>
            <a:r>
              <a:rPr lang="en-IE" sz="2000" b="1" dirty="0" err="1"/>
              <a:t>IReL</a:t>
            </a:r>
            <a:endParaRPr lang="en-IE" sz="2000" b="1" dirty="0"/>
          </a:p>
          <a:p>
            <a:pPr marL="296863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Deploy integrated </a:t>
            </a:r>
            <a:r>
              <a:rPr lang="en-IE" sz="2000" b="1" dirty="0"/>
              <a:t>CRM </a:t>
            </a:r>
            <a:r>
              <a:rPr lang="en-IE" sz="2000" dirty="0"/>
              <a:t>system</a:t>
            </a:r>
          </a:p>
          <a:p>
            <a:pPr marL="296863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VLE Integration consultation, scoping and planning </a:t>
            </a:r>
          </a:p>
          <a:p>
            <a:pPr marL="296863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Digital innovation and transformation investment initiatives</a:t>
            </a:r>
          </a:p>
          <a:p>
            <a:pPr marL="11113" lvl="1"/>
            <a:endParaRPr lang="en-IE" sz="1600" i="1" dirty="0"/>
          </a:p>
          <a:p>
            <a:pPr marL="11113" lvl="1"/>
            <a:endParaRPr lang="en-IE" sz="1600" i="1" dirty="0"/>
          </a:p>
          <a:p>
            <a:pPr marL="11113"/>
            <a:endParaRPr lang="en-GB" sz="1700" dirty="0">
              <a:solidFill>
                <a:srgbClr val="4C1F3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F45D1E-3488-EFF8-DB05-D428D640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160" y="259505"/>
            <a:ext cx="2586575" cy="130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654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4">
            <a:extLst>
              <a:ext uri="{FF2B5EF4-FFF2-40B4-BE49-F238E27FC236}">
                <a16:creationId xmlns:a16="http://schemas.microsoft.com/office/drawing/2014/main" id="{6DD1F07F-4C30-7240-A1CF-45598E7A99AE}"/>
              </a:ext>
            </a:extLst>
          </p:cNvPr>
          <p:cNvSpPr/>
          <p:nvPr/>
        </p:nvSpPr>
        <p:spPr>
          <a:xfrm>
            <a:off x="281308" y="1708438"/>
            <a:ext cx="11514714" cy="4579230"/>
          </a:xfrm>
          <a:prstGeom prst="rect">
            <a:avLst/>
          </a:prstGeom>
          <a:solidFill>
            <a:srgbClr val="FA9E24">
              <a:alpha val="70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00975DE-1122-D12C-5EC7-CF9D1698822E}"/>
              </a:ext>
            </a:extLst>
          </p:cNvPr>
          <p:cNvSpPr/>
          <p:nvPr/>
        </p:nvSpPr>
        <p:spPr>
          <a:xfrm>
            <a:off x="281894" y="1798154"/>
            <a:ext cx="11033936" cy="882840"/>
          </a:xfrm>
          <a:prstGeom prst="rect">
            <a:avLst/>
          </a:prstGeom>
          <a:solidFill>
            <a:srgbClr val="4C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0F1B9653-D2E5-7442-1D1E-9A8A2F67D9CA}"/>
              </a:ext>
            </a:extLst>
          </p:cNvPr>
          <p:cNvSpPr/>
          <p:nvPr/>
        </p:nvSpPr>
        <p:spPr>
          <a:xfrm>
            <a:off x="0" y="570332"/>
            <a:ext cx="3721608" cy="657426"/>
          </a:xfrm>
          <a:prstGeom prst="homePlate">
            <a:avLst/>
          </a:prstGeom>
          <a:solidFill>
            <a:srgbClr val="6C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dirty="0">
                <a:solidFill>
                  <a:schemeClr val="bg1"/>
                </a:solidFill>
                <a:latin typeface="Calibri" panose="020F0502020204030204" pitchFamily="34" charset="0"/>
              </a:rPr>
              <a:t>Key Take Aways</a:t>
            </a:r>
            <a:endParaRPr lang="en-US" sz="2200" b="1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2D0DC-527C-516A-B516-49109F4FFCCB}"/>
              </a:ext>
            </a:extLst>
          </p:cNvPr>
          <p:cNvSpPr txBox="1"/>
          <p:nvPr/>
        </p:nvSpPr>
        <p:spPr>
          <a:xfrm>
            <a:off x="395978" y="1991432"/>
            <a:ext cx="1091985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2400" b="1" dirty="0">
                <a:solidFill>
                  <a:schemeClr val="bg1"/>
                </a:solidFill>
              </a:rPr>
              <a:t>N-TUTORR for Student Affairs and Student Services Professionals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FDD55-9ED2-83C5-EF34-8EB6172E221D}"/>
              </a:ext>
            </a:extLst>
          </p:cNvPr>
          <p:cNvSpPr txBox="1"/>
          <p:nvPr/>
        </p:nvSpPr>
        <p:spPr>
          <a:xfrm>
            <a:off x="620005" y="3019782"/>
            <a:ext cx="10471797" cy="3954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96863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Masterclass series </a:t>
            </a:r>
          </a:p>
          <a:p>
            <a:pPr marL="296863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Student &amp; Staff Fellowships leading to change and improved student experience</a:t>
            </a:r>
          </a:p>
          <a:p>
            <a:pPr marL="296863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Staff training and capacity building</a:t>
            </a:r>
          </a:p>
          <a:p>
            <a:pPr marL="296863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Student Digital Backpack – sector wide pilot from October </a:t>
            </a:r>
          </a:p>
          <a:p>
            <a:pPr marL="296863" lvl="1" indent="-28575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IE" sz="2000" dirty="0"/>
              <a:t>Sector-wide approach to developing digital systems</a:t>
            </a:r>
          </a:p>
          <a:p>
            <a:pPr marL="296863" lvl="1" indent="-285750">
              <a:buFont typeface="Arial" panose="020B0604020202020204" pitchFamily="34" charset="0"/>
              <a:buChar char="•"/>
            </a:pPr>
            <a:endParaRPr lang="en-IE" dirty="0"/>
          </a:p>
          <a:p>
            <a:pPr marL="11113" lvl="1"/>
            <a:endParaRPr lang="en-IE" sz="1600" i="1" dirty="0"/>
          </a:p>
          <a:p>
            <a:pPr marL="11113"/>
            <a:endParaRPr lang="en-GB" sz="1700" dirty="0">
              <a:solidFill>
                <a:srgbClr val="4C1F39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F45D1E-3488-EFF8-DB05-D428D6401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160" y="259505"/>
            <a:ext cx="2586575" cy="1307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79476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2C6A5D-B534-D400-4E0A-43874DB0C6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3467" y="5277684"/>
            <a:ext cx="4620584" cy="775494"/>
          </a:xfrm>
        </p:spPr>
        <p:txBody>
          <a:bodyPr vert="horz" lIns="91440" tIns="45720" rIns="91440" bIns="45720" rtlCol="0" anchor="t">
            <a:normAutofit fontScale="85000" lnSpcReduction="20000"/>
          </a:bodyPr>
          <a:lstStyle/>
          <a:p>
            <a:r>
              <a:rPr lang="en-IE" sz="1700"/>
              <a:t>Follow N-TUTORR developments at:</a:t>
            </a:r>
          </a:p>
          <a:p>
            <a:r>
              <a:rPr lang="en-IE" sz="4000">
                <a:ea typeface="+mn-lt"/>
                <a:cs typeface="+mn-lt"/>
                <a:hlinkClick r:id="rId2"/>
              </a:rPr>
              <a:t>www.ntutorr.ie</a:t>
            </a:r>
            <a:r>
              <a:rPr lang="en-IE" sz="4000">
                <a:ea typeface="+mn-lt"/>
                <a:cs typeface="+mn-lt"/>
              </a:rPr>
              <a:t> </a:t>
            </a:r>
            <a:endParaRPr lang="en-IE" sz="4000" b="1">
              <a:cs typeface="Arial" panose="020B060402020202020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C2D550-C846-D313-8296-FEBD01FDF0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259" y="828263"/>
            <a:ext cx="4942280" cy="2495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834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C48FC3B-32B0-D399-5304-D4CA20EF923E}"/>
              </a:ext>
            </a:extLst>
          </p:cNvPr>
          <p:cNvSpPr/>
          <p:nvPr/>
        </p:nvSpPr>
        <p:spPr>
          <a:xfrm>
            <a:off x="1129667" y="2084692"/>
            <a:ext cx="4126735" cy="804729"/>
          </a:xfrm>
          <a:prstGeom prst="rect">
            <a:avLst/>
          </a:prstGeom>
          <a:solidFill>
            <a:srgbClr val="4C1F39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3E91F74-0733-AF94-294C-FC8351029CBF}"/>
              </a:ext>
            </a:extLst>
          </p:cNvPr>
          <p:cNvSpPr/>
          <p:nvPr/>
        </p:nvSpPr>
        <p:spPr>
          <a:xfrm>
            <a:off x="1155833" y="2983275"/>
            <a:ext cx="4100570" cy="1072862"/>
          </a:xfrm>
          <a:prstGeom prst="rect">
            <a:avLst/>
          </a:prstGeom>
          <a:solidFill>
            <a:srgbClr val="4C1F39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E594875-2364-5161-64B3-E8C0A7D6D9E3}"/>
              </a:ext>
            </a:extLst>
          </p:cNvPr>
          <p:cNvSpPr/>
          <p:nvPr/>
        </p:nvSpPr>
        <p:spPr>
          <a:xfrm>
            <a:off x="1156598" y="4150310"/>
            <a:ext cx="4100570" cy="861362"/>
          </a:xfrm>
          <a:prstGeom prst="rect">
            <a:avLst/>
          </a:prstGeom>
          <a:solidFill>
            <a:srgbClr val="4C1F39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C63BA5-AC99-1166-524B-A2D82DDE0B1B}"/>
              </a:ext>
            </a:extLst>
          </p:cNvPr>
          <p:cNvSpPr/>
          <p:nvPr/>
        </p:nvSpPr>
        <p:spPr>
          <a:xfrm>
            <a:off x="5447448" y="-714124"/>
            <a:ext cx="9099466" cy="9099466"/>
          </a:xfrm>
          <a:prstGeom prst="ellipse">
            <a:avLst/>
          </a:prstGeom>
          <a:solidFill>
            <a:srgbClr val="F8F8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0F1B9653-D2E5-7442-1D1E-9A8A2F67D9CA}"/>
              </a:ext>
            </a:extLst>
          </p:cNvPr>
          <p:cNvSpPr/>
          <p:nvPr/>
        </p:nvSpPr>
        <p:spPr>
          <a:xfrm>
            <a:off x="0" y="570332"/>
            <a:ext cx="2552656" cy="657426"/>
          </a:xfrm>
          <a:prstGeom prst="homePlate">
            <a:avLst/>
          </a:prstGeom>
          <a:solidFill>
            <a:srgbClr val="6C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STREAMS</a:t>
            </a:r>
            <a:endParaRPr lang="en-US" sz="22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2D0DC-527C-516A-B516-49109F4FFCCB}"/>
              </a:ext>
            </a:extLst>
          </p:cNvPr>
          <p:cNvSpPr txBox="1"/>
          <p:nvPr/>
        </p:nvSpPr>
        <p:spPr>
          <a:xfrm>
            <a:off x="1370968" y="2192290"/>
            <a:ext cx="3949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8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Transform the Student Experience through learner empowerment</a:t>
            </a:r>
            <a:endParaRPr lang="en-IE" sz="1800">
              <a:effectLst/>
              <a:ea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FDD55-9ED2-83C5-EF34-8EB6172E221D}"/>
              </a:ext>
            </a:extLst>
          </p:cNvPr>
          <p:cNvSpPr txBox="1"/>
          <p:nvPr/>
        </p:nvSpPr>
        <p:spPr>
          <a:xfrm>
            <a:off x="1370968" y="3140998"/>
            <a:ext cx="35814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80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Transform Learning, Teaching and Assessment by Developing Staff Capabilities</a:t>
            </a:r>
            <a:endParaRPr lang="en-IE" sz="1800">
              <a:effectLst/>
              <a:ea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1323F7-4FE4-766C-DC84-7433542B9C1B}"/>
              </a:ext>
            </a:extLst>
          </p:cNvPr>
          <p:cNvSpPr txBox="1"/>
          <p:nvPr/>
        </p:nvSpPr>
        <p:spPr>
          <a:xfrm>
            <a:off x="1402225" y="4158501"/>
            <a:ext cx="39497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18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Enable Digital Ecosystems to transform Learning, Teaching and Assessment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9E4A14F3-1D21-E7A7-753F-8E357D5831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5542" y="370816"/>
            <a:ext cx="6861087" cy="978829"/>
          </a:xfrm>
        </p:spPr>
        <p:txBody>
          <a:bodyPr>
            <a:normAutofit fontScale="90000"/>
          </a:bodyPr>
          <a:lstStyle/>
          <a:p>
            <a:pPr algn="l"/>
            <a:r>
              <a:rPr lang="en-IE" sz="2800" b="1" dirty="0">
                <a:solidFill>
                  <a:srgbClr val="6C3155"/>
                </a:solidFill>
                <a:latin typeface="+mn-lt"/>
              </a:rPr>
              <a:t>National Technological University Transformation for Recovery &amp; Resilience</a:t>
            </a:r>
            <a:endParaRPr lang="en-US" sz="3000" dirty="0">
              <a:solidFill>
                <a:srgbClr val="F14F32"/>
              </a:solidFill>
              <a:latin typeface="+mn-lt"/>
            </a:endParaRPr>
          </a:p>
        </p:txBody>
      </p:sp>
      <p:pic>
        <p:nvPicPr>
          <p:cNvPr id="29" name="Picture 28" descr="Diagram&#10;&#10;Description automatically generated">
            <a:extLst>
              <a:ext uri="{FF2B5EF4-FFF2-40B4-BE49-F238E27FC236}">
                <a16:creationId xmlns:a16="http://schemas.microsoft.com/office/drawing/2014/main" id="{F32A9145-57E6-8CCC-C0FB-C5E25301BA6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21" t="3517" r="4187" b="5927"/>
          <a:stretch/>
        </p:blipFill>
        <p:spPr>
          <a:xfrm>
            <a:off x="5817244" y="1297460"/>
            <a:ext cx="5128102" cy="5103461"/>
          </a:xfrm>
          <a:prstGeom prst="ellipse">
            <a:avLst/>
          </a:prstGeom>
        </p:spPr>
      </p:pic>
      <p:sp>
        <p:nvSpPr>
          <p:cNvPr id="25" name="Pentagon 24">
            <a:extLst>
              <a:ext uri="{FF2B5EF4-FFF2-40B4-BE49-F238E27FC236}">
                <a16:creationId xmlns:a16="http://schemas.microsoft.com/office/drawing/2014/main" id="{4C954539-B606-2647-14F3-D6122D5311FC}"/>
              </a:ext>
            </a:extLst>
          </p:cNvPr>
          <p:cNvSpPr/>
          <p:nvPr/>
        </p:nvSpPr>
        <p:spPr>
          <a:xfrm>
            <a:off x="1104924" y="2402179"/>
            <a:ext cx="227287" cy="223735"/>
          </a:xfrm>
          <a:prstGeom prst="homePlate">
            <a:avLst/>
          </a:prstGeom>
          <a:solidFill>
            <a:srgbClr val="6C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>
              <a:solidFill>
                <a:schemeClr val="bg1"/>
              </a:solidFill>
            </a:endParaRPr>
          </a:p>
        </p:txBody>
      </p:sp>
      <p:sp>
        <p:nvSpPr>
          <p:cNvPr id="26" name="Pentagon 25">
            <a:extLst>
              <a:ext uri="{FF2B5EF4-FFF2-40B4-BE49-F238E27FC236}">
                <a16:creationId xmlns:a16="http://schemas.microsoft.com/office/drawing/2014/main" id="{393EB1B1-E598-E820-86B3-268ACB6431FA}"/>
              </a:ext>
            </a:extLst>
          </p:cNvPr>
          <p:cNvSpPr/>
          <p:nvPr/>
        </p:nvSpPr>
        <p:spPr>
          <a:xfrm>
            <a:off x="1168116" y="3364050"/>
            <a:ext cx="227287" cy="223735"/>
          </a:xfrm>
          <a:prstGeom prst="homePlate">
            <a:avLst/>
          </a:prstGeom>
          <a:solidFill>
            <a:srgbClr val="6C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>
              <a:solidFill>
                <a:schemeClr val="bg1"/>
              </a:solidFill>
            </a:endParaRPr>
          </a:p>
        </p:txBody>
      </p:sp>
      <p:sp>
        <p:nvSpPr>
          <p:cNvPr id="27" name="Pentagon 26">
            <a:extLst>
              <a:ext uri="{FF2B5EF4-FFF2-40B4-BE49-F238E27FC236}">
                <a16:creationId xmlns:a16="http://schemas.microsoft.com/office/drawing/2014/main" id="{7FDDE8C8-F44D-A2B2-F2A6-1B9BE5F05FAA}"/>
              </a:ext>
            </a:extLst>
          </p:cNvPr>
          <p:cNvSpPr/>
          <p:nvPr/>
        </p:nvSpPr>
        <p:spPr>
          <a:xfrm>
            <a:off x="1168116" y="4453152"/>
            <a:ext cx="227287" cy="223735"/>
          </a:xfrm>
          <a:prstGeom prst="homePlate">
            <a:avLst/>
          </a:prstGeom>
          <a:solidFill>
            <a:srgbClr val="6C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00" b="1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3EDD2B-ACED-1BAF-AC9C-7932A9007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7497" y="181878"/>
            <a:ext cx="2029898" cy="102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83641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>
            <a:extLst>
              <a:ext uri="{FF2B5EF4-FFF2-40B4-BE49-F238E27FC236}">
                <a16:creationId xmlns:a16="http://schemas.microsoft.com/office/drawing/2014/main" id="{A0B28084-D54C-055C-D6D8-DB0E7329900B}"/>
              </a:ext>
            </a:extLst>
          </p:cNvPr>
          <p:cNvGrpSpPr/>
          <p:nvPr/>
        </p:nvGrpSpPr>
        <p:grpSpPr>
          <a:xfrm rot="10800000">
            <a:off x="-1" y="0"/>
            <a:ext cx="6911439" cy="6858000"/>
            <a:chOff x="4569566" y="6221192"/>
            <a:chExt cx="5438035" cy="636069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4ECA950-2CB2-6655-EFD4-B804D1E3F5FD}"/>
                </a:ext>
              </a:extLst>
            </p:cNvPr>
            <p:cNvSpPr/>
            <p:nvPr/>
          </p:nvSpPr>
          <p:spPr>
            <a:xfrm>
              <a:off x="4569566" y="6221192"/>
              <a:ext cx="762089" cy="636068"/>
            </a:xfrm>
            <a:prstGeom prst="rect">
              <a:avLst/>
            </a:prstGeom>
            <a:solidFill>
              <a:srgbClr val="6C315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EF66DD6-1DFF-B318-FDCD-43E5FA38CEB9}"/>
                </a:ext>
              </a:extLst>
            </p:cNvPr>
            <p:cNvSpPr/>
            <p:nvPr/>
          </p:nvSpPr>
          <p:spPr>
            <a:xfrm>
              <a:off x="5330913" y="6221193"/>
              <a:ext cx="4676688" cy="636068"/>
            </a:xfrm>
            <a:prstGeom prst="rect">
              <a:avLst/>
            </a:prstGeom>
            <a:solidFill>
              <a:srgbClr val="4C1F3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7D7E25D-3337-96BB-A50D-EA15DC088089}"/>
              </a:ext>
            </a:extLst>
          </p:cNvPr>
          <p:cNvSpPr txBox="1"/>
          <p:nvPr/>
        </p:nvSpPr>
        <p:spPr>
          <a:xfrm>
            <a:off x="143090" y="243512"/>
            <a:ext cx="5565427" cy="5509200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 fontAlgn="base"/>
            <a:endParaRPr lang="en-IE" b="1" i="0" u="none" strike="noStrike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algn="l" fontAlgn="base"/>
            <a:endParaRPr lang="en-IE" b="1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fontAlgn="base"/>
            <a:r>
              <a:rPr lang="en-IE" sz="2800" b="1">
                <a:solidFill>
                  <a:schemeClr val="bg1"/>
                </a:solidFill>
                <a:latin typeface="Calibri"/>
                <a:cs typeface="Calibri"/>
              </a:rPr>
              <a:t>N-TUTORR</a:t>
            </a:r>
            <a:r>
              <a:rPr lang="en-IE" sz="2800" b="1" i="0" u="none" strike="noStrike">
                <a:solidFill>
                  <a:schemeClr val="bg1"/>
                </a:solidFill>
                <a:effectLst/>
                <a:latin typeface="Calibri"/>
                <a:cs typeface="Calibri"/>
              </a:rPr>
              <a:t> Development Themes:</a:t>
            </a:r>
          </a:p>
          <a:p>
            <a:pPr algn="l" fontAlgn="base"/>
            <a:endParaRPr lang="en-IE" b="1">
              <a:solidFill>
                <a:schemeClr val="bg1"/>
              </a:solidFill>
              <a:latin typeface="Calibri" panose="020F0502020204030204" pitchFamily="34" charset="0"/>
            </a:endParaRPr>
          </a:p>
          <a:p>
            <a:pPr algn="l" fontAlgn="base"/>
            <a:endParaRPr lang="en-IE" sz="2800" b="1" i="0" u="none" strike="noStrike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  <a:p>
            <a:pPr marL="514350" indent="-514350" algn="l" fontAlgn="base">
              <a:buFont typeface="+mj-lt"/>
              <a:buAutoNum type="arabicPeriod"/>
            </a:pPr>
            <a:r>
              <a:rPr lang="en-IE" sz="2800" b="1">
                <a:solidFill>
                  <a:schemeClr val="bg1"/>
                </a:solidFill>
                <a:latin typeface="Calibri" panose="020F0502020204030204" pitchFamily="34" charset="0"/>
              </a:rPr>
              <a:t>Digital Transformation in Teaching and Learning</a:t>
            </a:r>
          </a:p>
          <a:p>
            <a:pPr marL="514350" indent="-514350" algn="l" fontAlgn="base">
              <a:buFont typeface="+mj-lt"/>
              <a:buAutoNum type="arabicPeriod"/>
            </a:pPr>
            <a:r>
              <a:rPr lang="en-IE" sz="2800" b="1">
                <a:solidFill>
                  <a:schemeClr val="bg1"/>
                </a:solidFill>
                <a:latin typeface="Calibri" panose="020F0502020204030204" pitchFamily="34" charset="0"/>
              </a:rPr>
              <a:t>Equality Diversity and Inclusion (EDI)</a:t>
            </a:r>
          </a:p>
          <a:p>
            <a:pPr marL="514350" indent="-514350" algn="l" fontAlgn="base">
              <a:buFont typeface="+mj-lt"/>
              <a:buAutoNum type="arabicPeriod"/>
            </a:pPr>
            <a:r>
              <a:rPr lang="en-IE" sz="2800" b="1" i="0" u="none" strike="noStrike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Ed</a:t>
            </a:r>
            <a:r>
              <a:rPr lang="en-IE" sz="2800" b="1">
                <a:solidFill>
                  <a:schemeClr val="bg1"/>
                </a:solidFill>
                <a:latin typeface="Calibri" panose="020F0502020204030204" pitchFamily="34" charset="0"/>
              </a:rPr>
              <a:t>ucation for Sustainability</a:t>
            </a:r>
          </a:p>
          <a:p>
            <a:pPr marL="514350" indent="-514350" algn="l" fontAlgn="base">
              <a:buFont typeface="+mj-lt"/>
              <a:buAutoNum type="arabicPeriod"/>
            </a:pPr>
            <a:r>
              <a:rPr lang="en-IE" sz="2800" b="1">
                <a:solidFill>
                  <a:schemeClr val="bg1"/>
                </a:solidFill>
                <a:latin typeface="Calibri" panose="020F0502020204030204" pitchFamily="34" charset="0"/>
              </a:rPr>
              <a:t>Universal Design for Learning (UDL)</a:t>
            </a:r>
          </a:p>
          <a:p>
            <a:pPr marL="514350" indent="-514350" algn="l" fontAlgn="base">
              <a:buFont typeface="+mj-lt"/>
              <a:buAutoNum type="arabicPeriod"/>
            </a:pPr>
            <a:r>
              <a:rPr lang="en-IE" sz="2800" b="1">
                <a:solidFill>
                  <a:schemeClr val="bg1"/>
                </a:solidFill>
                <a:latin typeface="Calibri" panose="020F0502020204030204" pitchFamily="34" charset="0"/>
              </a:rPr>
              <a:t>Academic Integrity</a:t>
            </a:r>
          </a:p>
          <a:p>
            <a:pPr marL="285750" indent="-285750" algn="l" fontAlgn="base">
              <a:buFontTx/>
              <a:buChar char="-"/>
            </a:pPr>
            <a:endParaRPr lang="en-IE" b="1" i="0" u="none" strike="noStrike">
              <a:solidFill>
                <a:schemeClr val="bg1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48FD63F-0C51-0327-D2C5-90D0AD0E6C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5785" y="2181524"/>
            <a:ext cx="4581275" cy="231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4525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Rectangle 46">
            <a:extLst>
              <a:ext uri="{FF2B5EF4-FFF2-40B4-BE49-F238E27FC236}">
                <a16:creationId xmlns:a16="http://schemas.microsoft.com/office/drawing/2014/main" id="{08CC90E4-753C-C114-DA36-FEC03BF83D14}"/>
              </a:ext>
            </a:extLst>
          </p:cNvPr>
          <p:cNvSpPr/>
          <p:nvPr/>
        </p:nvSpPr>
        <p:spPr>
          <a:xfrm>
            <a:off x="8190599" y="1461787"/>
            <a:ext cx="3641090" cy="4328757"/>
          </a:xfrm>
          <a:prstGeom prst="rect">
            <a:avLst/>
          </a:prstGeom>
          <a:solidFill>
            <a:srgbClr val="AB1F44">
              <a:alpha val="70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GB" sz="1200" b="1">
              <a:solidFill>
                <a:srgbClr val="AB1F44"/>
              </a:solidFill>
            </a:endParaRPr>
          </a:p>
          <a:p>
            <a:endParaRPr lang="en-GB" sz="1200" b="1">
              <a:solidFill>
                <a:srgbClr val="AB1F44"/>
              </a:solidFill>
            </a:endParaRPr>
          </a:p>
          <a:p>
            <a:endParaRPr lang="en-GB" sz="1200" b="1">
              <a:solidFill>
                <a:srgbClr val="AB1F44"/>
              </a:solidFill>
            </a:endParaRPr>
          </a:p>
          <a:p>
            <a:endParaRPr lang="en-GB" sz="1100" b="1">
              <a:solidFill>
                <a:srgbClr val="AB1F44"/>
              </a:solidFill>
            </a:endParaRPr>
          </a:p>
          <a:p>
            <a:r>
              <a:rPr lang="en-GB" sz="1100" b="1">
                <a:solidFill>
                  <a:srgbClr val="AB1F44"/>
                </a:solidFill>
              </a:rPr>
              <a:t>WP 3.1 </a:t>
            </a:r>
            <a:r>
              <a:rPr lang="en-GB" sz="1100" b="1">
                <a:solidFill>
                  <a:srgbClr val="6C3155"/>
                </a:solidFill>
              </a:rPr>
              <a:t>Sustainable Learning &amp; Pedagogical Environment: </a:t>
            </a:r>
            <a:r>
              <a:rPr lang="en-GB" sz="1100">
                <a:solidFill>
                  <a:srgbClr val="6C3155"/>
                </a:solidFill>
              </a:rPr>
              <a:t>Digitally Enabled Assessment embedding Academic Integrity</a:t>
            </a:r>
          </a:p>
          <a:p>
            <a:endParaRPr lang="en-GB" sz="1100">
              <a:solidFill>
                <a:srgbClr val="6C3155"/>
              </a:solidFill>
            </a:endParaRPr>
          </a:p>
          <a:p>
            <a:r>
              <a:rPr lang="en-GB" sz="1100">
                <a:solidFill>
                  <a:srgbClr val="6C3155"/>
                </a:solidFill>
              </a:rPr>
              <a:t>Digitally enabled assessment / examination, proctored assessment system, research ethics </a:t>
            </a:r>
            <a:r>
              <a:rPr lang="en-GB" sz="1100" err="1">
                <a:solidFill>
                  <a:srgbClr val="6C3155"/>
                </a:solidFill>
              </a:rPr>
              <a:t>mgt</a:t>
            </a:r>
            <a:r>
              <a:rPr lang="en-GB" sz="1100">
                <a:solidFill>
                  <a:srgbClr val="6C3155"/>
                </a:solidFill>
              </a:rPr>
              <a:t> system, digitally enabled academic integrity, repository &amp; training programmes</a:t>
            </a:r>
          </a:p>
          <a:p>
            <a:pPr lvl="1"/>
            <a:endParaRPr lang="en-GB" sz="1100">
              <a:solidFill>
                <a:srgbClr val="6C3155"/>
              </a:solidFill>
            </a:endParaRPr>
          </a:p>
          <a:p>
            <a:r>
              <a:rPr lang="en-GB" sz="1100" b="1">
                <a:solidFill>
                  <a:srgbClr val="AB1F44"/>
                </a:solidFill>
              </a:rPr>
              <a:t>WP 3.2 </a:t>
            </a:r>
            <a:r>
              <a:rPr lang="en-GB" sz="1100" b="1">
                <a:solidFill>
                  <a:srgbClr val="6C3155"/>
                </a:solidFill>
              </a:rPr>
              <a:t>Digital Campus</a:t>
            </a:r>
          </a:p>
          <a:p>
            <a:endParaRPr lang="en-GB" sz="1100">
              <a:solidFill>
                <a:srgbClr val="6C3155"/>
              </a:solidFill>
            </a:endParaRPr>
          </a:p>
          <a:p>
            <a:r>
              <a:rPr lang="en-GB" sz="1100">
                <a:solidFill>
                  <a:srgbClr val="6C3155"/>
                </a:solidFill>
              </a:rPr>
              <a:t>Hybrid &amp; on-campus digital enhancement, media delivery spaces, future media production hub, badging / </a:t>
            </a:r>
            <a:r>
              <a:rPr lang="en-GB" sz="1100" err="1">
                <a:solidFill>
                  <a:srgbClr val="6C3155"/>
                </a:solidFill>
              </a:rPr>
              <a:t>microcredentials</a:t>
            </a:r>
            <a:r>
              <a:rPr lang="en-GB" sz="1100">
                <a:solidFill>
                  <a:srgbClr val="6C3155"/>
                </a:solidFill>
              </a:rPr>
              <a:t>, open education platform</a:t>
            </a:r>
          </a:p>
          <a:p>
            <a:pPr lvl="1"/>
            <a:endParaRPr lang="en-GB" sz="1100">
              <a:solidFill>
                <a:srgbClr val="6C3155"/>
              </a:solidFill>
            </a:endParaRPr>
          </a:p>
          <a:p>
            <a:r>
              <a:rPr lang="en-GB" sz="1100" b="1">
                <a:solidFill>
                  <a:srgbClr val="AB1F44"/>
                </a:solidFill>
              </a:rPr>
              <a:t>WP 3.3 </a:t>
            </a:r>
            <a:r>
              <a:rPr lang="en-GB" sz="1100" b="1">
                <a:solidFill>
                  <a:srgbClr val="6C3155"/>
                </a:solidFill>
              </a:rPr>
              <a:t>Improve flexibility and accessibility of learning resources</a:t>
            </a:r>
          </a:p>
          <a:p>
            <a:endParaRPr lang="en-GB" sz="1100">
              <a:solidFill>
                <a:srgbClr val="6C3155"/>
              </a:solidFill>
            </a:endParaRPr>
          </a:p>
          <a:p>
            <a:r>
              <a:rPr lang="en-GB" sz="1100">
                <a:solidFill>
                  <a:srgbClr val="6C3155"/>
                </a:solidFill>
              </a:rPr>
              <a:t>Sectoral coordination team, </a:t>
            </a:r>
            <a:r>
              <a:rPr lang="en-GB" sz="1100" err="1">
                <a:solidFill>
                  <a:srgbClr val="6C3155"/>
                </a:solidFill>
              </a:rPr>
              <a:t>IReL</a:t>
            </a:r>
            <a:r>
              <a:rPr lang="en-GB" sz="1100">
                <a:solidFill>
                  <a:srgbClr val="6C3155"/>
                </a:solidFill>
              </a:rPr>
              <a:t>, CRM for learner recruitment, flexible learner pathways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8D0E9AB-C4F2-226F-7198-1F9E9305BD94}"/>
              </a:ext>
            </a:extLst>
          </p:cNvPr>
          <p:cNvSpPr/>
          <p:nvPr/>
        </p:nvSpPr>
        <p:spPr>
          <a:xfrm>
            <a:off x="8149649" y="912359"/>
            <a:ext cx="3641090" cy="1319923"/>
          </a:xfrm>
          <a:prstGeom prst="rect">
            <a:avLst/>
          </a:prstGeom>
          <a:solidFill>
            <a:srgbClr val="AB1F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8E4DDE9C-6BA0-B5A2-6683-8D65700ED670}"/>
              </a:ext>
            </a:extLst>
          </p:cNvPr>
          <p:cNvSpPr/>
          <p:nvPr/>
        </p:nvSpPr>
        <p:spPr>
          <a:xfrm>
            <a:off x="4250488" y="1778932"/>
            <a:ext cx="3681297" cy="4011612"/>
          </a:xfrm>
          <a:prstGeom prst="rect">
            <a:avLst/>
          </a:prstGeom>
          <a:solidFill>
            <a:srgbClr val="F14F32">
              <a:alpha val="70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E6D5D558-5230-1C4F-C283-1D99F3827FFD}"/>
              </a:ext>
            </a:extLst>
          </p:cNvPr>
          <p:cNvSpPr/>
          <p:nvPr/>
        </p:nvSpPr>
        <p:spPr>
          <a:xfrm>
            <a:off x="4239420" y="912359"/>
            <a:ext cx="3693108" cy="1319923"/>
          </a:xfrm>
          <a:prstGeom prst="rect">
            <a:avLst/>
          </a:prstGeom>
          <a:solidFill>
            <a:srgbClr val="F14F3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6DD1F07F-4C30-7240-A1CF-45598E7A99AE}"/>
              </a:ext>
            </a:extLst>
          </p:cNvPr>
          <p:cNvSpPr/>
          <p:nvPr/>
        </p:nvSpPr>
        <p:spPr>
          <a:xfrm>
            <a:off x="319572" y="1728527"/>
            <a:ext cx="3641090" cy="4011612"/>
          </a:xfrm>
          <a:prstGeom prst="rect">
            <a:avLst/>
          </a:prstGeom>
          <a:solidFill>
            <a:srgbClr val="FA9E24">
              <a:alpha val="705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700975DE-1122-D12C-5EC7-CF9D1698822E}"/>
              </a:ext>
            </a:extLst>
          </p:cNvPr>
          <p:cNvSpPr/>
          <p:nvPr/>
        </p:nvSpPr>
        <p:spPr>
          <a:xfrm>
            <a:off x="340259" y="912359"/>
            <a:ext cx="3641090" cy="1268762"/>
          </a:xfrm>
          <a:prstGeom prst="rect">
            <a:avLst/>
          </a:prstGeom>
          <a:solidFill>
            <a:srgbClr val="4C1F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Pentagon 17">
            <a:extLst>
              <a:ext uri="{FF2B5EF4-FFF2-40B4-BE49-F238E27FC236}">
                <a16:creationId xmlns:a16="http://schemas.microsoft.com/office/drawing/2014/main" id="{0F1B9653-D2E5-7442-1D1E-9A8A2F67D9CA}"/>
              </a:ext>
            </a:extLst>
          </p:cNvPr>
          <p:cNvSpPr/>
          <p:nvPr/>
        </p:nvSpPr>
        <p:spPr>
          <a:xfrm>
            <a:off x="340259" y="156840"/>
            <a:ext cx="3251200" cy="657426"/>
          </a:xfrm>
          <a:prstGeom prst="homePlate">
            <a:avLst/>
          </a:prstGeom>
          <a:solidFill>
            <a:srgbClr val="6C31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IE" sz="2400" b="1" i="0">
                <a:solidFill>
                  <a:schemeClr val="bg1"/>
                </a:solidFill>
                <a:effectLst/>
                <a:latin typeface="Calibri" panose="020F0502020204030204" pitchFamily="34" charset="0"/>
              </a:rPr>
              <a:t>N-TUTORR STREAMS</a:t>
            </a:r>
            <a:endParaRPr lang="en-US" sz="2200" b="1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5B2D0DC-527C-516A-B516-49109F4FFCCB}"/>
              </a:ext>
            </a:extLst>
          </p:cNvPr>
          <p:cNvSpPr txBox="1"/>
          <p:nvPr/>
        </p:nvSpPr>
        <p:spPr>
          <a:xfrm>
            <a:off x="431434" y="953955"/>
            <a:ext cx="341884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200" b="1">
                <a:solidFill>
                  <a:srgbClr val="FA9E24"/>
                </a:solidFill>
              </a:rPr>
              <a:t>Stream 1</a:t>
            </a:r>
            <a:r>
              <a:rPr lang="en-GB" sz="1200" b="1">
                <a:solidFill>
                  <a:srgbClr val="FEBA1E"/>
                </a:solidFill>
              </a:rPr>
              <a:t> TU Sector Leads for N-TUTORR: </a:t>
            </a:r>
          </a:p>
          <a:p>
            <a:pPr marL="0" indent="0">
              <a:buNone/>
            </a:pPr>
            <a:r>
              <a:rPr lang="en-GB" sz="1200" b="1">
                <a:solidFill>
                  <a:schemeClr val="bg1"/>
                </a:solidFill>
              </a:rPr>
              <a:t>Dr Carina </a:t>
            </a:r>
            <a:r>
              <a:rPr lang="en-GB" sz="1200" b="1" err="1">
                <a:solidFill>
                  <a:schemeClr val="bg1"/>
                </a:solidFill>
              </a:rPr>
              <a:t>Ginty</a:t>
            </a:r>
            <a:r>
              <a:rPr lang="en-GB" sz="1200" b="1">
                <a:solidFill>
                  <a:schemeClr val="bg1"/>
                </a:solidFill>
              </a:rPr>
              <a:t> (ATU) + Dr Moira Maguire (DKIT)</a:t>
            </a:r>
          </a:p>
          <a:p>
            <a:pPr marL="0" indent="0">
              <a:buNone/>
            </a:pPr>
            <a:endParaRPr lang="en-GB" sz="1200" b="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200" b="1">
                <a:solidFill>
                  <a:srgbClr val="FA9E24"/>
                </a:solidFill>
              </a:rPr>
              <a:t>Transform the Student Experience through learner empowerment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4FDD55-9ED2-83C5-EF34-8EB6172E221D}"/>
              </a:ext>
            </a:extLst>
          </p:cNvPr>
          <p:cNvSpPr txBox="1"/>
          <p:nvPr/>
        </p:nvSpPr>
        <p:spPr>
          <a:xfrm>
            <a:off x="403154" y="2208527"/>
            <a:ext cx="3567851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/>
            <a:r>
              <a:rPr lang="en-GB" sz="1100" b="1">
                <a:solidFill>
                  <a:srgbClr val="FA9E24"/>
                </a:solidFill>
              </a:rPr>
              <a:t>WP 1.1 </a:t>
            </a:r>
            <a:r>
              <a:rPr lang="en-GB" sz="1100" b="1">
                <a:solidFill>
                  <a:srgbClr val="4C1F39"/>
                </a:solidFill>
              </a:rPr>
              <a:t>Sustainable pathways to higher education</a:t>
            </a:r>
          </a:p>
          <a:p>
            <a:pPr marL="11113" lvl="1"/>
            <a:endParaRPr lang="en-GB" sz="1100">
              <a:solidFill>
                <a:srgbClr val="4C1F39"/>
              </a:solidFill>
            </a:endParaRPr>
          </a:p>
          <a:p>
            <a:pPr marL="11113" lvl="1"/>
            <a:r>
              <a:rPr lang="en-GB" sz="1100" err="1">
                <a:solidFill>
                  <a:srgbClr val="4C1F39"/>
                </a:solidFill>
              </a:rPr>
              <a:t>HyFlex</a:t>
            </a:r>
            <a:r>
              <a:rPr lang="en-GB" sz="1100">
                <a:solidFill>
                  <a:srgbClr val="4C1F39"/>
                </a:solidFill>
              </a:rPr>
              <a:t> Access HE Foundation Programme</a:t>
            </a:r>
          </a:p>
          <a:p>
            <a:pPr marL="11113" lvl="1"/>
            <a:r>
              <a:rPr lang="en-GB" sz="1100">
                <a:solidFill>
                  <a:srgbClr val="4C1F39"/>
                </a:solidFill>
              </a:rPr>
              <a:t>Micro-credentials (to meet regional needs)</a:t>
            </a:r>
          </a:p>
          <a:p>
            <a:pPr marL="11113" lvl="1"/>
            <a:r>
              <a:rPr lang="en-GB" sz="1100" err="1">
                <a:solidFill>
                  <a:srgbClr val="4C1F39"/>
                </a:solidFill>
              </a:rPr>
              <a:t>HyFlex</a:t>
            </a:r>
            <a:r>
              <a:rPr lang="en-GB" sz="1100">
                <a:solidFill>
                  <a:srgbClr val="4C1F39"/>
                </a:solidFill>
              </a:rPr>
              <a:t> Student Support Pilot</a:t>
            </a:r>
          </a:p>
          <a:p>
            <a:pPr marL="11113" lvl="1"/>
            <a:endParaRPr lang="en-GB" sz="1100">
              <a:solidFill>
                <a:srgbClr val="4C1F39"/>
              </a:solidFill>
            </a:endParaRPr>
          </a:p>
          <a:p>
            <a:pPr marL="11113"/>
            <a:r>
              <a:rPr lang="en-GB" sz="1100" b="1">
                <a:solidFill>
                  <a:srgbClr val="FA9E24"/>
                </a:solidFill>
              </a:rPr>
              <a:t>WP 1.2 </a:t>
            </a:r>
            <a:r>
              <a:rPr lang="en-GB" sz="1100" b="1">
                <a:solidFill>
                  <a:srgbClr val="4C1F39"/>
                </a:solidFill>
              </a:rPr>
              <a:t>Empower students to become change agents</a:t>
            </a:r>
          </a:p>
          <a:p>
            <a:pPr marL="11113"/>
            <a:endParaRPr lang="en-GB" sz="1100">
              <a:solidFill>
                <a:srgbClr val="4C1F39"/>
              </a:solidFill>
            </a:endParaRPr>
          </a:p>
          <a:p>
            <a:pPr marL="11113" lvl="1"/>
            <a:r>
              <a:rPr lang="en-GB" sz="1100">
                <a:solidFill>
                  <a:srgbClr val="4C1F39"/>
                </a:solidFill>
              </a:rPr>
              <a:t>Partners in Innovation &amp; Change Fellowship Programme</a:t>
            </a:r>
          </a:p>
          <a:p>
            <a:pPr marL="11113" lvl="1"/>
            <a:r>
              <a:rPr lang="en-GB" sz="1100">
                <a:solidFill>
                  <a:srgbClr val="4C1F39"/>
                </a:solidFill>
              </a:rPr>
              <a:t>Digital Literacy &amp; Citizenship Student Competency Framework</a:t>
            </a:r>
          </a:p>
          <a:p>
            <a:pPr marL="11113" lvl="1"/>
            <a:endParaRPr lang="en-GB" sz="1100">
              <a:solidFill>
                <a:srgbClr val="4C1F39"/>
              </a:solidFill>
            </a:endParaRPr>
          </a:p>
          <a:p>
            <a:pPr marL="11113"/>
            <a:r>
              <a:rPr lang="en-GB" sz="1100" b="1">
                <a:solidFill>
                  <a:srgbClr val="FA9E24"/>
                </a:solidFill>
              </a:rPr>
              <a:t>WP 1.3 </a:t>
            </a:r>
            <a:r>
              <a:rPr lang="en-GB" sz="1100" b="1">
                <a:solidFill>
                  <a:srgbClr val="4C1F39"/>
                </a:solidFill>
              </a:rPr>
              <a:t>Academy for education for sustainability, leadership and employability</a:t>
            </a:r>
          </a:p>
          <a:p>
            <a:pPr marL="11113"/>
            <a:endParaRPr lang="en-GB" sz="1100" b="1">
              <a:solidFill>
                <a:srgbClr val="4C1F39"/>
              </a:solidFill>
            </a:endParaRPr>
          </a:p>
          <a:p>
            <a:pPr marL="11113" lvl="1"/>
            <a:r>
              <a:rPr lang="en-GB" sz="1100">
                <a:solidFill>
                  <a:srgbClr val="4C1F39"/>
                </a:solidFill>
              </a:rPr>
              <a:t>National TU Student Digital Backpack</a:t>
            </a:r>
          </a:p>
          <a:p>
            <a:pPr marL="11113" lvl="1"/>
            <a:r>
              <a:rPr lang="en-GB" sz="1100">
                <a:solidFill>
                  <a:srgbClr val="4C1F39"/>
                </a:solidFill>
              </a:rPr>
              <a:t>Student Digital &amp; Sustainable Futures Champions Network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99BB2FB-B011-55E6-F685-0D3DF0A947BD}"/>
              </a:ext>
            </a:extLst>
          </p:cNvPr>
          <p:cNvSpPr txBox="1"/>
          <p:nvPr/>
        </p:nvSpPr>
        <p:spPr>
          <a:xfrm>
            <a:off x="4332389" y="973196"/>
            <a:ext cx="355918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200" b="1">
                <a:solidFill>
                  <a:srgbClr val="FEBA1E"/>
                </a:solidFill>
              </a:rPr>
              <a:t>Stream 2 TU Sector Leads for N-TUTORR:  </a:t>
            </a:r>
          </a:p>
          <a:p>
            <a:pPr marL="0" indent="0">
              <a:buNone/>
            </a:pPr>
            <a:r>
              <a:rPr lang="en-GB" sz="1200" b="1">
                <a:solidFill>
                  <a:schemeClr val="bg1"/>
                </a:solidFill>
              </a:rPr>
              <a:t>Prof. Jacqueline McCormack (ATU)                         + Ken McCarthy (SETU)</a:t>
            </a:r>
          </a:p>
          <a:p>
            <a:pPr marL="0" indent="0">
              <a:buNone/>
            </a:pPr>
            <a:endParaRPr lang="en-GB" sz="1200" b="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200" b="1">
                <a:solidFill>
                  <a:srgbClr val="FA9E24"/>
                </a:solidFill>
              </a:rPr>
              <a:t>Transform Learning, Teaching and Assessment by Developing Staff Capabilities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78C26E6-73B7-5AB2-BDFE-A1BA8826B317}"/>
              </a:ext>
            </a:extLst>
          </p:cNvPr>
          <p:cNvSpPr txBox="1"/>
          <p:nvPr/>
        </p:nvSpPr>
        <p:spPr>
          <a:xfrm>
            <a:off x="4332389" y="2274720"/>
            <a:ext cx="3559189" cy="3477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1113"/>
            <a:r>
              <a:rPr lang="en-GB" sz="1100" b="1">
                <a:solidFill>
                  <a:srgbClr val="F14F32"/>
                </a:solidFill>
              </a:rPr>
              <a:t>WP 2.1 </a:t>
            </a:r>
            <a:r>
              <a:rPr lang="en-GB" sz="1100" b="1">
                <a:solidFill>
                  <a:srgbClr val="4C1F39"/>
                </a:solidFill>
              </a:rPr>
              <a:t>Develop staff capabilities using a sustainable higher education framework</a:t>
            </a:r>
          </a:p>
          <a:p>
            <a:pPr marL="11113"/>
            <a:endParaRPr lang="en-GB" sz="1100" b="1">
              <a:solidFill>
                <a:srgbClr val="4C1F39"/>
              </a:solidFill>
            </a:endParaRPr>
          </a:p>
          <a:p>
            <a:pPr marL="11113" lvl="1"/>
            <a:r>
              <a:rPr lang="en-GB" sz="1100">
                <a:solidFill>
                  <a:srgbClr val="4C1F39"/>
                </a:solidFill>
              </a:rPr>
              <a:t>Sectoral Sustainable HE Framework CoP, Sustainable HE Champions, Toolkit, Digital Badging</a:t>
            </a:r>
          </a:p>
          <a:p>
            <a:pPr marL="11113" lvl="1"/>
            <a:endParaRPr lang="en-GB" sz="1100">
              <a:solidFill>
                <a:srgbClr val="4C1F39"/>
              </a:solidFill>
            </a:endParaRPr>
          </a:p>
          <a:p>
            <a:pPr marL="11113"/>
            <a:r>
              <a:rPr lang="en-GB" sz="1100" b="1">
                <a:solidFill>
                  <a:srgbClr val="F14F32"/>
                </a:solidFill>
              </a:rPr>
              <a:t>WP 2.2 </a:t>
            </a:r>
            <a:r>
              <a:rPr lang="en-GB" sz="1100" b="1">
                <a:solidFill>
                  <a:srgbClr val="4C1F39"/>
                </a:solidFill>
              </a:rPr>
              <a:t>Develop a curriculum framework for digital transformation, resilience and sustainability in higher education</a:t>
            </a:r>
          </a:p>
          <a:p>
            <a:pPr marL="11113"/>
            <a:endParaRPr lang="en-GB" sz="1100" b="1">
              <a:solidFill>
                <a:srgbClr val="4C1F39"/>
              </a:solidFill>
            </a:endParaRPr>
          </a:p>
          <a:p>
            <a:pPr marL="11113" lvl="1"/>
            <a:r>
              <a:rPr lang="en-GB" sz="1100">
                <a:solidFill>
                  <a:srgbClr val="4C1F39"/>
                </a:solidFill>
              </a:rPr>
              <a:t>Staff workshops, Curriculum Framework, integration of </a:t>
            </a:r>
            <a:r>
              <a:rPr lang="en-GB" sz="1100" err="1">
                <a:solidFill>
                  <a:srgbClr val="4C1F39"/>
                </a:solidFill>
              </a:rPr>
              <a:t>Curric</a:t>
            </a:r>
            <a:r>
              <a:rPr lang="en-GB" sz="1100">
                <a:solidFill>
                  <a:srgbClr val="4C1F39"/>
                </a:solidFill>
              </a:rPr>
              <a:t>. Framework, graduate attributes, and UDL principles</a:t>
            </a:r>
          </a:p>
          <a:p>
            <a:pPr marL="11113" lvl="1"/>
            <a:endParaRPr lang="en-GB" sz="1100">
              <a:solidFill>
                <a:srgbClr val="4C1F39"/>
              </a:solidFill>
            </a:endParaRPr>
          </a:p>
          <a:p>
            <a:pPr marL="11113"/>
            <a:r>
              <a:rPr lang="en-GB" sz="1100" b="1">
                <a:solidFill>
                  <a:srgbClr val="F14F32"/>
                </a:solidFill>
              </a:rPr>
              <a:t>WP 2.3 </a:t>
            </a:r>
            <a:r>
              <a:rPr lang="en-GB" sz="1100" b="1">
                <a:solidFill>
                  <a:srgbClr val="4C1F39"/>
                </a:solidFill>
              </a:rPr>
              <a:t>Develop capabilities of all staff to support digital transformation, resilience and sustainability in higher education</a:t>
            </a:r>
          </a:p>
          <a:p>
            <a:pPr marL="11113"/>
            <a:endParaRPr lang="en-GB" sz="1100" b="1">
              <a:solidFill>
                <a:srgbClr val="4C1F39"/>
              </a:solidFill>
            </a:endParaRPr>
          </a:p>
          <a:p>
            <a:pPr marL="11113" lvl="1"/>
            <a:r>
              <a:rPr lang="en-GB" sz="1100">
                <a:solidFill>
                  <a:srgbClr val="4C1F39"/>
                </a:solidFill>
              </a:rPr>
              <a:t>Needs analysis, staff CPD plan, staff development portal, recognition of CPD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1967BEF-B950-9DB8-F172-D11BC9CC5BD7}"/>
              </a:ext>
            </a:extLst>
          </p:cNvPr>
          <p:cNvSpPr txBox="1"/>
          <p:nvPr/>
        </p:nvSpPr>
        <p:spPr>
          <a:xfrm>
            <a:off x="8189856" y="995499"/>
            <a:ext cx="357071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GB" sz="1200" b="1">
                <a:solidFill>
                  <a:srgbClr val="FEBA1E"/>
                </a:solidFill>
              </a:rPr>
              <a:t>Stream 3 TU Sector Leads for N-TUTORR: </a:t>
            </a:r>
          </a:p>
          <a:p>
            <a:pPr marL="0" indent="0">
              <a:buNone/>
            </a:pPr>
            <a:r>
              <a:rPr lang="en-GB" sz="1200" b="1">
                <a:solidFill>
                  <a:schemeClr val="bg1"/>
                </a:solidFill>
              </a:rPr>
              <a:t>Frances O’Connell (TUS), Mike Ahern (TU Dublin), Dr Gearoid O </a:t>
            </a:r>
            <a:r>
              <a:rPr lang="en-GB" sz="1200" b="1" err="1">
                <a:solidFill>
                  <a:schemeClr val="bg1"/>
                </a:solidFill>
              </a:rPr>
              <a:t>Suilleabhain</a:t>
            </a:r>
            <a:r>
              <a:rPr lang="en-GB" sz="1200" b="1">
                <a:solidFill>
                  <a:schemeClr val="bg1"/>
                </a:solidFill>
              </a:rPr>
              <a:t> (MTU) </a:t>
            </a:r>
          </a:p>
          <a:p>
            <a:pPr marL="0" indent="0">
              <a:buNone/>
            </a:pPr>
            <a:endParaRPr lang="en-GB" sz="1200" b="1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sz="1200" b="1">
                <a:solidFill>
                  <a:srgbClr val="FA9E24"/>
                </a:solidFill>
              </a:rPr>
              <a:t>Enable Digital Ecosystems to transform Learning, Teaching and Assessment</a:t>
            </a:r>
          </a:p>
        </p:txBody>
      </p:sp>
    </p:spTree>
    <p:extLst>
      <p:ext uri="{BB962C8B-B14F-4D97-AF65-F5344CB8AC3E}">
        <p14:creationId xmlns:p14="http://schemas.microsoft.com/office/powerpoint/2010/main" val="37006518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3C0AA76-AE31-84A0-2E31-F235183BB119}"/>
              </a:ext>
            </a:extLst>
          </p:cNvPr>
          <p:cNvSpPr txBox="1"/>
          <p:nvPr/>
        </p:nvSpPr>
        <p:spPr>
          <a:xfrm>
            <a:off x="1929739" y="1259279"/>
            <a:ext cx="5859317" cy="424731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cs typeface="Arial"/>
              </a:rPr>
              <a:t>N-TUTORR Project Teams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Institutional Leads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Student/Learner Empowerment Co-ordinators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Teaching &amp; Learning Co-ordinators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Academic Developers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Instructional Designers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Digital Campus Lead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Sustainability Education and Engagement Lead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Staff Development Co-ordinators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Senior Technical Officers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Data Analysts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Researchers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Academic Champions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Student Champions</a:t>
            </a:r>
          </a:p>
          <a:p>
            <a:pPr marL="285750" indent="-285750">
              <a:buFont typeface="Arial"/>
              <a:buChar char="•"/>
            </a:pPr>
            <a:r>
              <a:rPr lang="en-GB">
                <a:cs typeface="Arial"/>
              </a:rPr>
              <a:t>Fellows</a:t>
            </a:r>
          </a:p>
        </p:txBody>
      </p:sp>
      <p:pic>
        <p:nvPicPr>
          <p:cNvPr id="2" name="Picture 3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E3467D9A-53E2-ACAB-F9FD-08660082F9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25013" y="552450"/>
            <a:ext cx="1685925" cy="962025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ADB6243F-1DF2-4120-F0DF-5832C5A29D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0938" y="1076325"/>
            <a:ext cx="1752600" cy="1276350"/>
          </a:xfrm>
          <a:prstGeom prst="rect">
            <a:avLst/>
          </a:prstGeom>
        </p:spPr>
      </p:pic>
      <p:pic>
        <p:nvPicPr>
          <p:cNvPr id="5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F0103486-C3AA-2D3A-C724-51360A5B43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63088" y="1509713"/>
            <a:ext cx="1571625" cy="1571625"/>
          </a:xfrm>
          <a:prstGeom prst="rect">
            <a:avLst/>
          </a:prstGeom>
        </p:spPr>
      </p:pic>
      <p:pic>
        <p:nvPicPr>
          <p:cNvPr id="7" name="Picture 7" descr="Logo&#10;&#10;Description automatically generated">
            <a:extLst>
              <a:ext uri="{FF2B5EF4-FFF2-40B4-BE49-F238E27FC236}">
                <a16:creationId xmlns:a16="http://schemas.microsoft.com/office/drawing/2014/main" id="{F05E7013-257C-C02E-0AA8-221C01F2B5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1400" y="2257425"/>
            <a:ext cx="1714500" cy="1695450"/>
          </a:xfrm>
          <a:prstGeom prst="rect">
            <a:avLst/>
          </a:prstGeom>
        </p:spPr>
      </p:pic>
      <p:pic>
        <p:nvPicPr>
          <p:cNvPr id="8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84FE00C7-F66D-6455-2D23-F72950132C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3113" y="2862263"/>
            <a:ext cx="1952625" cy="1276350"/>
          </a:xfrm>
          <a:prstGeom prst="rect">
            <a:avLst/>
          </a:prstGeom>
        </p:spPr>
      </p:pic>
      <p:pic>
        <p:nvPicPr>
          <p:cNvPr id="9" name="Picture 9">
            <a:extLst>
              <a:ext uri="{FF2B5EF4-FFF2-40B4-BE49-F238E27FC236}">
                <a16:creationId xmlns:a16="http://schemas.microsoft.com/office/drawing/2014/main" id="{EEF3D6CB-26C1-5214-2469-6E29398288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7475" y="4141370"/>
            <a:ext cx="2638425" cy="1099386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41997485-0883-6DCB-B21B-4B8852EA6C6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8763" y="4581525"/>
            <a:ext cx="2752725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692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 descr="A group of people looking at a computer&#10;&#10;Description automatically generated with low confidence">
            <a:extLst>
              <a:ext uri="{FF2B5EF4-FFF2-40B4-BE49-F238E27FC236}">
                <a16:creationId xmlns:a16="http://schemas.microsoft.com/office/drawing/2014/main" id="{7D66FD6C-378D-9C66-5DE8-93C7817A1D5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7043" r="12690"/>
          <a:stretch/>
        </p:blipFill>
        <p:spPr>
          <a:xfrm>
            <a:off x="-1" y="-11015"/>
            <a:ext cx="12192001" cy="685728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6BDF809-B660-BD80-B94B-723B661133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8913" y="3711573"/>
            <a:ext cx="4572000" cy="978829"/>
          </a:xfrm>
        </p:spPr>
        <p:txBody>
          <a:bodyPr>
            <a:normAutofit/>
          </a:bodyPr>
          <a:lstStyle/>
          <a:p>
            <a:pPr algn="l"/>
            <a:r>
              <a:rPr lang="en-US" sz="3000" b="1">
                <a:solidFill>
                  <a:srgbClr val="6C3155"/>
                </a:solidFill>
                <a:latin typeface="+mn-lt"/>
              </a:rPr>
              <a:t>Stream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F76798-7BE8-1A04-F236-23B994B37E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913" y="4939469"/>
            <a:ext cx="4572000" cy="1010429"/>
          </a:xfrm>
        </p:spPr>
        <p:txBody>
          <a:bodyPr>
            <a:normAutofit lnSpcReduction="10000"/>
          </a:bodyPr>
          <a:lstStyle/>
          <a:p>
            <a:pPr algn="l"/>
            <a:r>
              <a:rPr lang="en-US">
                <a:solidFill>
                  <a:srgbClr val="4C1F39"/>
                </a:solidFill>
              </a:rPr>
              <a:t>Transforming the Student Experience Through Learner Empowerment</a:t>
            </a:r>
          </a:p>
        </p:txBody>
      </p:sp>
      <p:pic>
        <p:nvPicPr>
          <p:cNvPr id="36" name="Picture 35" descr="Shape, arrow&#10;&#10;Description automatically generated">
            <a:extLst>
              <a:ext uri="{FF2B5EF4-FFF2-40B4-BE49-F238E27FC236}">
                <a16:creationId xmlns:a16="http://schemas.microsoft.com/office/drawing/2014/main" id="{AE5E4421-4213-481F-2B3F-02CB01FEEBF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71000"/>
          </a:blip>
          <a:srcRect l="32507" t="-2118" r="-1"/>
          <a:stretch/>
        </p:blipFill>
        <p:spPr>
          <a:xfrm rot="10800000">
            <a:off x="9282629" y="3045893"/>
            <a:ext cx="2909371" cy="32890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E19B2A-9C23-0493-51EB-838CABFF3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44" y="316807"/>
            <a:ext cx="6102625" cy="3084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1039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653AE14-9202-24B8-6FA6-F7F8C1A4817A}"/>
              </a:ext>
            </a:extLst>
          </p:cNvPr>
          <p:cNvSpPr txBox="1"/>
          <p:nvPr/>
        </p:nvSpPr>
        <p:spPr>
          <a:xfrm>
            <a:off x="835152" y="1290109"/>
            <a:ext cx="4258056" cy="55678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200" b="1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rPr>
              <a:t>Work packages underway in Stream 1</a:t>
            </a:r>
          </a:p>
        </p:txBody>
      </p:sp>
      <p:graphicFrame>
        <p:nvGraphicFramePr>
          <p:cNvPr id="7" name="TextBox 3">
            <a:extLst>
              <a:ext uri="{FF2B5EF4-FFF2-40B4-BE49-F238E27FC236}">
                <a16:creationId xmlns:a16="http://schemas.microsoft.com/office/drawing/2014/main" id="{54CD36A0-9163-12BE-2DB9-70A38F38B17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22295349"/>
              </p:ext>
            </p:extLst>
          </p:nvPr>
        </p:nvGraphicFramePr>
        <p:xfrm>
          <a:off x="5093208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id="{9DBF58F0-763F-17C0-C265-A671E3BFA5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7621" y="362729"/>
            <a:ext cx="3669197" cy="1854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1434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">
            <a:extLst>
              <a:ext uri="{FF2B5EF4-FFF2-40B4-BE49-F238E27FC236}">
                <a16:creationId xmlns:a16="http://schemas.microsoft.com/office/drawing/2014/main" id="{E7318B7F-75B6-DE0E-744A-380E3EF18312}"/>
              </a:ext>
            </a:extLst>
          </p:cNvPr>
          <p:cNvSpPr txBox="1"/>
          <p:nvPr/>
        </p:nvSpPr>
        <p:spPr>
          <a:xfrm>
            <a:off x="695068" y="820309"/>
            <a:ext cx="9157773" cy="292387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chemeClr val="accent3">
                    <a:lumMod val="75000"/>
                  </a:schemeClr>
                </a:solidFill>
              </a:rPr>
              <a:t>N-TUTORR Fellowship Project Awards</a:t>
            </a:r>
          </a:p>
          <a:p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sz="40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131 Awards</a:t>
            </a:r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cs typeface="Arial"/>
            </a:endParaRPr>
          </a:p>
          <a:p>
            <a:endParaRPr lang="en-US" sz="4000" dirty="0">
              <a:solidFill>
                <a:schemeClr val="tx1">
                  <a:lumMod val="50000"/>
                  <a:lumOff val="50000"/>
                </a:schemeClr>
              </a:solidFill>
              <a:ea typeface="+mn-lt"/>
              <a:cs typeface="+mn-lt"/>
            </a:endParaRPr>
          </a:p>
          <a:p>
            <a:r>
              <a:rPr lang="en-US" sz="2400" dirty="0">
                <a:ea typeface="+mn-lt"/>
                <a:cs typeface="+mn-lt"/>
                <a:hlinkClick r:id="rId2"/>
              </a:rPr>
              <a:t>https://www.thea.ie/transforminglearning</a:t>
            </a:r>
            <a:r>
              <a:rPr lang="en-US" sz="2400" dirty="0">
                <a:ea typeface="+mn-lt"/>
                <a:cs typeface="+mn-lt"/>
              </a:rPr>
              <a:t> </a:t>
            </a:r>
            <a:endParaRPr lang="en-US" sz="2400" dirty="0">
              <a:cs typeface="Arial"/>
            </a:endParaRPr>
          </a:p>
        </p:txBody>
      </p:sp>
      <p:pic>
        <p:nvPicPr>
          <p:cNvPr id="3" name="Picture 2" descr="A qr code with a white background">
            <a:extLst>
              <a:ext uri="{FF2B5EF4-FFF2-40B4-BE49-F238E27FC236}">
                <a16:creationId xmlns:a16="http://schemas.microsoft.com/office/drawing/2014/main" id="{68CE2E25-5050-4C8C-ABC2-DD93478BE0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1713" y="1420836"/>
            <a:ext cx="4410222" cy="4410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1977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2E9CB8"/>
      </a:accent2>
      <a:accent3>
        <a:srgbClr val="E97132"/>
      </a:accent3>
      <a:accent4>
        <a:srgbClr val="196B24"/>
      </a:accent4>
      <a:accent5>
        <a:srgbClr val="4EA72E"/>
      </a:accent5>
      <a:accent6>
        <a:srgbClr val="C80724"/>
      </a:accent6>
      <a:hlink>
        <a:srgbClr val="518B9B"/>
      </a:hlink>
      <a:folHlink>
        <a:srgbClr val="96607D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81BEE5EE723E94186F9B75B3788C0D4" ma:contentTypeVersion="5" ma:contentTypeDescription="Create a new document." ma:contentTypeScope="" ma:versionID="9cb1b462f0e05950dd4ae3d74d5f99ad">
  <xsd:schema xmlns:xsd="http://www.w3.org/2001/XMLSchema" xmlns:xs="http://www.w3.org/2001/XMLSchema" xmlns:p="http://schemas.microsoft.com/office/2006/metadata/properties" xmlns:ns2="f24befac-8e5e-4155-9d98-5d50e5e885ea" xmlns:ns3="25845b21-8118-4f4c-b5a3-35ceeefc05ce" targetNamespace="http://schemas.microsoft.com/office/2006/metadata/properties" ma:root="true" ma:fieldsID="bd593fd9d4f207e46052f419182e0f57" ns2:_="" ns3:_="">
    <xsd:import namespace="f24befac-8e5e-4155-9d98-5d50e5e885ea"/>
    <xsd:import namespace="25845b21-8118-4f4c-b5a3-35ceeefc05c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4befac-8e5e-4155-9d98-5d50e5e885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5845b21-8118-4f4c-b5a3-35ceeefc05ce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50E7173-9BEC-49A9-92D2-527D930CF7B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F702E19-3F8D-4AB2-98B8-941B96E5D072}">
  <ds:schemaRefs>
    <ds:schemaRef ds:uri="25845b21-8118-4f4c-b5a3-35ceeefc05ce"/>
    <ds:schemaRef ds:uri="f24befac-8e5e-4155-9d98-5d50e5e885e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2B814971-DF93-4A57-8BA9-B53F14B604C2}">
  <ds:schemaRefs>
    <ds:schemaRef ds:uri="25845b21-8118-4f4c-b5a3-35ceeefc05ce"/>
    <ds:schemaRef ds:uri="f24befac-8e5e-4155-9d98-5d50e5e885e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</TotalTime>
  <Words>1094</Words>
  <Application>Microsoft Office PowerPoint</Application>
  <PresentationFormat>Widescreen</PresentationFormat>
  <Paragraphs>189</Paragraphs>
  <Slides>24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Calibri</vt:lpstr>
      <vt:lpstr>Calibri Light</vt:lpstr>
      <vt:lpstr>Office Theme</vt:lpstr>
      <vt:lpstr>1_Office Theme</vt:lpstr>
      <vt:lpstr>2_Office Theme</vt:lpstr>
      <vt:lpstr>N-TUTORR: A collaborative approach to transforming the learner experience</vt:lpstr>
      <vt:lpstr>PowerPoint Presentation</vt:lpstr>
      <vt:lpstr>National Technological University Transformation for Recovery &amp; Resilience</vt:lpstr>
      <vt:lpstr>PowerPoint Presentation</vt:lpstr>
      <vt:lpstr>PowerPoint Presentation</vt:lpstr>
      <vt:lpstr>PowerPoint Presentation</vt:lpstr>
      <vt:lpstr>Stream 1</vt:lpstr>
      <vt:lpstr>PowerPoint Presentation</vt:lpstr>
      <vt:lpstr>PowerPoint Presentation</vt:lpstr>
      <vt:lpstr>N-TUTORR  Student Champions</vt:lpstr>
      <vt:lpstr>PowerPoint Presentation</vt:lpstr>
      <vt:lpstr>TU Student Digital Backpack </vt:lpstr>
      <vt:lpstr>PowerPoint Presentation</vt:lpstr>
      <vt:lpstr>PowerPoint Presentation</vt:lpstr>
      <vt:lpstr>PowerPoint Presentation</vt:lpstr>
      <vt:lpstr>Stream 2</vt:lpstr>
      <vt:lpstr>PowerPoint Presentation</vt:lpstr>
      <vt:lpstr>Academic Champions</vt:lpstr>
      <vt:lpstr>PowerPoint Presentation</vt:lpstr>
      <vt:lpstr>Stream 3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Chris Fullam</dc:creator>
  <cp:lastModifiedBy>Caitriona Mcgrattan</cp:lastModifiedBy>
  <cp:revision>47</cp:revision>
  <cp:lastPrinted>2023-05-16T14:45:27Z</cp:lastPrinted>
  <dcterms:created xsi:type="dcterms:W3CDTF">2023-04-05T11:38:24Z</dcterms:created>
  <dcterms:modified xsi:type="dcterms:W3CDTF">2023-06-12T14:00:40Z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0x010100981BEE5EE723E94186F9B75B3788C0D4</vt:lpwstr>
  </property>
</Properties>
</file>