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70" r:id="rId10"/>
    <p:sldId id="266" r:id="rId11"/>
    <p:sldId id="267" r:id="rId12"/>
    <p:sldId id="271" r:id="rId13"/>
    <p:sldId id="2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132"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D53061-904D-4A7A-B4B9-E07BBF90031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D352ED2-10E7-49E0-B166-8A553D1991AF}">
      <dgm:prSet/>
      <dgm:spPr/>
      <dgm:t>
        <a:bodyPr/>
        <a:lstStyle/>
        <a:p>
          <a:r>
            <a:rPr lang="en-IE" b="1" u="sng"/>
            <a:t>Schedule</a:t>
          </a:r>
          <a:endParaRPr lang="en-US"/>
        </a:p>
      </dgm:t>
    </dgm:pt>
    <dgm:pt modelId="{40ACDB20-3E0E-42C9-84F2-B60B270401A9}" type="parTrans" cxnId="{D6491914-0A09-4C0E-9898-786CC8B2C6F9}">
      <dgm:prSet/>
      <dgm:spPr/>
      <dgm:t>
        <a:bodyPr/>
        <a:lstStyle/>
        <a:p>
          <a:endParaRPr lang="en-US"/>
        </a:p>
      </dgm:t>
    </dgm:pt>
    <dgm:pt modelId="{BCA40607-B7B8-4017-ABA3-5AAAF3F277C0}" type="sibTrans" cxnId="{D6491914-0A09-4C0E-9898-786CC8B2C6F9}">
      <dgm:prSet/>
      <dgm:spPr/>
      <dgm:t>
        <a:bodyPr/>
        <a:lstStyle/>
        <a:p>
          <a:endParaRPr lang="en-US"/>
        </a:p>
      </dgm:t>
    </dgm:pt>
    <dgm:pt modelId="{37ACE1F0-4013-4AEA-93CD-C5145593B6F7}">
      <dgm:prSet/>
      <dgm:spPr/>
      <dgm:t>
        <a:bodyPr/>
        <a:lstStyle/>
        <a:p>
          <a:r>
            <a:rPr lang="en-IE"/>
            <a:t>9.15-9.30am Goal setting for the day</a:t>
          </a:r>
          <a:endParaRPr lang="en-US"/>
        </a:p>
      </dgm:t>
    </dgm:pt>
    <dgm:pt modelId="{27E695FB-6D34-49D6-81B6-FD5A02EA3D84}" type="parTrans" cxnId="{4407449E-2438-4BF0-825D-FCBCABF379CC}">
      <dgm:prSet/>
      <dgm:spPr/>
      <dgm:t>
        <a:bodyPr/>
        <a:lstStyle/>
        <a:p>
          <a:endParaRPr lang="en-US"/>
        </a:p>
      </dgm:t>
    </dgm:pt>
    <dgm:pt modelId="{E30F0E95-72B3-45F7-BFBC-ED4818484558}" type="sibTrans" cxnId="{4407449E-2438-4BF0-825D-FCBCABF379CC}">
      <dgm:prSet/>
      <dgm:spPr/>
      <dgm:t>
        <a:bodyPr/>
        <a:lstStyle/>
        <a:p>
          <a:endParaRPr lang="en-US"/>
        </a:p>
      </dgm:t>
    </dgm:pt>
    <dgm:pt modelId="{177BF952-3653-4ED1-9150-710EEDB5B3E0}">
      <dgm:prSet/>
      <dgm:spPr/>
      <dgm:t>
        <a:bodyPr/>
        <a:lstStyle/>
        <a:p>
          <a:r>
            <a:rPr lang="en-IE"/>
            <a:t>9.30-11.00am Writing Block</a:t>
          </a:r>
          <a:endParaRPr lang="en-US"/>
        </a:p>
      </dgm:t>
    </dgm:pt>
    <dgm:pt modelId="{8202CF37-35E8-4790-B14F-2542A6515346}" type="parTrans" cxnId="{4C55C094-F279-4526-8B04-289CCAF9FC71}">
      <dgm:prSet/>
      <dgm:spPr/>
      <dgm:t>
        <a:bodyPr/>
        <a:lstStyle/>
        <a:p>
          <a:endParaRPr lang="en-US"/>
        </a:p>
      </dgm:t>
    </dgm:pt>
    <dgm:pt modelId="{E0DEB77A-5033-43FB-B7A4-338DC3FBB387}" type="sibTrans" cxnId="{4C55C094-F279-4526-8B04-289CCAF9FC71}">
      <dgm:prSet/>
      <dgm:spPr/>
      <dgm:t>
        <a:bodyPr/>
        <a:lstStyle/>
        <a:p>
          <a:endParaRPr lang="en-US"/>
        </a:p>
      </dgm:t>
    </dgm:pt>
    <dgm:pt modelId="{3989E499-DA25-4309-B990-0D34106FD974}">
      <dgm:prSet/>
      <dgm:spPr/>
      <dgm:t>
        <a:bodyPr/>
        <a:lstStyle/>
        <a:p>
          <a:r>
            <a:rPr lang="en-IE"/>
            <a:t>11am Coffee Chats</a:t>
          </a:r>
          <a:endParaRPr lang="en-US"/>
        </a:p>
      </dgm:t>
    </dgm:pt>
    <dgm:pt modelId="{95248354-ADAB-4C81-AC28-DF979C3A1017}" type="parTrans" cxnId="{2880A450-3ABB-478F-A7DC-3C9D7E2F28E8}">
      <dgm:prSet/>
      <dgm:spPr/>
      <dgm:t>
        <a:bodyPr/>
        <a:lstStyle/>
        <a:p>
          <a:endParaRPr lang="en-US"/>
        </a:p>
      </dgm:t>
    </dgm:pt>
    <dgm:pt modelId="{035D802C-6FA7-42AB-9308-E14BCEB5EDF3}" type="sibTrans" cxnId="{2880A450-3ABB-478F-A7DC-3C9D7E2F28E8}">
      <dgm:prSet/>
      <dgm:spPr/>
      <dgm:t>
        <a:bodyPr/>
        <a:lstStyle/>
        <a:p>
          <a:endParaRPr lang="en-US"/>
        </a:p>
      </dgm:t>
    </dgm:pt>
    <dgm:pt modelId="{BBC376B3-7F64-4AC5-8977-1C99F887F876}">
      <dgm:prSet/>
      <dgm:spPr/>
      <dgm:t>
        <a:bodyPr/>
        <a:lstStyle/>
        <a:p>
          <a:r>
            <a:rPr lang="en-IE"/>
            <a:t>11.15-1.00pm Writing Block</a:t>
          </a:r>
          <a:endParaRPr lang="en-US"/>
        </a:p>
      </dgm:t>
    </dgm:pt>
    <dgm:pt modelId="{D8233252-F3C2-4132-A50B-EDF36AEECCE1}" type="parTrans" cxnId="{4C86870B-D8CC-4133-B056-1A7250A0CD1A}">
      <dgm:prSet/>
      <dgm:spPr/>
      <dgm:t>
        <a:bodyPr/>
        <a:lstStyle/>
        <a:p>
          <a:endParaRPr lang="en-US"/>
        </a:p>
      </dgm:t>
    </dgm:pt>
    <dgm:pt modelId="{238A2733-F554-4965-A668-D39FDF4FFF57}" type="sibTrans" cxnId="{4C86870B-D8CC-4133-B056-1A7250A0CD1A}">
      <dgm:prSet/>
      <dgm:spPr/>
      <dgm:t>
        <a:bodyPr/>
        <a:lstStyle/>
        <a:p>
          <a:endParaRPr lang="en-US"/>
        </a:p>
      </dgm:t>
    </dgm:pt>
    <dgm:pt modelId="{8BDF2216-3107-4428-AAEA-56C80E195F0C}">
      <dgm:prSet/>
      <dgm:spPr/>
      <dgm:t>
        <a:bodyPr/>
        <a:lstStyle/>
        <a:p>
          <a:r>
            <a:rPr lang="en-IE"/>
            <a:t>1.00-1.30pm Stamina Steps</a:t>
          </a:r>
          <a:endParaRPr lang="en-US"/>
        </a:p>
      </dgm:t>
    </dgm:pt>
    <dgm:pt modelId="{488AF091-0D4A-4777-832C-9B6451BD0768}" type="parTrans" cxnId="{BFF6E625-F388-4D2B-A9B6-35C8B9CB015C}">
      <dgm:prSet/>
      <dgm:spPr/>
      <dgm:t>
        <a:bodyPr/>
        <a:lstStyle/>
        <a:p>
          <a:endParaRPr lang="en-US"/>
        </a:p>
      </dgm:t>
    </dgm:pt>
    <dgm:pt modelId="{0D97F0E0-9B1F-496E-8B64-D0A2DE568021}" type="sibTrans" cxnId="{BFF6E625-F388-4D2B-A9B6-35C8B9CB015C}">
      <dgm:prSet/>
      <dgm:spPr/>
      <dgm:t>
        <a:bodyPr/>
        <a:lstStyle/>
        <a:p>
          <a:endParaRPr lang="en-US"/>
        </a:p>
      </dgm:t>
    </dgm:pt>
    <dgm:pt modelId="{0C3BDDB1-6AB7-48F5-BC5F-154F16E8CD89}">
      <dgm:prSet/>
      <dgm:spPr/>
      <dgm:t>
        <a:bodyPr/>
        <a:lstStyle/>
        <a:p>
          <a:r>
            <a:rPr lang="en-IE" dirty="0"/>
            <a:t>1.30-2.00pm Lunch and Learn (Guest Speakers)</a:t>
          </a:r>
          <a:endParaRPr lang="en-US" dirty="0"/>
        </a:p>
      </dgm:t>
    </dgm:pt>
    <dgm:pt modelId="{9313BEB5-514A-44FF-966F-2651804F2FAE}" type="parTrans" cxnId="{42C919FA-0836-4458-8B41-D2DF868B3966}">
      <dgm:prSet/>
      <dgm:spPr/>
      <dgm:t>
        <a:bodyPr/>
        <a:lstStyle/>
        <a:p>
          <a:endParaRPr lang="en-US"/>
        </a:p>
      </dgm:t>
    </dgm:pt>
    <dgm:pt modelId="{2E068723-E252-401B-9BE3-65300CAFE221}" type="sibTrans" cxnId="{42C919FA-0836-4458-8B41-D2DF868B3966}">
      <dgm:prSet/>
      <dgm:spPr/>
      <dgm:t>
        <a:bodyPr/>
        <a:lstStyle/>
        <a:p>
          <a:endParaRPr lang="en-US"/>
        </a:p>
      </dgm:t>
    </dgm:pt>
    <dgm:pt modelId="{0D18CF43-2FE5-491B-9C6A-A0186F3A2783}">
      <dgm:prSet/>
      <dgm:spPr/>
      <dgm:t>
        <a:bodyPr/>
        <a:lstStyle/>
        <a:p>
          <a:r>
            <a:rPr lang="en-IE"/>
            <a:t>2.30-4.00pm Writing Block</a:t>
          </a:r>
          <a:endParaRPr lang="en-US"/>
        </a:p>
      </dgm:t>
    </dgm:pt>
    <dgm:pt modelId="{54979043-FF78-4AA2-B178-A3CED8E2573D}" type="parTrans" cxnId="{7100B1AA-3616-4A85-B175-306078935A98}">
      <dgm:prSet/>
      <dgm:spPr/>
      <dgm:t>
        <a:bodyPr/>
        <a:lstStyle/>
        <a:p>
          <a:endParaRPr lang="en-US"/>
        </a:p>
      </dgm:t>
    </dgm:pt>
    <dgm:pt modelId="{E7805CE2-3B7D-4E7B-8003-CE2BA1B0B285}" type="sibTrans" cxnId="{7100B1AA-3616-4A85-B175-306078935A98}">
      <dgm:prSet/>
      <dgm:spPr/>
      <dgm:t>
        <a:bodyPr/>
        <a:lstStyle/>
        <a:p>
          <a:endParaRPr lang="en-US"/>
        </a:p>
      </dgm:t>
    </dgm:pt>
    <dgm:pt modelId="{1E1C375F-8DA2-4727-8889-B525F63FF20A}">
      <dgm:prSet/>
      <dgm:spPr/>
      <dgm:t>
        <a:bodyPr/>
        <a:lstStyle/>
        <a:p>
          <a:r>
            <a:rPr lang="en-IE"/>
            <a:t>4.00-4.30pm Reflection</a:t>
          </a:r>
          <a:endParaRPr lang="en-US"/>
        </a:p>
      </dgm:t>
    </dgm:pt>
    <dgm:pt modelId="{01584F26-AD63-4D6B-89E4-59C81215C425}" type="parTrans" cxnId="{978CCFD1-5F90-4E0C-8F0C-823B19763F4D}">
      <dgm:prSet/>
      <dgm:spPr/>
      <dgm:t>
        <a:bodyPr/>
        <a:lstStyle/>
        <a:p>
          <a:endParaRPr lang="en-US"/>
        </a:p>
      </dgm:t>
    </dgm:pt>
    <dgm:pt modelId="{C9FE8157-2A1E-46D3-9D1A-D3CE3D7F7442}" type="sibTrans" cxnId="{978CCFD1-5F90-4E0C-8F0C-823B19763F4D}">
      <dgm:prSet/>
      <dgm:spPr/>
      <dgm:t>
        <a:bodyPr/>
        <a:lstStyle/>
        <a:p>
          <a:endParaRPr lang="en-US"/>
        </a:p>
      </dgm:t>
    </dgm:pt>
    <dgm:pt modelId="{99937C67-A8A7-4FDB-AE23-E281E8B99BF5}" type="pres">
      <dgm:prSet presAssocID="{33D53061-904D-4A7A-B4B9-E07BBF90031E}" presName="vert0" presStyleCnt="0">
        <dgm:presLayoutVars>
          <dgm:dir/>
          <dgm:animOne val="branch"/>
          <dgm:animLvl val="lvl"/>
        </dgm:presLayoutVars>
      </dgm:prSet>
      <dgm:spPr/>
    </dgm:pt>
    <dgm:pt modelId="{68A2A38D-19C9-4081-BE2E-F0B1F1720261}" type="pres">
      <dgm:prSet presAssocID="{FD352ED2-10E7-49E0-B166-8A553D1991AF}" presName="thickLine" presStyleLbl="alignNode1" presStyleIdx="0" presStyleCnt="9"/>
      <dgm:spPr/>
    </dgm:pt>
    <dgm:pt modelId="{FDFA1342-E5A1-452E-8039-E631DDBC97FA}" type="pres">
      <dgm:prSet presAssocID="{FD352ED2-10E7-49E0-B166-8A553D1991AF}" presName="horz1" presStyleCnt="0"/>
      <dgm:spPr/>
    </dgm:pt>
    <dgm:pt modelId="{33509D23-3B74-4530-B65D-86E336CAEB45}" type="pres">
      <dgm:prSet presAssocID="{FD352ED2-10E7-49E0-B166-8A553D1991AF}" presName="tx1" presStyleLbl="revTx" presStyleIdx="0" presStyleCnt="9"/>
      <dgm:spPr/>
    </dgm:pt>
    <dgm:pt modelId="{324567F8-6572-4086-98B2-29091EC0B775}" type="pres">
      <dgm:prSet presAssocID="{FD352ED2-10E7-49E0-B166-8A553D1991AF}" presName="vert1" presStyleCnt="0"/>
      <dgm:spPr/>
    </dgm:pt>
    <dgm:pt modelId="{CFBA766F-5A49-4EE5-B405-F9424ACE94B6}" type="pres">
      <dgm:prSet presAssocID="{37ACE1F0-4013-4AEA-93CD-C5145593B6F7}" presName="thickLine" presStyleLbl="alignNode1" presStyleIdx="1" presStyleCnt="9"/>
      <dgm:spPr/>
    </dgm:pt>
    <dgm:pt modelId="{76A21A39-D5AC-4E3C-940D-2176DE585E78}" type="pres">
      <dgm:prSet presAssocID="{37ACE1F0-4013-4AEA-93CD-C5145593B6F7}" presName="horz1" presStyleCnt="0"/>
      <dgm:spPr/>
    </dgm:pt>
    <dgm:pt modelId="{D2F22CBC-C387-4802-8143-35313C7976CC}" type="pres">
      <dgm:prSet presAssocID="{37ACE1F0-4013-4AEA-93CD-C5145593B6F7}" presName="tx1" presStyleLbl="revTx" presStyleIdx="1" presStyleCnt="9"/>
      <dgm:spPr/>
    </dgm:pt>
    <dgm:pt modelId="{AACE8957-6008-4901-805B-CC31D042D990}" type="pres">
      <dgm:prSet presAssocID="{37ACE1F0-4013-4AEA-93CD-C5145593B6F7}" presName="vert1" presStyleCnt="0"/>
      <dgm:spPr/>
    </dgm:pt>
    <dgm:pt modelId="{4D8FEFA4-908A-4041-93ED-24D76610A23D}" type="pres">
      <dgm:prSet presAssocID="{177BF952-3653-4ED1-9150-710EEDB5B3E0}" presName="thickLine" presStyleLbl="alignNode1" presStyleIdx="2" presStyleCnt="9"/>
      <dgm:spPr/>
    </dgm:pt>
    <dgm:pt modelId="{50AEF353-09A9-486B-A2B5-2C8857AED5FA}" type="pres">
      <dgm:prSet presAssocID="{177BF952-3653-4ED1-9150-710EEDB5B3E0}" presName="horz1" presStyleCnt="0"/>
      <dgm:spPr/>
    </dgm:pt>
    <dgm:pt modelId="{8D1F3AB8-6EC5-4C65-A67C-F9FADC606887}" type="pres">
      <dgm:prSet presAssocID="{177BF952-3653-4ED1-9150-710EEDB5B3E0}" presName="tx1" presStyleLbl="revTx" presStyleIdx="2" presStyleCnt="9"/>
      <dgm:spPr/>
    </dgm:pt>
    <dgm:pt modelId="{1EA7B46E-703D-498C-839F-8E1821A7EF3C}" type="pres">
      <dgm:prSet presAssocID="{177BF952-3653-4ED1-9150-710EEDB5B3E0}" presName="vert1" presStyleCnt="0"/>
      <dgm:spPr/>
    </dgm:pt>
    <dgm:pt modelId="{C1E78F6B-E0B5-408E-B326-202FE9F8F278}" type="pres">
      <dgm:prSet presAssocID="{3989E499-DA25-4309-B990-0D34106FD974}" presName="thickLine" presStyleLbl="alignNode1" presStyleIdx="3" presStyleCnt="9"/>
      <dgm:spPr/>
    </dgm:pt>
    <dgm:pt modelId="{BFA7AA53-4947-408F-AFC5-AF4D387D3CDE}" type="pres">
      <dgm:prSet presAssocID="{3989E499-DA25-4309-B990-0D34106FD974}" presName="horz1" presStyleCnt="0"/>
      <dgm:spPr/>
    </dgm:pt>
    <dgm:pt modelId="{123AF7A9-B1F1-4F91-81FD-916566DD2DC3}" type="pres">
      <dgm:prSet presAssocID="{3989E499-DA25-4309-B990-0D34106FD974}" presName="tx1" presStyleLbl="revTx" presStyleIdx="3" presStyleCnt="9"/>
      <dgm:spPr/>
    </dgm:pt>
    <dgm:pt modelId="{98562EC2-2B98-460B-A8E3-F33A94A75A4A}" type="pres">
      <dgm:prSet presAssocID="{3989E499-DA25-4309-B990-0D34106FD974}" presName="vert1" presStyleCnt="0"/>
      <dgm:spPr/>
    </dgm:pt>
    <dgm:pt modelId="{E5217070-6B1C-417B-A902-A16C84F2C67A}" type="pres">
      <dgm:prSet presAssocID="{BBC376B3-7F64-4AC5-8977-1C99F887F876}" presName="thickLine" presStyleLbl="alignNode1" presStyleIdx="4" presStyleCnt="9"/>
      <dgm:spPr/>
    </dgm:pt>
    <dgm:pt modelId="{8EFEE5FF-FDC4-4A1F-8504-EEAF801272E8}" type="pres">
      <dgm:prSet presAssocID="{BBC376B3-7F64-4AC5-8977-1C99F887F876}" presName="horz1" presStyleCnt="0"/>
      <dgm:spPr/>
    </dgm:pt>
    <dgm:pt modelId="{E2E5EB91-3E87-41EA-B841-08D0EB79EEFE}" type="pres">
      <dgm:prSet presAssocID="{BBC376B3-7F64-4AC5-8977-1C99F887F876}" presName="tx1" presStyleLbl="revTx" presStyleIdx="4" presStyleCnt="9"/>
      <dgm:spPr/>
    </dgm:pt>
    <dgm:pt modelId="{443BE539-14B4-47BF-9C51-91527E2E6487}" type="pres">
      <dgm:prSet presAssocID="{BBC376B3-7F64-4AC5-8977-1C99F887F876}" presName="vert1" presStyleCnt="0"/>
      <dgm:spPr/>
    </dgm:pt>
    <dgm:pt modelId="{9877AF1F-B849-49C2-987A-CB42C2510812}" type="pres">
      <dgm:prSet presAssocID="{8BDF2216-3107-4428-AAEA-56C80E195F0C}" presName="thickLine" presStyleLbl="alignNode1" presStyleIdx="5" presStyleCnt="9"/>
      <dgm:spPr/>
    </dgm:pt>
    <dgm:pt modelId="{431ED5BF-0A25-4D34-95CA-A1DCCA2BBEDC}" type="pres">
      <dgm:prSet presAssocID="{8BDF2216-3107-4428-AAEA-56C80E195F0C}" presName="horz1" presStyleCnt="0"/>
      <dgm:spPr/>
    </dgm:pt>
    <dgm:pt modelId="{0DAC3EF6-AA10-492E-8EAC-64B137FA2552}" type="pres">
      <dgm:prSet presAssocID="{8BDF2216-3107-4428-AAEA-56C80E195F0C}" presName="tx1" presStyleLbl="revTx" presStyleIdx="5" presStyleCnt="9"/>
      <dgm:spPr/>
    </dgm:pt>
    <dgm:pt modelId="{F49300AA-A7FC-49D5-8469-42842283BCFD}" type="pres">
      <dgm:prSet presAssocID="{8BDF2216-3107-4428-AAEA-56C80E195F0C}" presName="vert1" presStyleCnt="0"/>
      <dgm:spPr/>
    </dgm:pt>
    <dgm:pt modelId="{88D9DA3D-DF9F-44C2-99A6-7DBA297636B0}" type="pres">
      <dgm:prSet presAssocID="{0C3BDDB1-6AB7-48F5-BC5F-154F16E8CD89}" presName="thickLine" presStyleLbl="alignNode1" presStyleIdx="6" presStyleCnt="9"/>
      <dgm:spPr/>
    </dgm:pt>
    <dgm:pt modelId="{B02A3CBC-9A7F-48D1-B28B-10AE1188F95A}" type="pres">
      <dgm:prSet presAssocID="{0C3BDDB1-6AB7-48F5-BC5F-154F16E8CD89}" presName="horz1" presStyleCnt="0"/>
      <dgm:spPr/>
    </dgm:pt>
    <dgm:pt modelId="{A2D47186-532B-4B03-B6FA-19FD54DA5D67}" type="pres">
      <dgm:prSet presAssocID="{0C3BDDB1-6AB7-48F5-BC5F-154F16E8CD89}" presName="tx1" presStyleLbl="revTx" presStyleIdx="6" presStyleCnt="9"/>
      <dgm:spPr/>
    </dgm:pt>
    <dgm:pt modelId="{9781D9C9-F19E-4EB9-A7C4-FAFFE3BAFCAF}" type="pres">
      <dgm:prSet presAssocID="{0C3BDDB1-6AB7-48F5-BC5F-154F16E8CD89}" presName="vert1" presStyleCnt="0"/>
      <dgm:spPr/>
    </dgm:pt>
    <dgm:pt modelId="{BB1A43B4-CC69-4D7E-8237-C868BDB4F64D}" type="pres">
      <dgm:prSet presAssocID="{0D18CF43-2FE5-491B-9C6A-A0186F3A2783}" presName="thickLine" presStyleLbl="alignNode1" presStyleIdx="7" presStyleCnt="9"/>
      <dgm:spPr/>
    </dgm:pt>
    <dgm:pt modelId="{A4CB2072-FB0E-4F6C-98EE-AFAB228DCBBF}" type="pres">
      <dgm:prSet presAssocID="{0D18CF43-2FE5-491B-9C6A-A0186F3A2783}" presName="horz1" presStyleCnt="0"/>
      <dgm:spPr/>
    </dgm:pt>
    <dgm:pt modelId="{E5FAD6DE-A464-46C5-98C6-AE2B93C81B29}" type="pres">
      <dgm:prSet presAssocID="{0D18CF43-2FE5-491B-9C6A-A0186F3A2783}" presName="tx1" presStyleLbl="revTx" presStyleIdx="7" presStyleCnt="9"/>
      <dgm:spPr/>
    </dgm:pt>
    <dgm:pt modelId="{8F0B610D-1C77-4374-81AF-6768A343A60B}" type="pres">
      <dgm:prSet presAssocID="{0D18CF43-2FE5-491B-9C6A-A0186F3A2783}" presName="vert1" presStyleCnt="0"/>
      <dgm:spPr/>
    </dgm:pt>
    <dgm:pt modelId="{93A923B7-AE5C-4C6C-AE20-8A01460ACED7}" type="pres">
      <dgm:prSet presAssocID="{1E1C375F-8DA2-4727-8889-B525F63FF20A}" presName="thickLine" presStyleLbl="alignNode1" presStyleIdx="8" presStyleCnt="9"/>
      <dgm:spPr/>
    </dgm:pt>
    <dgm:pt modelId="{AAB092B5-A073-4E2A-8C34-2EB23D0512CD}" type="pres">
      <dgm:prSet presAssocID="{1E1C375F-8DA2-4727-8889-B525F63FF20A}" presName="horz1" presStyleCnt="0"/>
      <dgm:spPr/>
    </dgm:pt>
    <dgm:pt modelId="{5FD73CFF-A139-45E2-BE14-54FE586924DD}" type="pres">
      <dgm:prSet presAssocID="{1E1C375F-8DA2-4727-8889-B525F63FF20A}" presName="tx1" presStyleLbl="revTx" presStyleIdx="8" presStyleCnt="9"/>
      <dgm:spPr/>
    </dgm:pt>
    <dgm:pt modelId="{75287799-480F-4C3C-89F6-A984257FA3F1}" type="pres">
      <dgm:prSet presAssocID="{1E1C375F-8DA2-4727-8889-B525F63FF20A}" presName="vert1" presStyleCnt="0"/>
      <dgm:spPr/>
    </dgm:pt>
  </dgm:ptLst>
  <dgm:cxnLst>
    <dgm:cxn modelId="{09051207-5139-492C-AB60-CE7C17691A26}" type="presOf" srcId="{0C3BDDB1-6AB7-48F5-BC5F-154F16E8CD89}" destId="{A2D47186-532B-4B03-B6FA-19FD54DA5D67}" srcOrd="0" destOrd="0" presId="urn:microsoft.com/office/officeart/2008/layout/LinedList"/>
    <dgm:cxn modelId="{4C86870B-D8CC-4133-B056-1A7250A0CD1A}" srcId="{33D53061-904D-4A7A-B4B9-E07BBF90031E}" destId="{BBC376B3-7F64-4AC5-8977-1C99F887F876}" srcOrd="4" destOrd="0" parTransId="{D8233252-F3C2-4132-A50B-EDF36AEECCE1}" sibTransId="{238A2733-F554-4965-A668-D39FDF4FFF57}"/>
    <dgm:cxn modelId="{D6491914-0A09-4C0E-9898-786CC8B2C6F9}" srcId="{33D53061-904D-4A7A-B4B9-E07BBF90031E}" destId="{FD352ED2-10E7-49E0-B166-8A553D1991AF}" srcOrd="0" destOrd="0" parTransId="{40ACDB20-3E0E-42C9-84F2-B60B270401A9}" sibTransId="{BCA40607-B7B8-4017-ABA3-5AAAF3F277C0}"/>
    <dgm:cxn modelId="{1A60931A-B463-4EF9-BB0C-762304031607}" type="presOf" srcId="{33D53061-904D-4A7A-B4B9-E07BBF90031E}" destId="{99937C67-A8A7-4FDB-AE23-E281E8B99BF5}" srcOrd="0" destOrd="0" presId="urn:microsoft.com/office/officeart/2008/layout/LinedList"/>
    <dgm:cxn modelId="{BFF6E625-F388-4D2B-A9B6-35C8B9CB015C}" srcId="{33D53061-904D-4A7A-B4B9-E07BBF90031E}" destId="{8BDF2216-3107-4428-AAEA-56C80E195F0C}" srcOrd="5" destOrd="0" parTransId="{488AF091-0D4A-4777-832C-9B6451BD0768}" sibTransId="{0D97F0E0-9B1F-496E-8B64-D0A2DE568021}"/>
    <dgm:cxn modelId="{D1900361-8566-42D2-8749-021FA06C5CBB}" type="presOf" srcId="{1E1C375F-8DA2-4727-8889-B525F63FF20A}" destId="{5FD73CFF-A139-45E2-BE14-54FE586924DD}" srcOrd="0" destOrd="0" presId="urn:microsoft.com/office/officeart/2008/layout/LinedList"/>
    <dgm:cxn modelId="{EB515A69-A4FA-42D6-B3CA-7198F04472CC}" type="presOf" srcId="{BBC376B3-7F64-4AC5-8977-1C99F887F876}" destId="{E2E5EB91-3E87-41EA-B841-08D0EB79EEFE}" srcOrd="0" destOrd="0" presId="urn:microsoft.com/office/officeart/2008/layout/LinedList"/>
    <dgm:cxn modelId="{AA48306D-ADF0-4A03-B72C-C974F2AA72D8}" type="presOf" srcId="{FD352ED2-10E7-49E0-B166-8A553D1991AF}" destId="{33509D23-3B74-4530-B65D-86E336CAEB45}" srcOrd="0" destOrd="0" presId="urn:microsoft.com/office/officeart/2008/layout/LinedList"/>
    <dgm:cxn modelId="{AAD0854D-49DC-4A54-8B2C-A07ED1D415A8}" type="presOf" srcId="{177BF952-3653-4ED1-9150-710EEDB5B3E0}" destId="{8D1F3AB8-6EC5-4C65-A67C-F9FADC606887}" srcOrd="0" destOrd="0" presId="urn:microsoft.com/office/officeart/2008/layout/LinedList"/>
    <dgm:cxn modelId="{E246936D-4751-40F9-9501-7DBC29A3DDDE}" type="presOf" srcId="{3989E499-DA25-4309-B990-0D34106FD974}" destId="{123AF7A9-B1F1-4F91-81FD-916566DD2DC3}" srcOrd="0" destOrd="0" presId="urn:microsoft.com/office/officeart/2008/layout/LinedList"/>
    <dgm:cxn modelId="{2880A450-3ABB-478F-A7DC-3C9D7E2F28E8}" srcId="{33D53061-904D-4A7A-B4B9-E07BBF90031E}" destId="{3989E499-DA25-4309-B990-0D34106FD974}" srcOrd="3" destOrd="0" parTransId="{95248354-ADAB-4C81-AC28-DF979C3A1017}" sibTransId="{035D802C-6FA7-42AB-9308-E14BCEB5EDF3}"/>
    <dgm:cxn modelId="{5F597C78-8FBA-4279-B638-99D3E0AE950D}" type="presOf" srcId="{37ACE1F0-4013-4AEA-93CD-C5145593B6F7}" destId="{D2F22CBC-C387-4802-8143-35313C7976CC}" srcOrd="0" destOrd="0" presId="urn:microsoft.com/office/officeart/2008/layout/LinedList"/>
    <dgm:cxn modelId="{5C446091-FA0E-4C06-99B8-7A66B76100F2}" type="presOf" srcId="{0D18CF43-2FE5-491B-9C6A-A0186F3A2783}" destId="{E5FAD6DE-A464-46C5-98C6-AE2B93C81B29}" srcOrd="0" destOrd="0" presId="urn:microsoft.com/office/officeart/2008/layout/LinedList"/>
    <dgm:cxn modelId="{4C55C094-F279-4526-8B04-289CCAF9FC71}" srcId="{33D53061-904D-4A7A-B4B9-E07BBF90031E}" destId="{177BF952-3653-4ED1-9150-710EEDB5B3E0}" srcOrd="2" destOrd="0" parTransId="{8202CF37-35E8-4790-B14F-2542A6515346}" sibTransId="{E0DEB77A-5033-43FB-B7A4-338DC3FBB387}"/>
    <dgm:cxn modelId="{4407449E-2438-4BF0-825D-FCBCABF379CC}" srcId="{33D53061-904D-4A7A-B4B9-E07BBF90031E}" destId="{37ACE1F0-4013-4AEA-93CD-C5145593B6F7}" srcOrd="1" destOrd="0" parTransId="{27E695FB-6D34-49D6-81B6-FD5A02EA3D84}" sibTransId="{E30F0E95-72B3-45F7-BFBC-ED4818484558}"/>
    <dgm:cxn modelId="{7100B1AA-3616-4A85-B175-306078935A98}" srcId="{33D53061-904D-4A7A-B4B9-E07BBF90031E}" destId="{0D18CF43-2FE5-491B-9C6A-A0186F3A2783}" srcOrd="7" destOrd="0" parTransId="{54979043-FF78-4AA2-B178-A3CED8E2573D}" sibTransId="{E7805CE2-3B7D-4E7B-8003-CE2BA1B0B285}"/>
    <dgm:cxn modelId="{978CCFD1-5F90-4E0C-8F0C-823B19763F4D}" srcId="{33D53061-904D-4A7A-B4B9-E07BBF90031E}" destId="{1E1C375F-8DA2-4727-8889-B525F63FF20A}" srcOrd="8" destOrd="0" parTransId="{01584F26-AD63-4D6B-89E4-59C81215C425}" sibTransId="{C9FE8157-2A1E-46D3-9D1A-D3CE3D7F7442}"/>
    <dgm:cxn modelId="{DECB7DEF-0C08-4EC7-8479-F69D9929DF33}" type="presOf" srcId="{8BDF2216-3107-4428-AAEA-56C80E195F0C}" destId="{0DAC3EF6-AA10-492E-8EAC-64B137FA2552}" srcOrd="0" destOrd="0" presId="urn:microsoft.com/office/officeart/2008/layout/LinedList"/>
    <dgm:cxn modelId="{42C919FA-0836-4458-8B41-D2DF868B3966}" srcId="{33D53061-904D-4A7A-B4B9-E07BBF90031E}" destId="{0C3BDDB1-6AB7-48F5-BC5F-154F16E8CD89}" srcOrd="6" destOrd="0" parTransId="{9313BEB5-514A-44FF-966F-2651804F2FAE}" sibTransId="{2E068723-E252-401B-9BE3-65300CAFE221}"/>
    <dgm:cxn modelId="{9933D5AC-4CFC-44A7-A697-97E51464F0A7}" type="presParOf" srcId="{99937C67-A8A7-4FDB-AE23-E281E8B99BF5}" destId="{68A2A38D-19C9-4081-BE2E-F0B1F1720261}" srcOrd="0" destOrd="0" presId="urn:microsoft.com/office/officeart/2008/layout/LinedList"/>
    <dgm:cxn modelId="{CFBDD871-88FF-4C23-BDD8-AC6F81ECFC95}" type="presParOf" srcId="{99937C67-A8A7-4FDB-AE23-E281E8B99BF5}" destId="{FDFA1342-E5A1-452E-8039-E631DDBC97FA}" srcOrd="1" destOrd="0" presId="urn:microsoft.com/office/officeart/2008/layout/LinedList"/>
    <dgm:cxn modelId="{67B20D19-8B55-4368-B64E-7BA84138C900}" type="presParOf" srcId="{FDFA1342-E5A1-452E-8039-E631DDBC97FA}" destId="{33509D23-3B74-4530-B65D-86E336CAEB45}" srcOrd="0" destOrd="0" presId="urn:microsoft.com/office/officeart/2008/layout/LinedList"/>
    <dgm:cxn modelId="{E5FB4043-2D97-4838-A393-B13C4036BF79}" type="presParOf" srcId="{FDFA1342-E5A1-452E-8039-E631DDBC97FA}" destId="{324567F8-6572-4086-98B2-29091EC0B775}" srcOrd="1" destOrd="0" presId="urn:microsoft.com/office/officeart/2008/layout/LinedList"/>
    <dgm:cxn modelId="{0986D26E-32A3-4B0F-9469-C09642C7B73D}" type="presParOf" srcId="{99937C67-A8A7-4FDB-AE23-E281E8B99BF5}" destId="{CFBA766F-5A49-4EE5-B405-F9424ACE94B6}" srcOrd="2" destOrd="0" presId="urn:microsoft.com/office/officeart/2008/layout/LinedList"/>
    <dgm:cxn modelId="{F3F234DB-FEC7-4A1E-A1B8-EEA756B6FA38}" type="presParOf" srcId="{99937C67-A8A7-4FDB-AE23-E281E8B99BF5}" destId="{76A21A39-D5AC-4E3C-940D-2176DE585E78}" srcOrd="3" destOrd="0" presId="urn:microsoft.com/office/officeart/2008/layout/LinedList"/>
    <dgm:cxn modelId="{997725E3-561D-4827-B503-A5B71D8D784E}" type="presParOf" srcId="{76A21A39-D5AC-4E3C-940D-2176DE585E78}" destId="{D2F22CBC-C387-4802-8143-35313C7976CC}" srcOrd="0" destOrd="0" presId="urn:microsoft.com/office/officeart/2008/layout/LinedList"/>
    <dgm:cxn modelId="{70E4A4C9-8BDC-4CFE-9F30-84523A6A292A}" type="presParOf" srcId="{76A21A39-D5AC-4E3C-940D-2176DE585E78}" destId="{AACE8957-6008-4901-805B-CC31D042D990}" srcOrd="1" destOrd="0" presId="urn:microsoft.com/office/officeart/2008/layout/LinedList"/>
    <dgm:cxn modelId="{C541FC02-1B7F-4B5E-85F0-F63DC881D1E8}" type="presParOf" srcId="{99937C67-A8A7-4FDB-AE23-E281E8B99BF5}" destId="{4D8FEFA4-908A-4041-93ED-24D76610A23D}" srcOrd="4" destOrd="0" presId="urn:microsoft.com/office/officeart/2008/layout/LinedList"/>
    <dgm:cxn modelId="{3F20064A-721F-40A8-84CA-1DD3379BB5D8}" type="presParOf" srcId="{99937C67-A8A7-4FDB-AE23-E281E8B99BF5}" destId="{50AEF353-09A9-486B-A2B5-2C8857AED5FA}" srcOrd="5" destOrd="0" presId="urn:microsoft.com/office/officeart/2008/layout/LinedList"/>
    <dgm:cxn modelId="{54425ED4-8D3A-4832-A215-1F7AF396E8C4}" type="presParOf" srcId="{50AEF353-09A9-486B-A2B5-2C8857AED5FA}" destId="{8D1F3AB8-6EC5-4C65-A67C-F9FADC606887}" srcOrd="0" destOrd="0" presId="urn:microsoft.com/office/officeart/2008/layout/LinedList"/>
    <dgm:cxn modelId="{8871C8D5-A2F0-49E2-B8A2-404E4666AA1E}" type="presParOf" srcId="{50AEF353-09A9-486B-A2B5-2C8857AED5FA}" destId="{1EA7B46E-703D-498C-839F-8E1821A7EF3C}" srcOrd="1" destOrd="0" presId="urn:microsoft.com/office/officeart/2008/layout/LinedList"/>
    <dgm:cxn modelId="{02A5E285-B587-40FD-8093-6A7BDE3879DB}" type="presParOf" srcId="{99937C67-A8A7-4FDB-AE23-E281E8B99BF5}" destId="{C1E78F6B-E0B5-408E-B326-202FE9F8F278}" srcOrd="6" destOrd="0" presId="urn:microsoft.com/office/officeart/2008/layout/LinedList"/>
    <dgm:cxn modelId="{804436E1-7E6F-440D-84F1-29FFD464299E}" type="presParOf" srcId="{99937C67-A8A7-4FDB-AE23-E281E8B99BF5}" destId="{BFA7AA53-4947-408F-AFC5-AF4D387D3CDE}" srcOrd="7" destOrd="0" presId="urn:microsoft.com/office/officeart/2008/layout/LinedList"/>
    <dgm:cxn modelId="{56215606-0B61-4B9B-8D23-A40ACE1AB7E8}" type="presParOf" srcId="{BFA7AA53-4947-408F-AFC5-AF4D387D3CDE}" destId="{123AF7A9-B1F1-4F91-81FD-916566DD2DC3}" srcOrd="0" destOrd="0" presId="urn:microsoft.com/office/officeart/2008/layout/LinedList"/>
    <dgm:cxn modelId="{C7AF7832-7DB8-45B5-99AE-900D4AC22936}" type="presParOf" srcId="{BFA7AA53-4947-408F-AFC5-AF4D387D3CDE}" destId="{98562EC2-2B98-460B-A8E3-F33A94A75A4A}" srcOrd="1" destOrd="0" presId="urn:microsoft.com/office/officeart/2008/layout/LinedList"/>
    <dgm:cxn modelId="{B466D7D9-FCE8-492A-B1E3-F12EB1397FE9}" type="presParOf" srcId="{99937C67-A8A7-4FDB-AE23-E281E8B99BF5}" destId="{E5217070-6B1C-417B-A902-A16C84F2C67A}" srcOrd="8" destOrd="0" presId="urn:microsoft.com/office/officeart/2008/layout/LinedList"/>
    <dgm:cxn modelId="{9721FB8D-D994-4E97-99AF-F8B14C436DD0}" type="presParOf" srcId="{99937C67-A8A7-4FDB-AE23-E281E8B99BF5}" destId="{8EFEE5FF-FDC4-4A1F-8504-EEAF801272E8}" srcOrd="9" destOrd="0" presId="urn:microsoft.com/office/officeart/2008/layout/LinedList"/>
    <dgm:cxn modelId="{2B2720F8-4BC2-44C8-9F45-DE8CE7631D27}" type="presParOf" srcId="{8EFEE5FF-FDC4-4A1F-8504-EEAF801272E8}" destId="{E2E5EB91-3E87-41EA-B841-08D0EB79EEFE}" srcOrd="0" destOrd="0" presId="urn:microsoft.com/office/officeart/2008/layout/LinedList"/>
    <dgm:cxn modelId="{19F83A18-829E-4CD5-8BBE-84C8744DDC3F}" type="presParOf" srcId="{8EFEE5FF-FDC4-4A1F-8504-EEAF801272E8}" destId="{443BE539-14B4-47BF-9C51-91527E2E6487}" srcOrd="1" destOrd="0" presId="urn:microsoft.com/office/officeart/2008/layout/LinedList"/>
    <dgm:cxn modelId="{9D8422FB-0875-4A75-B184-7317A1008BFD}" type="presParOf" srcId="{99937C67-A8A7-4FDB-AE23-E281E8B99BF5}" destId="{9877AF1F-B849-49C2-987A-CB42C2510812}" srcOrd="10" destOrd="0" presId="urn:microsoft.com/office/officeart/2008/layout/LinedList"/>
    <dgm:cxn modelId="{ACF9FC4E-E7FC-42FB-A41B-C1F6E222F945}" type="presParOf" srcId="{99937C67-A8A7-4FDB-AE23-E281E8B99BF5}" destId="{431ED5BF-0A25-4D34-95CA-A1DCCA2BBEDC}" srcOrd="11" destOrd="0" presId="urn:microsoft.com/office/officeart/2008/layout/LinedList"/>
    <dgm:cxn modelId="{47F6A50A-4509-40C7-A519-D2829FE7D801}" type="presParOf" srcId="{431ED5BF-0A25-4D34-95CA-A1DCCA2BBEDC}" destId="{0DAC3EF6-AA10-492E-8EAC-64B137FA2552}" srcOrd="0" destOrd="0" presId="urn:microsoft.com/office/officeart/2008/layout/LinedList"/>
    <dgm:cxn modelId="{23DBDA7D-AE27-47A0-B0C3-C58D68EEE9CE}" type="presParOf" srcId="{431ED5BF-0A25-4D34-95CA-A1DCCA2BBEDC}" destId="{F49300AA-A7FC-49D5-8469-42842283BCFD}" srcOrd="1" destOrd="0" presId="urn:microsoft.com/office/officeart/2008/layout/LinedList"/>
    <dgm:cxn modelId="{77F0DC8D-A6C2-40B8-86B0-A4FDE6713412}" type="presParOf" srcId="{99937C67-A8A7-4FDB-AE23-E281E8B99BF5}" destId="{88D9DA3D-DF9F-44C2-99A6-7DBA297636B0}" srcOrd="12" destOrd="0" presId="urn:microsoft.com/office/officeart/2008/layout/LinedList"/>
    <dgm:cxn modelId="{6D69A287-6E04-4188-B196-C884164CC9BD}" type="presParOf" srcId="{99937C67-A8A7-4FDB-AE23-E281E8B99BF5}" destId="{B02A3CBC-9A7F-48D1-B28B-10AE1188F95A}" srcOrd="13" destOrd="0" presId="urn:microsoft.com/office/officeart/2008/layout/LinedList"/>
    <dgm:cxn modelId="{B818BC0F-985C-4EC2-94F8-347FCB991609}" type="presParOf" srcId="{B02A3CBC-9A7F-48D1-B28B-10AE1188F95A}" destId="{A2D47186-532B-4B03-B6FA-19FD54DA5D67}" srcOrd="0" destOrd="0" presId="urn:microsoft.com/office/officeart/2008/layout/LinedList"/>
    <dgm:cxn modelId="{03338C32-694F-484B-9C23-4EB9CCF34439}" type="presParOf" srcId="{B02A3CBC-9A7F-48D1-B28B-10AE1188F95A}" destId="{9781D9C9-F19E-4EB9-A7C4-FAFFE3BAFCAF}" srcOrd="1" destOrd="0" presId="urn:microsoft.com/office/officeart/2008/layout/LinedList"/>
    <dgm:cxn modelId="{A74CA38C-CA9E-4519-81C6-647525B8C8ED}" type="presParOf" srcId="{99937C67-A8A7-4FDB-AE23-E281E8B99BF5}" destId="{BB1A43B4-CC69-4D7E-8237-C868BDB4F64D}" srcOrd="14" destOrd="0" presId="urn:microsoft.com/office/officeart/2008/layout/LinedList"/>
    <dgm:cxn modelId="{F120C5A9-28BB-4535-816A-832A554C4523}" type="presParOf" srcId="{99937C67-A8A7-4FDB-AE23-E281E8B99BF5}" destId="{A4CB2072-FB0E-4F6C-98EE-AFAB228DCBBF}" srcOrd="15" destOrd="0" presId="urn:microsoft.com/office/officeart/2008/layout/LinedList"/>
    <dgm:cxn modelId="{FA1E0292-9A57-42ED-84A6-9DF4FF6BD04F}" type="presParOf" srcId="{A4CB2072-FB0E-4F6C-98EE-AFAB228DCBBF}" destId="{E5FAD6DE-A464-46C5-98C6-AE2B93C81B29}" srcOrd="0" destOrd="0" presId="urn:microsoft.com/office/officeart/2008/layout/LinedList"/>
    <dgm:cxn modelId="{73EE8225-7EC0-4987-A27D-1F1193761F3C}" type="presParOf" srcId="{A4CB2072-FB0E-4F6C-98EE-AFAB228DCBBF}" destId="{8F0B610D-1C77-4374-81AF-6768A343A60B}" srcOrd="1" destOrd="0" presId="urn:microsoft.com/office/officeart/2008/layout/LinedList"/>
    <dgm:cxn modelId="{EF6EBAA3-F1AE-4A1B-AF0E-DCC92CCDCF2F}" type="presParOf" srcId="{99937C67-A8A7-4FDB-AE23-E281E8B99BF5}" destId="{93A923B7-AE5C-4C6C-AE20-8A01460ACED7}" srcOrd="16" destOrd="0" presId="urn:microsoft.com/office/officeart/2008/layout/LinedList"/>
    <dgm:cxn modelId="{EB50077C-33F2-42CF-AC4E-EFBF6D65DA1C}" type="presParOf" srcId="{99937C67-A8A7-4FDB-AE23-E281E8B99BF5}" destId="{AAB092B5-A073-4E2A-8C34-2EB23D0512CD}" srcOrd="17" destOrd="0" presId="urn:microsoft.com/office/officeart/2008/layout/LinedList"/>
    <dgm:cxn modelId="{30FE2D7E-2239-48B5-B4E9-73B68C097A51}" type="presParOf" srcId="{AAB092B5-A073-4E2A-8C34-2EB23D0512CD}" destId="{5FD73CFF-A139-45E2-BE14-54FE586924DD}" srcOrd="0" destOrd="0" presId="urn:microsoft.com/office/officeart/2008/layout/LinedList"/>
    <dgm:cxn modelId="{6C89EE26-0FFB-4F64-B3AB-71D9637E153C}" type="presParOf" srcId="{AAB092B5-A073-4E2A-8C34-2EB23D0512CD}" destId="{75287799-480F-4C3C-89F6-A984257FA3F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2A38D-19C9-4081-BE2E-F0B1F1720261}">
      <dsp:nvSpPr>
        <dsp:cNvPr id="0" name=""/>
        <dsp:cNvSpPr/>
      </dsp:nvSpPr>
      <dsp:spPr>
        <a:xfrm>
          <a:off x="0" y="511"/>
          <a:ext cx="499281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509D23-3B74-4530-B65D-86E336CAEB45}">
      <dsp:nvSpPr>
        <dsp:cNvPr id="0" name=""/>
        <dsp:cNvSpPr/>
      </dsp:nvSpPr>
      <dsp:spPr>
        <a:xfrm>
          <a:off x="0" y="511"/>
          <a:ext cx="4992818" cy="465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IE" sz="1900" b="1" u="sng" kern="1200"/>
            <a:t>Schedule</a:t>
          </a:r>
          <a:endParaRPr lang="en-US" sz="1900" kern="1200"/>
        </a:p>
      </dsp:txBody>
      <dsp:txXfrm>
        <a:off x="0" y="511"/>
        <a:ext cx="4992818" cy="465753"/>
      </dsp:txXfrm>
    </dsp:sp>
    <dsp:sp modelId="{CFBA766F-5A49-4EE5-B405-F9424ACE94B6}">
      <dsp:nvSpPr>
        <dsp:cNvPr id="0" name=""/>
        <dsp:cNvSpPr/>
      </dsp:nvSpPr>
      <dsp:spPr>
        <a:xfrm>
          <a:off x="0" y="466265"/>
          <a:ext cx="499281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F22CBC-C387-4802-8143-35313C7976CC}">
      <dsp:nvSpPr>
        <dsp:cNvPr id="0" name=""/>
        <dsp:cNvSpPr/>
      </dsp:nvSpPr>
      <dsp:spPr>
        <a:xfrm>
          <a:off x="0" y="466265"/>
          <a:ext cx="4992818" cy="465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IE" sz="1900" kern="1200"/>
            <a:t>9.15-9.30am Goal setting for the day</a:t>
          </a:r>
          <a:endParaRPr lang="en-US" sz="1900" kern="1200"/>
        </a:p>
      </dsp:txBody>
      <dsp:txXfrm>
        <a:off x="0" y="466265"/>
        <a:ext cx="4992818" cy="465753"/>
      </dsp:txXfrm>
    </dsp:sp>
    <dsp:sp modelId="{4D8FEFA4-908A-4041-93ED-24D76610A23D}">
      <dsp:nvSpPr>
        <dsp:cNvPr id="0" name=""/>
        <dsp:cNvSpPr/>
      </dsp:nvSpPr>
      <dsp:spPr>
        <a:xfrm>
          <a:off x="0" y="932018"/>
          <a:ext cx="499281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1F3AB8-6EC5-4C65-A67C-F9FADC606887}">
      <dsp:nvSpPr>
        <dsp:cNvPr id="0" name=""/>
        <dsp:cNvSpPr/>
      </dsp:nvSpPr>
      <dsp:spPr>
        <a:xfrm>
          <a:off x="0" y="932018"/>
          <a:ext cx="4992818" cy="465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IE" sz="1900" kern="1200"/>
            <a:t>9.30-11.00am Writing Block</a:t>
          </a:r>
          <a:endParaRPr lang="en-US" sz="1900" kern="1200"/>
        </a:p>
      </dsp:txBody>
      <dsp:txXfrm>
        <a:off x="0" y="932018"/>
        <a:ext cx="4992818" cy="465753"/>
      </dsp:txXfrm>
    </dsp:sp>
    <dsp:sp modelId="{C1E78F6B-E0B5-408E-B326-202FE9F8F278}">
      <dsp:nvSpPr>
        <dsp:cNvPr id="0" name=""/>
        <dsp:cNvSpPr/>
      </dsp:nvSpPr>
      <dsp:spPr>
        <a:xfrm>
          <a:off x="0" y="1397772"/>
          <a:ext cx="499281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3AF7A9-B1F1-4F91-81FD-916566DD2DC3}">
      <dsp:nvSpPr>
        <dsp:cNvPr id="0" name=""/>
        <dsp:cNvSpPr/>
      </dsp:nvSpPr>
      <dsp:spPr>
        <a:xfrm>
          <a:off x="0" y="1397772"/>
          <a:ext cx="4992818" cy="465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IE" sz="1900" kern="1200"/>
            <a:t>11am Coffee Chats</a:t>
          </a:r>
          <a:endParaRPr lang="en-US" sz="1900" kern="1200"/>
        </a:p>
      </dsp:txBody>
      <dsp:txXfrm>
        <a:off x="0" y="1397772"/>
        <a:ext cx="4992818" cy="465753"/>
      </dsp:txXfrm>
    </dsp:sp>
    <dsp:sp modelId="{E5217070-6B1C-417B-A902-A16C84F2C67A}">
      <dsp:nvSpPr>
        <dsp:cNvPr id="0" name=""/>
        <dsp:cNvSpPr/>
      </dsp:nvSpPr>
      <dsp:spPr>
        <a:xfrm>
          <a:off x="0" y="1863525"/>
          <a:ext cx="499281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E5EB91-3E87-41EA-B841-08D0EB79EEFE}">
      <dsp:nvSpPr>
        <dsp:cNvPr id="0" name=""/>
        <dsp:cNvSpPr/>
      </dsp:nvSpPr>
      <dsp:spPr>
        <a:xfrm>
          <a:off x="0" y="1863525"/>
          <a:ext cx="4992818" cy="465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IE" sz="1900" kern="1200"/>
            <a:t>11.15-1.00pm Writing Block</a:t>
          </a:r>
          <a:endParaRPr lang="en-US" sz="1900" kern="1200"/>
        </a:p>
      </dsp:txBody>
      <dsp:txXfrm>
        <a:off x="0" y="1863525"/>
        <a:ext cx="4992818" cy="465753"/>
      </dsp:txXfrm>
    </dsp:sp>
    <dsp:sp modelId="{9877AF1F-B849-49C2-987A-CB42C2510812}">
      <dsp:nvSpPr>
        <dsp:cNvPr id="0" name=""/>
        <dsp:cNvSpPr/>
      </dsp:nvSpPr>
      <dsp:spPr>
        <a:xfrm>
          <a:off x="0" y="2329279"/>
          <a:ext cx="499281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AC3EF6-AA10-492E-8EAC-64B137FA2552}">
      <dsp:nvSpPr>
        <dsp:cNvPr id="0" name=""/>
        <dsp:cNvSpPr/>
      </dsp:nvSpPr>
      <dsp:spPr>
        <a:xfrm>
          <a:off x="0" y="2329279"/>
          <a:ext cx="4992818" cy="465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IE" sz="1900" kern="1200"/>
            <a:t>1.00-1.30pm Stamina Steps</a:t>
          </a:r>
          <a:endParaRPr lang="en-US" sz="1900" kern="1200"/>
        </a:p>
      </dsp:txBody>
      <dsp:txXfrm>
        <a:off x="0" y="2329279"/>
        <a:ext cx="4992818" cy="465753"/>
      </dsp:txXfrm>
    </dsp:sp>
    <dsp:sp modelId="{88D9DA3D-DF9F-44C2-99A6-7DBA297636B0}">
      <dsp:nvSpPr>
        <dsp:cNvPr id="0" name=""/>
        <dsp:cNvSpPr/>
      </dsp:nvSpPr>
      <dsp:spPr>
        <a:xfrm>
          <a:off x="0" y="2795032"/>
          <a:ext cx="499281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D47186-532B-4B03-B6FA-19FD54DA5D67}">
      <dsp:nvSpPr>
        <dsp:cNvPr id="0" name=""/>
        <dsp:cNvSpPr/>
      </dsp:nvSpPr>
      <dsp:spPr>
        <a:xfrm>
          <a:off x="0" y="2795032"/>
          <a:ext cx="4992818" cy="465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IE" sz="1900" kern="1200" dirty="0"/>
            <a:t>1.30-2.00pm Lunch and Learn (Guest Speakers)</a:t>
          </a:r>
          <a:endParaRPr lang="en-US" sz="1900" kern="1200" dirty="0"/>
        </a:p>
      </dsp:txBody>
      <dsp:txXfrm>
        <a:off x="0" y="2795032"/>
        <a:ext cx="4992818" cy="465753"/>
      </dsp:txXfrm>
    </dsp:sp>
    <dsp:sp modelId="{BB1A43B4-CC69-4D7E-8237-C868BDB4F64D}">
      <dsp:nvSpPr>
        <dsp:cNvPr id="0" name=""/>
        <dsp:cNvSpPr/>
      </dsp:nvSpPr>
      <dsp:spPr>
        <a:xfrm>
          <a:off x="0" y="3260786"/>
          <a:ext cx="499281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FAD6DE-A464-46C5-98C6-AE2B93C81B29}">
      <dsp:nvSpPr>
        <dsp:cNvPr id="0" name=""/>
        <dsp:cNvSpPr/>
      </dsp:nvSpPr>
      <dsp:spPr>
        <a:xfrm>
          <a:off x="0" y="3260786"/>
          <a:ext cx="4992818" cy="465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IE" sz="1900" kern="1200"/>
            <a:t>2.30-4.00pm Writing Block</a:t>
          </a:r>
          <a:endParaRPr lang="en-US" sz="1900" kern="1200"/>
        </a:p>
      </dsp:txBody>
      <dsp:txXfrm>
        <a:off x="0" y="3260786"/>
        <a:ext cx="4992818" cy="465753"/>
      </dsp:txXfrm>
    </dsp:sp>
    <dsp:sp modelId="{93A923B7-AE5C-4C6C-AE20-8A01460ACED7}">
      <dsp:nvSpPr>
        <dsp:cNvPr id="0" name=""/>
        <dsp:cNvSpPr/>
      </dsp:nvSpPr>
      <dsp:spPr>
        <a:xfrm>
          <a:off x="0" y="3726539"/>
          <a:ext cx="499281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D73CFF-A139-45E2-BE14-54FE586924DD}">
      <dsp:nvSpPr>
        <dsp:cNvPr id="0" name=""/>
        <dsp:cNvSpPr/>
      </dsp:nvSpPr>
      <dsp:spPr>
        <a:xfrm>
          <a:off x="0" y="3726539"/>
          <a:ext cx="4992818" cy="465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IE" sz="1900" kern="1200"/>
            <a:t>4.00-4.30pm Reflection</a:t>
          </a:r>
          <a:endParaRPr lang="en-US" sz="1900" kern="1200"/>
        </a:p>
      </dsp:txBody>
      <dsp:txXfrm>
        <a:off x="0" y="3726539"/>
        <a:ext cx="4992818" cy="46575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D3B71-52DB-4856-CDDE-B760E523FC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B78D41B8-9187-6870-495F-216CB6EB10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B4F0C2C2-9EF5-0F5D-4A96-FF813622A26C}"/>
              </a:ext>
            </a:extLst>
          </p:cNvPr>
          <p:cNvSpPr>
            <a:spLocks noGrp="1"/>
          </p:cNvSpPr>
          <p:nvPr>
            <p:ph type="dt" sz="half" idx="10"/>
          </p:nvPr>
        </p:nvSpPr>
        <p:spPr/>
        <p:txBody>
          <a:bodyPr/>
          <a:lstStyle/>
          <a:p>
            <a:fld id="{3879D431-0694-494D-AAED-871396485248}" type="datetimeFigureOut">
              <a:rPr lang="en-IE" smtClean="0"/>
              <a:t>12/06/2023</a:t>
            </a:fld>
            <a:endParaRPr lang="en-IE"/>
          </a:p>
        </p:txBody>
      </p:sp>
      <p:sp>
        <p:nvSpPr>
          <p:cNvPr id="5" name="Footer Placeholder 4">
            <a:extLst>
              <a:ext uri="{FF2B5EF4-FFF2-40B4-BE49-F238E27FC236}">
                <a16:creationId xmlns:a16="http://schemas.microsoft.com/office/drawing/2014/main" id="{1F980C5A-F13D-CBF3-F349-082275B6F09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B5E12A2-11EE-CB8E-46E8-2A74426918B6}"/>
              </a:ext>
            </a:extLst>
          </p:cNvPr>
          <p:cNvSpPr>
            <a:spLocks noGrp="1"/>
          </p:cNvSpPr>
          <p:nvPr>
            <p:ph type="sldNum" sz="quarter" idx="12"/>
          </p:nvPr>
        </p:nvSpPr>
        <p:spPr/>
        <p:txBody>
          <a:bodyPr/>
          <a:lstStyle/>
          <a:p>
            <a:fld id="{196ED2DD-B1C4-4C27-A050-F07C27836280}" type="slidenum">
              <a:rPr lang="en-IE" smtClean="0"/>
              <a:t>‹#›</a:t>
            </a:fld>
            <a:endParaRPr lang="en-IE"/>
          </a:p>
        </p:txBody>
      </p:sp>
    </p:spTree>
    <p:extLst>
      <p:ext uri="{BB962C8B-B14F-4D97-AF65-F5344CB8AC3E}">
        <p14:creationId xmlns:p14="http://schemas.microsoft.com/office/powerpoint/2010/main" val="2066808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B440B-15D0-8A75-2F22-7DD26737DCA3}"/>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4BB06907-9FB8-FC9D-12E9-DAD9362F35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6DCBDED-6DB0-E82C-0C2F-2B153653BAF2}"/>
              </a:ext>
            </a:extLst>
          </p:cNvPr>
          <p:cNvSpPr>
            <a:spLocks noGrp="1"/>
          </p:cNvSpPr>
          <p:nvPr>
            <p:ph type="dt" sz="half" idx="10"/>
          </p:nvPr>
        </p:nvSpPr>
        <p:spPr/>
        <p:txBody>
          <a:bodyPr/>
          <a:lstStyle/>
          <a:p>
            <a:fld id="{3879D431-0694-494D-AAED-871396485248}" type="datetimeFigureOut">
              <a:rPr lang="en-IE" smtClean="0"/>
              <a:t>12/06/2023</a:t>
            </a:fld>
            <a:endParaRPr lang="en-IE"/>
          </a:p>
        </p:txBody>
      </p:sp>
      <p:sp>
        <p:nvSpPr>
          <p:cNvPr id="5" name="Footer Placeholder 4">
            <a:extLst>
              <a:ext uri="{FF2B5EF4-FFF2-40B4-BE49-F238E27FC236}">
                <a16:creationId xmlns:a16="http://schemas.microsoft.com/office/drawing/2014/main" id="{87DF1A0A-9551-A39E-AD1F-2DD8DC8F7D6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0939046-3E52-04CC-7EE0-F577190669CA}"/>
              </a:ext>
            </a:extLst>
          </p:cNvPr>
          <p:cNvSpPr>
            <a:spLocks noGrp="1"/>
          </p:cNvSpPr>
          <p:nvPr>
            <p:ph type="sldNum" sz="quarter" idx="12"/>
          </p:nvPr>
        </p:nvSpPr>
        <p:spPr/>
        <p:txBody>
          <a:bodyPr/>
          <a:lstStyle/>
          <a:p>
            <a:fld id="{196ED2DD-B1C4-4C27-A050-F07C27836280}" type="slidenum">
              <a:rPr lang="en-IE" smtClean="0"/>
              <a:t>‹#›</a:t>
            </a:fld>
            <a:endParaRPr lang="en-IE"/>
          </a:p>
        </p:txBody>
      </p:sp>
    </p:spTree>
    <p:extLst>
      <p:ext uri="{BB962C8B-B14F-4D97-AF65-F5344CB8AC3E}">
        <p14:creationId xmlns:p14="http://schemas.microsoft.com/office/powerpoint/2010/main" val="1572541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A476C9-89AC-6DD4-CCDA-D0C216D630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68F2F59-DFB1-1A36-DFAC-C6D82C4F96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79BF6A0-7EE4-106E-0A2A-95E4EF1A2322}"/>
              </a:ext>
            </a:extLst>
          </p:cNvPr>
          <p:cNvSpPr>
            <a:spLocks noGrp="1"/>
          </p:cNvSpPr>
          <p:nvPr>
            <p:ph type="dt" sz="half" idx="10"/>
          </p:nvPr>
        </p:nvSpPr>
        <p:spPr/>
        <p:txBody>
          <a:bodyPr/>
          <a:lstStyle/>
          <a:p>
            <a:fld id="{3879D431-0694-494D-AAED-871396485248}" type="datetimeFigureOut">
              <a:rPr lang="en-IE" smtClean="0"/>
              <a:t>12/06/2023</a:t>
            </a:fld>
            <a:endParaRPr lang="en-IE"/>
          </a:p>
        </p:txBody>
      </p:sp>
      <p:sp>
        <p:nvSpPr>
          <p:cNvPr id="5" name="Footer Placeholder 4">
            <a:extLst>
              <a:ext uri="{FF2B5EF4-FFF2-40B4-BE49-F238E27FC236}">
                <a16:creationId xmlns:a16="http://schemas.microsoft.com/office/drawing/2014/main" id="{3DE5ED27-DA2E-BD98-63AD-5D8CFFF2266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3D1807E-19EC-C2E3-B741-E5EE66DAE2BA}"/>
              </a:ext>
            </a:extLst>
          </p:cNvPr>
          <p:cNvSpPr>
            <a:spLocks noGrp="1"/>
          </p:cNvSpPr>
          <p:nvPr>
            <p:ph type="sldNum" sz="quarter" idx="12"/>
          </p:nvPr>
        </p:nvSpPr>
        <p:spPr/>
        <p:txBody>
          <a:bodyPr/>
          <a:lstStyle/>
          <a:p>
            <a:fld id="{196ED2DD-B1C4-4C27-A050-F07C27836280}" type="slidenum">
              <a:rPr lang="en-IE" smtClean="0"/>
              <a:t>‹#›</a:t>
            </a:fld>
            <a:endParaRPr lang="en-IE"/>
          </a:p>
        </p:txBody>
      </p:sp>
    </p:spTree>
    <p:extLst>
      <p:ext uri="{BB962C8B-B14F-4D97-AF65-F5344CB8AC3E}">
        <p14:creationId xmlns:p14="http://schemas.microsoft.com/office/powerpoint/2010/main" val="137937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B4C83-FDAE-8D4C-5A71-A560083AB2A5}"/>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0CE0A6D6-1C8D-6545-986A-A753131FFE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F0046D3-F51A-4F5D-A8BA-6A08335A0130}"/>
              </a:ext>
            </a:extLst>
          </p:cNvPr>
          <p:cNvSpPr>
            <a:spLocks noGrp="1"/>
          </p:cNvSpPr>
          <p:nvPr>
            <p:ph type="dt" sz="half" idx="10"/>
          </p:nvPr>
        </p:nvSpPr>
        <p:spPr/>
        <p:txBody>
          <a:bodyPr/>
          <a:lstStyle/>
          <a:p>
            <a:fld id="{3879D431-0694-494D-AAED-871396485248}" type="datetimeFigureOut">
              <a:rPr lang="en-IE" smtClean="0"/>
              <a:t>12/06/2023</a:t>
            </a:fld>
            <a:endParaRPr lang="en-IE"/>
          </a:p>
        </p:txBody>
      </p:sp>
      <p:sp>
        <p:nvSpPr>
          <p:cNvPr id="5" name="Footer Placeholder 4">
            <a:extLst>
              <a:ext uri="{FF2B5EF4-FFF2-40B4-BE49-F238E27FC236}">
                <a16:creationId xmlns:a16="http://schemas.microsoft.com/office/drawing/2014/main" id="{05FE0D86-2CA8-3361-B77F-C87A31C10A0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A8B1764-5653-C153-C47D-29733A266225}"/>
              </a:ext>
            </a:extLst>
          </p:cNvPr>
          <p:cNvSpPr>
            <a:spLocks noGrp="1"/>
          </p:cNvSpPr>
          <p:nvPr>
            <p:ph type="sldNum" sz="quarter" idx="12"/>
          </p:nvPr>
        </p:nvSpPr>
        <p:spPr/>
        <p:txBody>
          <a:bodyPr/>
          <a:lstStyle/>
          <a:p>
            <a:fld id="{196ED2DD-B1C4-4C27-A050-F07C27836280}" type="slidenum">
              <a:rPr lang="en-IE" smtClean="0"/>
              <a:t>‹#›</a:t>
            </a:fld>
            <a:endParaRPr lang="en-IE"/>
          </a:p>
        </p:txBody>
      </p:sp>
    </p:spTree>
    <p:extLst>
      <p:ext uri="{BB962C8B-B14F-4D97-AF65-F5344CB8AC3E}">
        <p14:creationId xmlns:p14="http://schemas.microsoft.com/office/powerpoint/2010/main" val="89036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1413E-CC00-ECE2-E404-A7D0EDB2B7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AFD641CF-AA8E-BF26-A2E5-5D5AE0E15F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C8334E-D996-5C41-87C5-D02B50928691}"/>
              </a:ext>
            </a:extLst>
          </p:cNvPr>
          <p:cNvSpPr>
            <a:spLocks noGrp="1"/>
          </p:cNvSpPr>
          <p:nvPr>
            <p:ph type="dt" sz="half" idx="10"/>
          </p:nvPr>
        </p:nvSpPr>
        <p:spPr/>
        <p:txBody>
          <a:bodyPr/>
          <a:lstStyle/>
          <a:p>
            <a:fld id="{3879D431-0694-494D-AAED-871396485248}" type="datetimeFigureOut">
              <a:rPr lang="en-IE" smtClean="0"/>
              <a:t>12/06/2023</a:t>
            </a:fld>
            <a:endParaRPr lang="en-IE"/>
          </a:p>
        </p:txBody>
      </p:sp>
      <p:sp>
        <p:nvSpPr>
          <p:cNvPr id="5" name="Footer Placeholder 4">
            <a:extLst>
              <a:ext uri="{FF2B5EF4-FFF2-40B4-BE49-F238E27FC236}">
                <a16:creationId xmlns:a16="http://schemas.microsoft.com/office/drawing/2014/main" id="{9748E281-8CA0-142A-DC99-51F1223E6ED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24982BB-FD21-6221-F7B9-79F4E8360950}"/>
              </a:ext>
            </a:extLst>
          </p:cNvPr>
          <p:cNvSpPr>
            <a:spLocks noGrp="1"/>
          </p:cNvSpPr>
          <p:nvPr>
            <p:ph type="sldNum" sz="quarter" idx="12"/>
          </p:nvPr>
        </p:nvSpPr>
        <p:spPr/>
        <p:txBody>
          <a:bodyPr/>
          <a:lstStyle/>
          <a:p>
            <a:fld id="{196ED2DD-B1C4-4C27-A050-F07C27836280}" type="slidenum">
              <a:rPr lang="en-IE" smtClean="0"/>
              <a:t>‹#›</a:t>
            </a:fld>
            <a:endParaRPr lang="en-IE"/>
          </a:p>
        </p:txBody>
      </p:sp>
    </p:spTree>
    <p:extLst>
      <p:ext uri="{BB962C8B-B14F-4D97-AF65-F5344CB8AC3E}">
        <p14:creationId xmlns:p14="http://schemas.microsoft.com/office/powerpoint/2010/main" val="279737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A8ABE-F7A0-5F36-68C5-180C03BCCC65}"/>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4EB98BA9-ECD5-F4AB-33A5-C610893425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35B9F024-DA07-2F03-D4B8-39D8F36616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2D639FDD-B2BB-4F46-B6F3-FD750F7AC236}"/>
              </a:ext>
            </a:extLst>
          </p:cNvPr>
          <p:cNvSpPr>
            <a:spLocks noGrp="1"/>
          </p:cNvSpPr>
          <p:nvPr>
            <p:ph type="dt" sz="half" idx="10"/>
          </p:nvPr>
        </p:nvSpPr>
        <p:spPr/>
        <p:txBody>
          <a:bodyPr/>
          <a:lstStyle/>
          <a:p>
            <a:fld id="{3879D431-0694-494D-AAED-871396485248}" type="datetimeFigureOut">
              <a:rPr lang="en-IE" smtClean="0"/>
              <a:t>12/06/2023</a:t>
            </a:fld>
            <a:endParaRPr lang="en-IE"/>
          </a:p>
        </p:txBody>
      </p:sp>
      <p:sp>
        <p:nvSpPr>
          <p:cNvPr id="6" name="Footer Placeholder 5">
            <a:extLst>
              <a:ext uri="{FF2B5EF4-FFF2-40B4-BE49-F238E27FC236}">
                <a16:creationId xmlns:a16="http://schemas.microsoft.com/office/drawing/2014/main" id="{AEB56779-0CDA-3FA8-4B21-60FE8901F73F}"/>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B0517EAE-57CE-4028-85B7-C9E34DE0CB19}"/>
              </a:ext>
            </a:extLst>
          </p:cNvPr>
          <p:cNvSpPr>
            <a:spLocks noGrp="1"/>
          </p:cNvSpPr>
          <p:nvPr>
            <p:ph type="sldNum" sz="quarter" idx="12"/>
          </p:nvPr>
        </p:nvSpPr>
        <p:spPr/>
        <p:txBody>
          <a:bodyPr/>
          <a:lstStyle/>
          <a:p>
            <a:fld id="{196ED2DD-B1C4-4C27-A050-F07C27836280}" type="slidenum">
              <a:rPr lang="en-IE" smtClean="0"/>
              <a:t>‹#›</a:t>
            </a:fld>
            <a:endParaRPr lang="en-IE"/>
          </a:p>
        </p:txBody>
      </p:sp>
    </p:spTree>
    <p:extLst>
      <p:ext uri="{BB962C8B-B14F-4D97-AF65-F5344CB8AC3E}">
        <p14:creationId xmlns:p14="http://schemas.microsoft.com/office/powerpoint/2010/main" val="450801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CD359-B827-10CD-20D4-0DB66A88B772}"/>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B8273CC-A686-2D80-EF82-6FCBB79B54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347D2D-5A77-EAA0-2AFE-CF1DCCC5F0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6444CDA4-9042-FC8A-7ED1-9422214AB4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F97930-0687-546A-B079-9ED73154D6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9324CF36-C68C-85B6-9827-3F61BCC8AA3B}"/>
              </a:ext>
            </a:extLst>
          </p:cNvPr>
          <p:cNvSpPr>
            <a:spLocks noGrp="1"/>
          </p:cNvSpPr>
          <p:nvPr>
            <p:ph type="dt" sz="half" idx="10"/>
          </p:nvPr>
        </p:nvSpPr>
        <p:spPr/>
        <p:txBody>
          <a:bodyPr/>
          <a:lstStyle/>
          <a:p>
            <a:fld id="{3879D431-0694-494D-AAED-871396485248}" type="datetimeFigureOut">
              <a:rPr lang="en-IE" smtClean="0"/>
              <a:t>12/06/2023</a:t>
            </a:fld>
            <a:endParaRPr lang="en-IE"/>
          </a:p>
        </p:txBody>
      </p:sp>
      <p:sp>
        <p:nvSpPr>
          <p:cNvPr id="8" name="Footer Placeholder 7">
            <a:extLst>
              <a:ext uri="{FF2B5EF4-FFF2-40B4-BE49-F238E27FC236}">
                <a16:creationId xmlns:a16="http://schemas.microsoft.com/office/drawing/2014/main" id="{DA97167B-2E08-C72C-F474-7A881F86E9E5}"/>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FC72A2C7-3EBE-0443-E1DA-58395F0C0C42}"/>
              </a:ext>
            </a:extLst>
          </p:cNvPr>
          <p:cNvSpPr>
            <a:spLocks noGrp="1"/>
          </p:cNvSpPr>
          <p:nvPr>
            <p:ph type="sldNum" sz="quarter" idx="12"/>
          </p:nvPr>
        </p:nvSpPr>
        <p:spPr/>
        <p:txBody>
          <a:bodyPr/>
          <a:lstStyle/>
          <a:p>
            <a:fld id="{196ED2DD-B1C4-4C27-A050-F07C27836280}" type="slidenum">
              <a:rPr lang="en-IE" smtClean="0"/>
              <a:t>‹#›</a:t>
            </a:fld>
            <a:endParaRPr lang="en-IE"/>
          </a:p>
        </p:txBody>
      </p:sp>
    </p:spTree>
    <p:extLst>
      <p:ext uri="{BB962C8B-B14F-4D97-AF65-F5344CB8AC3E}">
        <p14:creationId xmlns:p14="http://schemas.microsoft.com/office/powerpoint/2010/main" val="538323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30942-75A2-AD56-B60A-1705B4ECC14A}"/>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129DF54E-36C3-E4B9-4C49-8AB96635E421}"/>
              </a:ext>
            </a:extLst>
          </p:cNvPr>
          <p:cNvSpPr>
            <a:spLocks noGrp="1"/>
          </p:cNvSpPr>
          <p:nvPr>
            <p:ph type="dt" sz="half" idx="10"/>
          </p:nvPr>
        </p:nvSpPr>
        <p:spPr/>
        <p:txBody>
          <a:bodyPr/>
          <a:lstStyle/>
          <a:p>
            <a:fld id="{3879D431-0694-494D-AAED-871396485248}" type="datetimeFigureOut">
              <a:rPr lang="en-IE" smtClean="0"/>
              <a:t>12/06/2023</a:t>
            </a:fld>
            <a:endParaRPr lang="en-IE"/>
          </a:p>
        </p:txBody>
      </p:sp>
      <p:sp>
        <p:nvSpPr>
          <p:cNvPr id="4" name="Footer Placeholder 3">
            <a:extLst>
              <a:ext uri="{FF2B5EF4-FFF2-40B4-BE49-F238E27FC236}">
                <a16:creationId xmlns:a16="http://schemas.microsoft.com/office/drawing/2014/main" id="{23DA9744-B252-17F3-193B-1F4B96BEF7A0}"/>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EDD5D366-FF18-BA81-8948-3260929E815D}"/>
              </a:ext>
            </a:extLst>
          </p:cNvPr>
          <p:cNvSpPr>
            <a:spLocks noGrp="1"/>
          </p:cNvSpPr>
          <p:nvPr>
            <p:ph type="sldNum" sz="quarter" idx="12"/>
          </p:nvPr>
        </p:nvSpPr>
        <p:spPr/>
        <p:txBody>
          <a:bodyPr/>
          <a:lstStyle/>
          <a:p>
            <a:fld id="{196ED2DD-B1C4-4C27-A050-F07C27836280}" type="slidenum">
              <a:rPr lang="en-IE" smtClean="0"/>
              <a:t>‹#›</a:t>
            </a:fld>
            <a:endParaRPr lang="en-IE"/>
          </a:p>
        </p:txBody>
      </p:sp>
    </p:spTree>
    <p:extLst>
      <p:ext uri="{BB962C8B-B14F-4D97-AF65-F5344CB8AC3E}">
        <p14:creationId xmlns:p14="http://schemas.microsoft.com/office/powerpoint/2010/main" val="1226746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8AEC7D-477F-320A-5FF0-8E489E8E3012}"/>
              </a:ext>
            </a:extLst>
          </p:cNvPr>
          <p:cNvSpPr>
            <a:spLocks noGrp="1"/>
          </p:cNvSpPr>
          <p:nvPr>
            <p:ph type="dt" sz="half" idx="10"/>
          </p:nvPr>
        </p:nvSpPr>
        <p:spPr/>
        <p:txBody>
          <a:bodyPr/>
          <a:lstStyle/>
          <a:p>
            <a:fld id="{3879D431-0694-494D-AAED-871396485248}" type="datetimeFigureOut">
              <a:rPr lang="en-IE" smtClean="0"/>
              <a:t>12/06/2023</a:t>
            </a:fld>
            <a:endParaRPr lang="en-IE"/>
          </a:p>
        </p:txBody>
      </p:sp>
      <p:sp>
        <p:nvSpPr>
          <p:cNvPr id="3" name="Footer Placeholder 2">
            <a:extLst>
              <a:ext uri="{FF2B5EF4-FFF2-40B4-BE49-F238E27FC236}">
                <a16:creationId xmlns:a16="http://schemas.microsoft.com/office/drawing/2014/main" id="{3DDF9F2E-57EA-2DB7-2767-303B9A145B74}"/>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2BF28349-B5E3-26C5-0D55-B74D51E5DC1A}"/>
              </a:ext>
            </a:extLst>
          </p:cNvPr>
          <p:cNvSpPr>
            <a:spLocks noGrp="1"/>
          </p:cNvSpPr>
          <p:nvPr>
            <p:ph type="sldNum" sz="quarter" idx="12"/>
          </p:nvPr>
        </p:nvSpPr>
        <p:spPr/>
        <p:txBody>
          <a:bodyPr/>
          <a:lstStyle/>
          <a:p>
            <a:fld id="{196ED2DD-B1C4-4C27-A050-F07C27836280}" type="slidenum">
              <a:rPr lang="en-IE" smtClean="0"/>
              <a:t>‹#›</a:t>
            </a:fld>
            <a:endParaRPr lang="en-IE"/>
          </a:p>
        </p:txBody>
      </p:sp>
    </p:spTree>
    <p:extLst>
      <p:ext uri="{BB962C8B-B14F-4D97-AF65-F5344CB8AC3E}">
        <p14:creationId xmlns:p14="http://schemas.microsoft.com/office/powerpoint/2010/main" val="2683641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40C92-4BB2-9A18-2F81-412AF29812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D05D6AD-C43D-092D-6478-61568380CD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F4914FA4-BC2D-0EC1-F561-4D1C0FB8B7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57874B-4EE2-CEB5-252F-33F5326734E7}"/>
              </a:ext>
            </a:extLst>
          </p:cNvPr>
          <p:cNvSpPr>
            <a:spLocks noGrp="1"/>
          </p:cNvSpPr>
          <p:nvPr>
            <p:ph type="dt" sz="half" idx="10"/>
          </p:nvPr>
        </p:nvSpPr>
        <p:spPr/>
        <p:txBody>
          <a:bodyPr/>
          <a:lstStyle/>
          <a:p>
            <a:fld id="{3879D431-0694-494D-AAED-871396485248}" type="datetimeFigureOut">
              <a:rPr lang="en-IE" smtClean="0"/>
              <a:t>12/06/2023</a:t>
            </a:fld>
            <a:endParaRPr lang="en-IE"/>
          </a:p>
        </p:txBody>
      </p:sp>
      <p:sp>
        <p:nvSpPr>
          <p:cNvPr id="6" name="Footer Placeholder 5">
            <a:extLst>
              <a:ext uri="{FF2B5EF4-FFF2-40B4-BE49-F238E27FC236}">
                <a16:creationId xmlns:a16="http://schemas.microsoft.com/office/drawing/2014/main" id="{842CDFF9-192E-73DB-002F-1C521E9E789D}"/>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31F546D-2220-F92B-5C48-9F9F24BBC385}"/>
              </a:ext>
            </a:extLst>
          </p:cNvPr>
          <p:cNvSpPr>
            <a:spLocks noGrp="1"/>
          </p:cNvSpPr>
          <p:nvPr>
            <p:ph type="sldNum" sz="quarter" idx="12"/>
          </p:nvPr>
        </p:nvSpPr>
        <p:spPr/>
        <p:txBody>
          <a:bodyPr/>
          <a:lstStyle/>
          <a:p>
            <a:fld id="{196ED2DD-B1C4-4C27-A050-F07C27836280}" type="slidenum">
              <a:rPr lang="en-IE" smtClean="0"/>
              <a:t>‹#›</a:t>
            </a:fld>
            <a:endParaRPr lang="en-IE"/>
          </a:p>
        </p:txBody>
      </p:sp>
    </p:spTree>
    <p:extLst>
      <p:ext uri="{BB962C8B-B14F-4D97-AF65-F5344CB8AC3E}">
        <p14:creationId xmlns:p14="http://schemas.microsoft.com/office/powerpoint/2010/main" val="871449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3D5BA-10DD-0E19-DF1E-E26FD881E6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293F7885-C845-1536-E3C3-AA75D4EE98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373F95EB-D79A-8950-DAAE-47F2A37E04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C5C424-DBD0-039D-CA91-A820631CE0C4}"/>
              </a:ext>
            </a:extLst>
          </p:cNvPr>
          <p:cNvSpPr>
            <a:spLocks noGrp="1"/>
          </p:cNvSpPr>
          <p:nvPr>
            <p:ph type="dt" sz="half" idx="10"/>
          </p:nvPr>
        </p:nvSpPr>
        <p:spPr/>
        <p:txBody>
          <a:bodyPr/>
          <a:lstStyle/>
          <a:p>
            <a:fld id="{3879D431-0694-494D-AAED-871396485248}" type="datetimeFigureOut">
              <a:rPr lang="en-IE" smtClean="0"/>
              <a:t>12/06/2023</a:t>
            </a:fld>
            <a:endParaRPr lang="en-IE"/>
          </a:p>
        </p:txBody>
      </p:sp>
      <p:sp>
        <p:nvSpPr>
          <p:cNvPr id="6" name="Footer Placeholder 5">
            <a:extLst>
              <a:ext uri="{FF2B5EF4-FFF2-40B4-BE49-F238E27FC236}">
                <a16:creationId xmlns:a16="http://schemas.microsoft.com/office/drawing/2014/main" id="{6504B8D0-3FEA-FBC6-6468-BE38274C6BD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B1792AC-2C37-D468-3AFD-6EFD368237C8}"/>
              </a:ext>
            </a:extLst>
          </p:cNvPr>
          <p:cNvSpPr>
            <a:spLocks noGrp="1"/>
          </p:cNvSpPr>
          <p:nvPr>
            <p:ph type="sldNum" sz="quarter" idx="12"/>
          </p:nvPr>
        </p:nvSpPr>
        <p:spPr/>
        <p:txBody>
          <a:bodyPr/>
          <a:lstStyle/>
          <a:p>
            <a:fld id="{196ED2DD-B1C4-4C27-A050-F07C27836280}" type="slidenum">
              <a:rPr lang="en-IE" smtClean="0"/>
              <a:t>‹#›</a:t>
            </a:fld>
            <a:endParaRPr lang="en-IE"/>
          </a:p>
        </p:txBody>
      </p:sp>
    </p:spTree>
    <p:extLst>
      <p:ext uri="{BB962C8B-B14F-4D97-AF65-F5344CB8AC3E}">
        <p14:creationId xmlns:p14="http://schemas.microsoft.com/office/powerpoint/2010/main" val="4224706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02AF9A-008F-0F61-493C-6655107AC4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0163FEF-CBCA-5D0C-4D8A-00DFB7427D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C326DFB-8745-C06D-2DE5-791087C15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79D431-0694-494D-AAED-871396485248}" type="datetimeFigureOut">
              <a:rPr lang="en-IE" smtClean="0"/>
              <a:t>12/06/2023</a:t>
            </a:fld>
            <a:endParaRPr lang="en-IE"/>
          </a:p>
        </p:txBody>
      </p:sp>
      <p:sp>
        <p:nvSpPr>
          <p:cNvPr id="5" name="Footer Placeholder 4">
            <a:extLst>
              <a:ext uri="{FF2B5EF4-FFF2-40B4-BE49-F238E27FC236}">
                <a16:creationId xmlns:a16="http://schemas.microsoft.com/office/drawing/2014/main" id="{987865E4-32F6-5B20-6868-94DAB05F3B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5C6F2971-F9BB-39E1-B362-C92893FA84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6ED2DD-B1C4-4C27-A050-F07C27836280}" type="slidenum">
              <a:rPr lang="en-IE" smtClean="0"/>
              <a:t>‹#›</a:t>
            </a:fld>
            <a:endParaRPr lang="en-IE"/>
          </a:p>
        </p:txBody>
      </p:sp>
    </p:spTree>
    <p:extLst>
      <p:ext uri="{BB962C8B-B14F-4D97-AF65-F5344CB8AC3E}">
        <p14:creationId xmlns:p14="http://schemas.microsoft.com/office/powerpoint/2010/main" val="3215433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1">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3">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2B41FA-E75E-B19D-286D-A862E86B1A0D}"/>
              </a:ext>
            </a:extLst>
          </p:cNvPr>
          <p:cNvSpPr>
            <a:spLocks noGrp="1"/>
          </p:cNvSpPr>
          <p:nvPr>
            <p:ph type="ctrTitle"/>
          </p:nvPr>
        </p:nvSpPr>
        <p:spPr>
          <a:xfrm>
            <a:off x="1012993" y="2380105"/>
            <a:ext cx="4747280" cy="1527815"/>
          </a:xfrm>
        </p:spPr>
        <p:txBody>
          <a:bodyPr anchor="b">
            <a:noAutofit/>
          </a:bodyPr>
          <a:lstStyle/>
          <a:p>
            <a:pPr algn="l"/>
            <a:r>
              <a:rPr lang="en-IE" sz="6600" b="1" dirty="0">
                <a:solidFill>
                  <a:srgbClr val="FFFFFF"/>
                </a:solidFill>
              </a:rPr>
              <a:t>The Postgraduate Pushthrough</a:t>
            </a:r>
          </a:p>
        </p:txBody>
      </p:sp>
      <p:sp>
        <p:nvSpPr>
          <p:cNvPr id="18" name="Rectangle 17">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1A7FA16C-733D-F005-0A38-4AB3106E0DD1}"/>
              </a:ext>
            </a:extLst>
          </p:cNvPr>
          <p:cNvSpPr>
            <a:spLocks noGrp="1"/>
          </p:cNvSpPr>
          <p:nvPr>
            <p:ph type="subTitle" idx="1"/>
          </p:nvPr>
        </p:nvSpPr>
        <p:spPr>
          <a:xfrm>
            <a:off x="902237" y="4433627"/>
            <a:ext cx="4968792" cy="1244483"/>
          </a:xfrm>
        </p:spPr>
        <p:txBody>
          <a:bodyPr anchor="t">
            <a:noAutofit/>
          </a:bodyPr>
          <a:lstStyle/>
          <a:p>
            <a:pPr algn="l"/>
            <a:r>
              <a:rPr lang="en-IE" sz="3200" dirty="0">
                <a:solidFill>
                  <a:srgbClr val="FFFFFF"/>
                </a:solidFill>
              </a:rPr>
              <a:t>UCC Skills Centre</a:t>
            </a:r>
          </a:p>
          <a:p>
            <a:pPr algn="l"/>
            <a:endParaRPr lang="en-IE" sz="3200" dirty="0">
              <a:solidFill>
                <a:srgbClr val="FFFFFF"/>
              </a:solidFill>
            </a:endParaRPr>
          </a:p>
          <a:p>
            <a:pPr algn="l"/>
            <a:r>
              <a:rPr lang="en-IE" dirty="0">
                <a:solidFill>
                  <a:srgbClr val="FFFFFF"/>
                </a:solidFill>
              </a:rPr>
              <a:t>Éadaoin Regan </a:t>
            </a:r>
          </a:p>
          <a:p>
            <a:pPr algn="l"/>
            <a:r>
              <a:rPr lang="en-IE" dirty="0">
                <a:solidFill>
                  <a:srgbClr val="FFFFFF"/>
                </a:solidFill>
              </a:rPr>
              <a:t>Email: eadaoin.regan@ucc.ie</a:t>
            </a:r>
          </a:p>
        </p:txBody>
      </p:sp>
      <p:sp>
        <p:nvSpPr>
          <p:cNvPr id="20" name="Oval 19">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font, logo, design&#10;&#10;Description automatically generated">
            <a:extLst>
              <a:ext uri="{FF2B5EF4-FFF2-40B4-BE49-F238E27FC236}">
                <a16:creationId xmlns:a16="http://schemas.microsoft.com/office/drawing/2014/main" id="{C23DFE3F-6A9E-B97B-321D-BDD59EC127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0559" y="2385066"/>
            <a:ext cx="3737164" cy="2102154"/>
          </a:xfrm>
          <a:prstGeom prst="rect">
            <a:avLst/>
          </a:prstGeom>
        </p:spPr>
      </p:pic>
    </p:spTree>
    <p:extLst>
      <p:ext uri="{BB962C8B-B14F-4D97-AF65-F5344CB8AC3E}">
        <p14:creationId xmlns:p14="http://schemas.microsoft.com/office/powerpoint/2010/main" val="1017530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BDFA12-CAC9-8E42-CDD9-DC62B54BF2A9}"/>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b="1" kern="1200" dirty="0">
                <a:solidFill>
                  <a:srgbClr val="FFFFFF"/>
                </a:solidFill>
                <a:latin typeface="+mj-lt"/>
                <a:ea typeface="+mj-ea"/>
                <a:cs typeface="+mj-cs"/>
              </a:rPr>
              <a:t>Surprising Outcomes: 2022/2023</a:t>
            </a:r>
          </a:p>
        </p:txBody>
      </p:sp>
      <p:pic>
        <p:nvPicPr>
          <p:cNvPr id="4" name="Picture 3" descr="A yellow circle with a drawing of a key&#10;&#10;Description automatically generated with medium confidence">
            <a:extLst>
              <a:ext uri="{FF2B5EF4-FFF2-40B4-BE49-F238E27FC236}">
                <a16:creationId xmlns:a16="http://schemas.microsoft.com/office/drawing/2014/main" id="{32F6E6E9-356F-429F-51F4-0B0039E398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2815" y="168604"/>
            <a:ext cx="1238250" cy="1238250"/>
          </a:xfrm>
          <a:prstGeom prst="rect">
            <a:avLst/>
          </a:prstGeom>
        </p:spPr>
      </p:pic>
      <p:sp>
        <p:nvSpPr>
          <p:cNvPr id="6" name="TextBox 5">
            <a:extLst>
              <a:ext uri="{FF2B5EF4-FFF2-40B4-BE49-F238E27FC236}">
                <a16:creationId xmlns:a16="http://schemas.microsoft.com/office/drawing/2014/main" id="{2CA51108-64CF-18E4-D41C-7648098F153B}"/>
              </a:ext>
            </a:extLst>
          </p:cNvPr>
          <p:cNvSpPr txBox="1"/>
          <p:nvPr/>
        </p:nvSpPr>
        <p:spPr>
          <a:xfrm>
            <a:off x="5656404" y="1742914"/>
            <a:ext cx="6340250" cy="5035353"/>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GB" sz="1800" b="0" i="0" dirty="0">
                <a:solidFill>
                  <a:srgbClr val="000000"/>
                </a:solidFill>
                <a:effectLst/>
                <a:latin typeface="Calibri" panose="020F0502020204030204" pitchFamily="34" charset="0"/>
              </a:rPr>
              <a:t>Monday 17</a:t>
            </a:r>
            <a:r>
              <a:rPr lang="en-GB" sz="2000" b="0" i="0" baseline="30000" dirty="0">
                <a:solidFill>
                  <a:srgbClr val="000000"/>
                </a:solidFill>
                <a:effectLst/>
                <a:latin typeface="Calibri" panose="020F0502020204030204" pitchFamily="34" charset="0"/>
              </a:rPr>
              <a:t>th</a:t>
            </a:r>
            <a:r>
              <a:rPr lang="en-GB" sz="1800" b="0" i="0" dirty="0">
                <a:solidFill>
                  <a:srgbClr val="000000"/>
                </a:solidFill>
                <a:effectLst/>
                <a:latin typeface="Calibri" panose="020F0502020204030204" pitchFamily="34" charset="0"/>
              </a:rPr>
              <a:t> April – Friday 21st April to help draw in more masters students as deadlines for projects across the colleges was end of April</a:t>
            </a:r>
          </a:p>
          <a:p>
            <a:pPr marL="285750" indent="-285750" algn="just">
              <a:lnSpc>
                <a:spcPct val="150000"/>
              </a:lnSpc>
              <a:buFont typeface="Arial" panose="020B0604020202020204" pitchFamily="34" charset="0"/>
              <a:buChar char="•"/>
            </a:pPr>
            <a:r>
              <a:rPr lang="en-GB" dirty="0">
                <a:solidFill>
                  <a:srgbClr val="000000"/>
                </a:solidFill>
                <a:latin typeface="Calibri" panose="020F0502020204030204" pitchFamily="34" charset="0"/>
              </a:rPr>
              <a:t>Initially blended but moved to fully in person by Tuesday afternoon based upon demand</a:t>
            </a:r>
          </a:p>
          <a:p>
            <a:pPr marL="285750" indent="-285750" algn="just">
              <a:lnSpc>
                <a:spcPct val="150000"/>
              </a:lnSpc>
              <a:buFont typeface="Arial" panose="020B0604020202020204" pitchFamily="34" charset="0"/>
              <a:buChar char="•"/>
            </a:pPr>
            <a:r>
              <a:rPr lang="en-GB" dirty="0">
                <a:solidFill>
                  <a:srgbClr val="000000"/>
                </a:solidFill>
                <a:latin typeface="Calibri" panose="020F0502020204030204" pitchFamily="34" charset="0"/>
              </a:rPr>
              <a:t>Capped at 23 due to room capacity</a:t>
            </a:r>
          </a:p>
          <a:p>
            <a:pPr marL="285750" indent="-285750" algn="just">
              <a:lnSpc>
                <a:spcPct val="150000"/>
              </a:lnSpc>
              <a:buFont typeface="Arial" panose="020B0604020202020204" pitchFamily="34" charset="0"/>
              <a:buChar char="•"/>
            </a:pPr>
            <a:r>
              <a:rPr lang="en-GB" dirty="0">
                <a:solidFill>
                  <a:srgbClr val="000000"/>
                </a:solidFill>
                <a:latin typeface="Calibri" panose="020F0502020204030204" pitchFamily="34" charset="0"/>
              </a:rPr>
              <a:t>Fully catered: 2 coffee breaks and lunch every day</a:t>
            </a:r>
          </a:p>
          <a:p>
            <a:pPr marL="285750" indent="-285750" algn="just">
              <a:lnSpc>
                <a:spcPct val="150000"/>
              </a:lnSpc>
              <a:buFont typeface="Arial" panose="020B0604020202020204" pitchFamily="34" charset="0"/>
              <a:buChar char="•"/>
            </a:pPr>
            <a:r>
              <a:rPr lang="en-GB" dirty="0">
                <a:solidFill>
                  <a:srgbClr val="000000"/>
                </a:solidFill>
                <a:latin typeface="Calibri" panose="020F0502020204030204" pitchFamily="34" charset="0"/>
              </a:rPr>
              <a:t>4 guest speakers instead of 5 as the discussion based sessions of previous year led by recent graduates were a huge success. 5</a:t>
            </a:r>
            <a:r>
              <a:rPr lang="en-GB" baseline="30000" dirty="0">
                <a:solidFill>
                  <a:srgbClr val="000000"/>
                </a:solidFill>
                <a:latin typeface="Calibri" panose="020F0502020204030204" pitchFamily="34" charset="0"/>
              </a:rPr>
              <a:t>th</a:t>
            </a:r>
            <a:r>
              <a:rPr lang="en-GB" dirty="0">
                <a:solidFill>
                  <a:srgbClr val="000000"/>
                </a:solidFill>
                <a:latin typeface="Calibri" panose="020F0502020204030204" pitchFamily="34" charset="0"/>
              </a:rPr>
              <a:t> day was provided as a purely social lunchtime for this reason</a:t>
            </a:r>
          </a:p>
          <a:p>
            <a:pPr>
              <a:lnSpc>
                <a:spcPct val="150000"/>
              </a:lnSpc>
            </a:pPr>
            <a:endParaRPr lang="en-IE" dirty="0"/>
          </a:p>
        </p:txBody>
      </p:sp>
      <p:pic>
        <p:nvPicPr>
          <p:cNvPr id="4098" name="Picture 2" descr="UCC Skills Centre 📒🖋️ (@UccSkills) / Twitter">
            <a:extLst>
              <a:ext uri="{FF2B5EF4-FFF2-40B4-BE49-F238E27FC236}">
                <a16:creationId xmlns:a16="http://schemas.microsoft.com/office/drawing/2014/main" id="{36361A8B-2E34-6C8D-9453-07E3C1F1B8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13" y="1796448"/>
            <a:ext cx="4761345" cy="4761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617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2">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AE959B-8DA2-EC2C-0636-55086C52C6CC}"/>
              </a:ext>
            </a:extLst>
          </p:cNvPr>
          <p:cNvSpPr>
            <a:spLocks noGrp="1"/>
          </p:cNvSpPr>
          <p:nvPr>
            <p:ph type="title"/>
          </p:nvPr>
        </p:nvSpPr>
        <p:spPr>
          <a:xfrm>
            <a:off x="8643193" y="489507"/>
            <a:ext cx="3235381" cy="1655483"/>
          </a:xfrm>
          <a:solidFill>
            <a:srgbClr val="002060"/>
          </a:solidFill>
        </p:spPr>
        <p:txBody>
          <a:bodyPr vert="horz" lIns="91440" tIns="45720" rIns="91440" bIns="45720" rtlCol="0" anchor="b">
            <a:normAutofit/>
          </a:bodyPr>
          <a:lstStyle/>
          <a:p>
            <a:r>
              <a:rPr lang="en-US" sz="3700" b="1">
                <a:solidFill>
                  <a:schemeClr val="bg1"/>
                </a:solidFill>
              </a:rPr>
              <a:t>Surprising Outcomes: 2022/2023</a:t>
            </a:r>
            <a:endParaRPr lang="en-US" sz="3700" b="1" dirty="0">
              <a:solidFill>
                <a:schemeClr val="bg1"/>
              </a:solidFill>
            </a:endParaRPr>
          </a:p>
        </p:txBody>
      </p:sp>
      <p:pic>
        <p:nvPicPr>
          <p:cNvPr id="8" name="Picture 7" descr="Closeup of adult hands writing">
            <a:extLst>
              <a:ext uri="{FF2B5EF4-FFF2-40B4-BE49-F238E27FC236}">
                <a16:creationId xmlns:a16="http://schemas.microsoft.com/office/drawing/2014/main" id="{B59F680D-57BA-10AB-4C62-0B6C4FA15C93}"/>
              </a:ext>
            </a:extLst>
          </p:cNvPr>
          <p:cNvPicPr>
            <a:picLocks noChangeAspect="1"/>
          </p:cNvPicPr>
          <p:nvPr/>
        </p:nvPicPr>
        <p:blipFill rotWithShape="1">
          <a:blip r:embed="rId2">
            <a:extLst>
              <a:ext uri="{28A0092B-C50C-407E-A947-70E740481C1C}">
                <a14:useLocalDpi xmlns:a14="http://schemas.microsoft.com/office/drawing/2010/main" val="0"/>
              </a:ext>
            </a:extLst>
          </a:blip>
          <a:srcRect l="11742" r="3728" b="-1"/>
          <a:stretch/>
        </p:blipFill>
        <p:spPr>
          <a:xfrm>
            <a:off x="20" y="431"/>
            <a:ext cx="8115280" cy="6408311"/>
          </a:xfrm>
          <a:prstGeom prst="rect">
            <a:avLst/>
          </a:prstGeom>
        </p:spPr>
      </p:pic>
      <p:sp>
        <p:nvSpPr>
          <p:cNvPr id="4" name="Content Placeholder 3">
            <a:extLst>
              <a:ext uri="{FF2B5EF4-FFF2-40B4-BE49-F238E27FC236}">
                <a16:creationId xmlns:a16="http://schemas.microsoft.com/office/drawing/2014/main" id="{18D526FC-3316-3781-F7C8-BAAA511A48AC}"/>
              </a:ext>
            </a:extLst>
          </p:cNvPr>
          <p:cNvSpPr>
            <a:spLocks noGrp="1"/>
          </p:cNvSpPr>
          <p:nvPr>
            <p:ph sz="half" idx="2"/>
          </p:nvPr>
        </p:nvSpPr>
        <p:spPr>
          <a:xfrm>
            <a:off x="8643193" y="2418408"/>
            <a:ext cx="3410262" cy="3540265"/>
          </a:xfrm>
        </p:spPr>
        <p:txBody>
          <a:bodyPr vert="horz" lIns="91440" tIns="45720" rIns="91440" bIns="45720" rtlCol="0">
            <a:normAutofit/>
          </a:bodyPr>
          <a:lstStyle/>
          <a:p>
            <a:pPr marL="0" indent="0">
              <a:buNone/>
            </a:pPr>
            <a:r>
              <a:rPr lang="en-US" sz="1900" b="1"/>
              <a:t>Guest Speakers</a:t>
            </a:r>
          </a:p>
          <a:p>
            <a:pPr marL="0"/>
            <a:r>
              <a:rPr lang="en-US" sz="1900"/>
              <a:t>Time management during the summer months</a:t>
            </a:r>
          </a:p>
          <a:p>
            <a:pPr marL="0"/>
            <a:r>
              <a:rPr lang="en-US" sz="1900"/>
              <a:t>Teaching as a postgraduate student: pedagogical concepts</a:t>
            </a:r>
          </a:p>
          <a:p>
            <a:pPr marL="0"/>
            <a:r>
              <a:rPr lang="en-US" sz="1900"/>
              <a:t>Alternative academic careers</a:t>
            </a:r>
          </a:p>
          <a:p>
            <a:pPr marL="0"/>
            <a:r>
              <a:rPr lang="en-US" sz="1900"/>
              <a:t>Perfectionism in graduate writing</a:t>
            </a:r>
          </a:p>
          <a:p>
            <a:pPr marL="0"/>
            <a:r>
              <a:rPr lang="en-US" sz="1900"/>
              <a:t>Social lunch for attendees</a:t>
            </a:r>
          </a:p>
          <a:p>
            <a:pPr marL="0"/>
            <a:endParaRPr lang="en-US" sz="1900" dirty="0"/>
          </a:p>
        </p:txBody>
      </p:sp>
      <p:sp>
        <p:nvSpPr>
          <p:cNvPr id="22" name="Rectangle 14">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6">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yellow circle with a drawing of a key&#10;&#10;Description automatically generated with medium confidence">
            <a:extLst>
              <a:ext uri="{FF2B5EF4-FFF2-40B4-BE49-F238E27FC236}">
                <a16:creationId xmlns:a16="http://schemas.microsoft.com/office/drawing/2014/main" id="{4956B9D3-FC12-7FF8-FBEA-8695AE3C8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4808" y="899327"/>
            <a:ext cx="633653" cy="633653"/>
          </a:xfrm>
          <a:prstGeom prst="rect">
            <a:avLst/>
          </a:prstGeom>
        </p:spPr>
      </p:pic>
    </p:spTree>
    <p:extLst>
      <p:ext uri="{BB962C8B-B14F-4D97-AF65-F5344CB8AC3E}">
        <p14:creationId xmlns:p14="http://schemas.microsoft.com/office/powerpoint/2010/main" val="3421370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0D7B48-0BF8-DA16-26F7-9CDCCEA1E837}"/>
              </a:ext>
            </a:extLst>
          </p:cNvPr>
          <p:cNvSpPr>
            <a:spLocks noGrp="1"/>
          </p:cNvSpPr>
          <p:nvPr>
            <p:ph type="title"/>
          </p:nvPr>
        </p:nvSpPr>
        <p:spPr>
          <a:xfrm>
            <a:off x="230935" y="271567"/>
            <a:ext cx="10044023" cy="877729"/>
          </a:xfrm>
        </p:spPr>
        <p:txBody>
          <a:bodyPr anchor="ctr">
            <a:normAutofit/>
          </a:bodyPr>
          <a:lstStyle/>
          <a:p>
            <a:r>
              <a:rPr lang="en-US" sz="4400" b="1" kern="1200" dirty="0">
                <a:solidFill>
                  <a:srgbClr val="FFFFFF"/>
                </a:solidFill>
                <a:latin typeface="+mj-lt"/>
                <a:ea typeface="+mj-ea"/>
                <a:cs typeface="+mj-cs"/>
              </a:rPr>
              <a:t>Surprising Outcomes: 2022/2023</a:t>
            </a:r>
            <a:endParaRPr lang="en-IE" spc="15" dirty="0">
              <a:solidFill>
                <a:schemeClr val="bg1"/>
              </a:solidFill>
              <a:latin typeface="+mn-lt"/>
              <a:cs typeface="+mn-cs"/>
            </a:endParaRPr>
          </a:p>
        </p:txBody>
      </p:sp>
      <p:sp>
        <p:nvSpPr>
          <p:cNvPr id="4" name="Speech Bubble: Rectangle with Corners Rounded 3">
            <a:extLst>
              <a:ext uri="{FF2B5EF4-FFF2-40B4-BE49-F238E27FC236}">
                <a16:creationId xmlns:a16="http://schemas.microsoft.com/office/drawing/2014/main" id="{FF0B0275-BDA9-B6AC-EA29-D4FE967440E1}"/>
              </a:ext>
            </a:extLst>
          </p:cNvPr>
          <p:cNvSpPr/>
          <p:nvPr/>
        </p:nvSpPr>
        <p:spPr>
          <a:xfrm>
            <a:off x="6278074" y="1786927"/>
            <a:ext cx="4990663" cy="2229256"/>
          </a:xfrm>
          <a:prstGeom prst="wedgeRoundRectCallout">
            <a:avLst>
              <a:gd name="adj1" fmla="val -20833"/>
              <a:gd name="adj2" fmla="val 62500"/>
              <a:gd name="adj3" fmla="val 16667"/>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94DB24B-19EB-67AD-7368-882527C4E55D}"/>
              </a:ext>
            </a:extLst>
          </p:cNvPr>
          <p:cNvSpPr txBox="1"/>
          <p:nvPr/>
        </p:nvSpPr>
        <p:spPr>
          <a:xfrm>
            <a:off x="6335297" y="2000662"/>
            <a:ext cx="4990663" cy="1676741"/>
          </a:xfrm>
          <a:prstGeom prst="rect">
            <a:avLst/>
          </a:prstGeom>
          <a:noFill/>
        </p:spPr>
        <p:txBody>
          <a:bodyPr wrap="square">
            <a:spAutoFit/>
          </a:bodyPr>
          <a:lstStyle/>
          <a:p>
            <a:pPr marL="0" marR="10160" lvl="0" indent="0" algn="ctr" defTabSz="914400" rtl="0" eaLnBrk="1" fontAlgn="auto" latinLnBrk="0" hangingPunct="1">
              <a:lnSpc>
                <a:spcPct val="200000"/>
              </a:lnSpc>
              <a:spcBef>
                <a:spcPts val="0"/>
              </a:spcBef>
              <a:spcAft>
                <a:spcPts val="1220"/>
              </a:spcAft>
              <a:buClrTx/>
              <a:buSzTx/>
              <a:buFontTx/>
              <a:buNone/>
              <a:tabLst/>
              <a:defRPr/>
            </a:pPr>
            <a:r>
              <a:rPr lang="en-GB" b="0" dirty="0">
                <a:solidFill>
                  <a:srgbClr val="000000"/>
                </a:solidFill>
                <a:effectLst/>
              </a:rPr>
              <a:t>Supportive fellow research postgrads and facilitators </a:t>
            </a:r>
            <a:r>
              <a:rPr lang="en-GB" b="1" dirty="0">
                <a:solidFill>
                  <a:srgbClr val="000000"/>
                </a:solidFill>
                <a:effectLst/>
              </a:rPr>
              <a:t>reduced feeling of isolation and greatly helped motivate </a:t>
            </a:r>
            <a:r>
              <a:rPr lang="en-GB" b="0" dirty="0">
                <a:solidFill>
                  <a:srgbClr val="000000"/>
                </a:solidFill>
                <a:effectLst/>
              </a:rPr>
              <a:t>me to again focus on writing.</a:t>
            </a:r>
            <a:endParaRPr kumimoji="0" lang="en-IE" b="0" u="none" strike="noStrike" kern="1200" cap="none" spc="0" normalizeH="0" baseline="0" noProof="0" dirty="0">
              <a:ln>
                <a:noFill/>
              </a:ln>
              <a:solidFill>
                <a:prstClr val="black"/>
              </a:solidFill>
              <a:effectLst/>
              <a:uLnTx/>
              <a:uFillTx/>
              <a:ea typeface="+mn-ea"/>
              <a:cs typeface="Times New Roman" panose="02020603050405020304" pitchFamily="18" charset="0"/>
            </a:endParaRPr>
          </a:p>
        </p:txBody>
      </p:sp>
      <p:sp>
        <p:nvSpPr>
          <p:cNvPr id="7" name="Speech Bubble: Rectangle with Corners Rounded 6">
            <a:extLst>
              <a:ext uri="{FF2B5EF4-FFF2-40B4-BE49-F238E27FC236}">
                <a16:creationId xmlns:a16="http://schemas.microsoft.com/office/drawing/2014/main" id="{4BE0E2A1-B78B-FAC0-4650-66C02374C887}"/>
              </a:ext>
            </a:extLst>
          </p:cNvPr>
          <p:cNvSpPr/>
          <p:nvPr/>
        </p:nvSpPr>
        <p:spPr>
          <a:xfrm>
            <a:off x="643706" y="3089207"/>
            <a:ext cx="5135992" cy="2132002"/>
          </a:xfrm>
          <a:prstGeom prst="wedgeRoundRectCallou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9808" rtl="0" eaLnBrk="1" fontAlgn="auto" latinLnBrk="0" hangingPunct="1">
              <a:lnSpc>
                <a:spcPct val="107000"/>
              </a:lnSpc>
              <a:spcBef>
                <a:spcPts val="0"/>
              </a:spcBef>
              <a:spcAft>
                <a:spcPts val="656"/>
              </a:spcAft>
              <a:buClrTx/>
              <a:buSzTx/>
              <a:buFontTx/>
              <a:buNone/>
              <a:tabLst/>
              <a:defRPr/>
            </a:pPr>
            <a:r>
              <a:rPr lang="en-GB" dirty="0">
                <a:solidFill>
                  <a:srgbClr val="000000"/>
                </a:solidFill>
                <a:effectLst/>
                <a:latin typeface="Calibri" panose="020F0502020204030204" pitchFamily="34" charset="0"/>
              </a:rPr>
              <a:t>I'm thankful the Skills Centre exists and they continue to run </a:t>
            </a:r>
            <a:r>
              <a:rPr lang="en-GB" b="1" dirty="0">
                <a:solidFill>
                  <a:srgbClr val="000000"/>
                </a:solidFill>
                <a:effectLst/>
                <a:latin typeface="Calibri" panose="020F0502020204030204" pitchFamily="34" charset="0"/>
              </a:rPr>
              <a:t>exciting and innovative </a:t>
            </a:r>
            <a:r>
              <a:rPr lang="en-GB" dirty="0">
                <a:solidFill>
                  <a:srgbClr val="000000"/>
                </a:solidFill>
                <a:effectLst/>
                <a:latin typeface="Calibri" panose="020F0502020204030204" pitchFamily="34" charset="0"/>
              </a:rPr>
              <a:t>programmes and initiative such as the Postgraduate Pushthrough. it has undoubtedly </a:t>
            </a:r>
            <a:r>
              <a:rPr lang="en-GB" b="1" dirty="0">
                <a:solidFill>
                  <a:srgbClr val="000000"/>
                </a:solidFill>
                <a:effectLst/>
                <a:latin typeface="Calibri" panose="020F0502020204030204" pitchFamily="34" charset="0"/>
              </a:rPr>
              <a:t>enhanced my undergraduate and now postgraduate experience</a:t>
            </a:r>
            <a:r>
              <a:rPr lang="en-GB" dirty="0">
                <a:solidFill>
                  <a:srgbClr val="000000"/>
                </a:solidFill>
                <a:effectLst/>
                <a:latin typeface="Calibri" panose="020F0502020204030204" pitchFamily="34" charset="0"/>
              </a:rPr>
              <a:t>.</a:t>
            </a:r>
            <a:endParaRPr kumimoji="0" lang="en-IE" sz="140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8" name="Speech Bubble: Rectangle with Corners Rounded 7">
            <a:extLst>
              <a:ext uri="{FF2B5EF4-FFF2-40B4-BE49-F238E27FC236}">
                <a16:creationId xmlns:a16="http://schemas.microsoft.com/office/drawing/2014/main" id="{5B7F7B82-AA1A-AC49-A3D1-29746913367B}"/>
              </a:ext>
            </a:extLst>
          </p:cNvPr>
          <p:cNvSpPr/>
          <p:nvPr/>
        </p:nvSpPr>
        <p:spPr>
          <a:xfrm>
            <a:off x="230935" y="1636791"/>
            <a:ext cx="4459945" cy="1065452"/>
          </a:xfrm>
          <a:prstGeom prst="wedgeRoundRectCallout">
            <a:avLst>
              <a:gd name="adj1" fmla="val -20833"/>
              <a:gd name="adj2" fmla="val 62500"/>
              <a:gd name="adj3" fmla="val 16667"/>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9808" rtl="0" eaLnBrk="1" fontAlgn="auto" latinLnBrk="0" hangingPunct="1">
              <a:lnSpc>
                <a:spcPct val="107000"/>
              </a:lnSpc>
              <a:spcBef>
                <a:spcPts val="0"/>
              </a:spcBef>
              <a:spcAft>
                <a:spcPts val="656"/>
              </a:spcAft>
              <a:buClrTx/>
              <a:buSzTx/>
              <a:buFontTx/>
              <a:buNone/>
              <a:tabLst/>
              <a:defRPr/>
            </a:pPr>
            <a:r>
              <a:rPr lang="en-GB" sz="1600" b="0" dirty="0">
                <a:solidFill>
                  <a:srgbClr val="000000"/>
                </a:solidFill>
                <a:effectLst/>
                <a:latin typeface="Calibri" panose="020F0502020204030204" pitchFamily="34" charset="0"/>
              </a:rPr>
              <a:t>The PhD process is very isolating so it was great to feel that you were amongst your peers and to be able </a:t>
            </a:r>
            <a:r>
              <a:rPr lang="en-GB" sz="1600" b="1" dirty="0">
                <a:solidFill>
                  <a:srgbClr val="000000"/>
                </a:solidFill>
                <a:effectLst/>
                <a:latin typeface="Calibri" panose="020F0502020204030204" pitchFamily="34" charset="0"/>
              </a:rPr>
              <a:t>to engage in peer learning and support</a:t>
            </a:r>
            <a:r>
              <a:rPr lang="en-GB" sz="1600" b="0" dirty="0">
                <a:solidFill>
                  <a:srgbClr val="000000"/>
                </a:solidFill>
                <a:effectLst/>
                <a:latin typeface="Calibri" panose="020F0502020204030204" pitchFamily="34" charset="0"/>
              </a:rPr>
              <a:t>.</a:t>
            </a:r>
            <a:endParaRPr kumimoji="0" lang="en-IE" sz="1600" b="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9" name="Speech Bubble: Rectangle with Corners Rounded 8">
            <a:extLst>
              <a:ext uri="{FF2B5EF4-FFF2-40B4-BE49-F238E27FC236}">
                <a16:creationId xmlns:a16="http://schemas.microsoft.com/office/drawing/2014/main" id="{DD98D881-E0CA-ACA9-2E5E-B898AD27B9D8}"/>
              </a:ext>
            </a:extLst>
          </p:cNvPr>
          <p:cNvSpPr/>
          <p:nvPr/>
        </p:nvSpPr>
        <p:spPr>
          <a:xfrm>
            <a:off x="3404396" y="5440501"/>
            <a:ext cx="4459945" cy="1198207"/>
          </a:xfrm>
          <a:prstGeom prst="wedgeRoundRectCallout">
            <a:avLst>
              <a:gd name="adj1" fmla="val -20833"/>
              <a:gd name="adj2" fmla="val 62500"/>
              <a:gd name="adj3" fmla="val 16667"/>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10160" lvl="0" indent="0" algn="ctr" defTabSz="914400" rtl="0" eaLnBrk="1" fontAlgn="auto" latinLnBrk="0" hangingPunct="1">
              <a:lnSpc>
                <a:spcPct val="100000"/>
              </a:lnSpc>
              <a:spcBef>
                <a:spcPts val="0"/>
              </a:spcBef>
              <a:spcAft>
                <a:spcPts val="1220"/>
              </a:spcAft>
              <a:buClrTx/>
              <a:buSzTx/>
              <a:buFontTx/>
              <a:buNone/>
              <a:tabLst/>
              <a:defRPr/>
            </a:pPr>
            <a:r>
              <a:rPr lang="en-GB" sz="1400" b="0" dirty="0">
                <a:solidFill>
                  <a:srgbClr val="000000"/>
                </a:solidFill>
                <a:effectLst/>
                <a:latin typeface="Calibri" panose="020F0502020204030204" pitchFamily="34" charset="0"/>
              </a:rPr>
              <a:t>Doing a research orientated post-graduate degree can be extremely isolating. It was </a:t>
            </a:r>
            <a:r>
              <a:rPr lang="en-GB" sz="1400" b="1" dirty="0">
                <a:solidFill>
                  <a:srgbClr val="000000"/>
                </a:solidFill>
                <a:effectLst/>
                <a:latin typeface="Calibri" panose="020F0502020204030204" pitchFamily="34" charset="0"/>
              </a:rPr>
              <a:t>so refreshing to be in a motivated setting</a:t>
            </a:r>
            <a:r>
              <a:rPr lang="en-GB" sz="1400" b="0" dirty="0">
                <a:solidFill>
                  <a:srgbClr val="000000"/>
                </a:solidFill>
                <a:effectLst/>
                <a:latin typeface="Calibri" panose="020F0502020204030204" pitchFamily="34" charset="0"/>
              </a:rPr>
              <a:t> with like minded students.</a:t>
            </a:r>
            <a:endParaRPr kumimoji="0" lang="en-IE" sz="1400" b="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endParaRPr>
          </a:p>
        </p:txBody>
      </p:sp>
      <p:sp>
        <p:nvSpPr>
          <p:cNvPr id="10" name="Content Placeholder 9">
            <a:extLst>
              <a:ext uri="{FF2B5EF4-FFF2-40B4-BE49-F238E27FC236}">
                <a16:creationId xmlns:a16="http://schemas.microsoft.com/office/drawing/2014/main" id="{0DC1B880-01C6-19DB-BDE0-F87099192577}"/>
              </a:ext>
            </a:extLst>
          </p:cNvPr>
          <p:cNvSpPr>
            <a:spLocks noGrp="1"/>
          </p:cNvSpPr>
          <p:nvPr>
            <p:ph idx="1"/>
          </p:nvPr>
        </p:nvSpPr>
        <p:spPr>
          <a:xfrm>
            <a:off x="8176817" y="4389562"/>
            <a:ext cx="3702707" cy="1924886"/>
          </a:xfrm>
          <a:prstGeom prst="wedgeRoundRectCallout">
            <a:avLst>
              <a:gd name="adj1" fmla="val -20833"/>
              <a:gd name="adj2" fmla="val 62500"/>
              <a:gd name="adj3" fmla="val 16667"/>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defTabSz="749808">
              <a:spcBef>
                <a:spcPts val="820"/>
              </a:spcBef>
              <a:buNone/>
            </a:pPr>
            <a:r>
              <a:rPr lang="en-GB" sz="2000" b="1" dirty="0">
                <a:solidFill>
                  <a:srgbClr val="000000"/>
                </a:solidFill>
                <a:effectLst/>
              </a:rPr>
              <a:t>Feeling of isolation diminished greatly </a:t>
            </a:r>
            <a:r>
              <a:rPr lang="en-GB" sz="2000" b="0" dirty="0">
                <a:solidFill>
                  <a:srgbClr val="000000"/>
                </a:solidFill>
                <a:effectLst/>
              </a:rPr>
              <a:t>by being in such a supportive surrounding with fellow research postgrads.</a:t>
            </a:r>
            <a:endParaRPr lang="en-IE" sz="2000" dirty="0">
              <a:solidFill>
                <a:schemeClr val="tx1"/>
              </a:solidFill>
            </a:endParaRPr>
          </a:p>
        </p:txBody>
      </p:sp>
      <p:pic>
        <p:nvPicPr>
          <p:cNvPr id="12" name="Picture 11" descr="A yellow circle with a drawing of a key&#10;&#10;Description automatically generated with medium confidence">
            <a:extLst>
              <a:ext uri="{FF2B5EF4-FFF2-40B4-BE49-F238E27FC236}">
                <a16:creationId xmlns:a16="http://schemas.microsoft.com/office/drawing/2014/main" id="{6E179D65-D777-1686-7DEE-C398D8DE82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2815" y="168604"/>
            <a:ext cx="1238250" cy="1238250"/>
          </a:xfrm>
          <a:prstGeom prst="rect">
            <a:avLst/>
          </a:prstGeom>
        </p:spPr>
      </p:pic>
    </p:spTree>
    <p:extLst>
      <p:ext uri="{BB962C8B-B14F-4D97-AF65-F5344CB8AC3E}">
        <p14:creationId xmlns:p14="http://schemas.microsoft.com/office/powerpoint/2010/main" val="323909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4" name="Rectangle 3093">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6" name="Rectangle 3095">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8" name="Rectangle 3097">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0" name="Rectangle 3099">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02" name="Rectangle 3101">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4" name="Oval 3103">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8147F1-1288-FADF-0A19-06F084C79CB1}"/>
              </a:ext>
            </a:extLst>
          </p:cNvPr>
          <p:cNvSpPr>
            <a:spLocks noGrp="1"/>
          </p:cNvSpPr>
          <p:nvPr>
            <p:ph type="title"/>
          </p:nvPr>
        </p:nvSpPr>
        <p:spPr>
          <a:xfrm>
            <a:off x="660042" y="891652"/>
            <a:ext cx="4412021" cy="3030724"/>
          </a:xfrm>
        </p:spPr>
        <p:txBody>
          <a:bodyPr vert="horz" lIns="91440" tIns="45720" rIns="91440" bIns="45720" rtlCol="0" anchor="b">
            <a:normAutofit/>
          </a:bodyPr>
          <a:lstStyle/>
          <a:p>
            <a:pPr algn="ctr"/>
            <a:r>
              <a:rPr lang="en-US" sz="7200" b="1" kern="1200" dirty="0">
                <a:solidFill>
                  <a:srgbClr val="FFFFFF"/>
                </a:solidFill>
                <a:latin typeface="+mj-lt"/>
                <a:ea typeface="+mj-ea"/>
                <a:cs typeface="+mj-cs"/>
              </a:rPr>
              <a:t>Increased Demand</a:t>
            </a:r>
          </a:p>
        </p:txBody>
      </p:sp>
      <p:pic>
        <p:nvPicPr>
          <p:cNvPr id="3076" name="Picture 4" descr="May be a graphic of 1 person and text that says &quot;POSTGRAD PUSH-THROUGH This writer's retreat offers a chance for postgrad students from all disciplines to meet, motivate, and exchange ideas and resources with one another 9AM-1PM, 24TH-28TH JULY (THE CREATIVE ZONE) UCC Collegeo Skills Centre&quot;">
            <a:extLst>
              <a:ext uri="{FF2B5EF4-FFF2-40B4-BE49-F238E27FC236}">
                <a16:creationId xmlns:a16="http://schemas.microsoft.com/office/drawing/2014/main" id="{E9BE6D4F-0985-D35F-6D88-52DBE2A36A9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0" y="602615"/>
            <a:ext cx="5608320" cy="5608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079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1244027-203B-8F57-8F8D-B2E91B3C24F4}"/>
              </a:ext>
            </a:extLst>
          </p:cNvPr>
          <p:cNvSpPr>
            <a:spLocks noGrp="1"/>
          </p:cNvSpPr>
          <p:nvPr>
            <p:ph type="title"/>
          </p:nvPr>
        </p:nvSpPr>
        <p:spPr>
          <a:xfrm>
            <a:off x="664846" y="277876"/>
            <a:ext cx="4230100" cy="3387497"/>
          </a:xfrm>
        </p:spPr>
        <p:txBody>
          <a:bodyPr anchor="b">
            <a:normAutofit/>
          </a:bodyPr>
          <a:lstStyle/>
          <a:p>
            <a:pPr algn="ctr"/>
            <a:r>
              <a:rPr lang="en-IE" sz="4800" b="1" dirty="0">
                <a:solidFill>
                  <a:srgbClr val="FFFFFF"/>
                </a:solidFill>
              </a:rPr>
              <a:t>The Postgraduate Pushthrough: </a:t>
            </a:r>
            <a:br>
              <a:rPr lang="en-IE" sz="4800" b="1" dirty="0">
                <a:solidFill>
                  <a:srgbClr val="FFFFFF"/>
                </a:solidFill>
              </a:rPr>
            </a:br>
            <a:r>
              <a:rPr lang="en-IE" sz="4800" b="1" dirty="0">
                <a:solidFill>
                  <a:srgbClr val="FFFFFF"/>
                </a:solidFill>
              </a:rPr>
              <a:t>Our Story</a:t>
            </a:r>
          </a:p>
        </p:txBody>
      </p:sp>
      <p:sp>
        <p:nvSpPr>
          <p:cNvPr id="3" name="Content Placeholder 2">
            <a:extLst>
              <a:ext uri="{FF2B5EF4-FFF2-40B4-BE49-F238E27FC236}">
                <a16:creationId xmlns:a16="http://schemas.microsoft.com/office/drawing/2014/main" id="{AB5FA335-8AC5-97E3-B884-47BAD8707E84}"/>
              </a:ext>
            </a:extLst>
          </p:cNvPr>
          <p:cNvSpPr>
            <a:spLocks noGrp="1"/>
          </p:cNvSpPr>
          <p:nvPr>
            <p:ph idx="1"/>
          </p:nvPr>
        </p:nvSpPr>
        <p:spPr>
          <a:xfrm>
            <a:off x="6503158" y="649480"/>
            <a:ext cx="4862447" cy="5546047"/>
          </a:xfrm>
          <a:solidFill>
            <a:srgbClr val="FFC000"/>
          </a:solidFill>
        </p:spPr>
        <p:txBody>
          <a:bodyPr anchor="ctr">
            <a:normAutofit/>
          </a:bodyPr>
          <a:lstStyle/>
          <a:p>
            <a:r>
              <a:rPr lang="en-IE" sz="3200" dirty="0"/>
              <a:t>Concept</a:t>
            </a:r>
          </a:p>
          <a:p>
            <a:r>
              <a:rPr lang="en-IE" sz="3200" dirty="0"/>
              <a:t>The Pilot Year: 2020/2021</a:t>
            </a:r>
          </a:p>
          <a:p>
            <a:r>
              <a:rPr lang="en-IE" sz="3200" dirty="0"/>
              <a:t>Returning to Campus: 2021/2022</a:t>
            </a:r>
          </a:p>
          <a:p>
            <a:r>
              <a:rPr lang="en-IE" sz="3200" dirty="0"/>
              <a:t>Surprising Outcomes: 2022/2023</a:t>
            </a:r>
          </a:p>
          <a:p>
            <a:r>
              <a:rPr lang="en-IE" sz="3200" dirty="0"/>
              <a:t>Increased Demand</a:t>
            </a:r>
          </a:p>
        </p:txBody>
      </p:sp>
      <p:pic>
        <p:nvPicPr>
          <p:cNvPr id="5" name="Picture 4">
            <a:extLst>
              <a:ext uri="{FF2B5EF4-FFF2-40B4-BE49-F238E27FC236}">
                <a16:creationId xmlns:a16="http://schemas.microsoft.com/office/drawing/2014/main" id="{8DD0FB1A-598E-5E6E-7B63-242A64F054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392" y="4460705"/>
            <a:ext cx="3831008" cy="2154942"/>
          </a:xfrm>
          <a:prstGeom prst="rect">
            <a:avLst/>
          </a:prstGeom>
        </p:spPr>
      </p:pic>
    </p:spTree>
    <p:extLst>
      <p:ext uri="{BB962C8B-B14F-4D97-AF65-F5344CB8AC3E}">
        <p14:creationId xmlns:p14="http://schemas.microsoft.com/office/powerpoint/2010/main" val="3965774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 name="Rectangle 1043">
            <a:extLst>
              <a:ext uri="{FF2B5EF4-FFF2-40B4-BE49-F238E27FC236}">
                <a16:creationId xmlns:a16="http://schemas.microsoft.com/office/drawing/2014/main" id="{FFCDD23B-75C8-427B-BD08-53C8156CD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Programs &gt; Brochure &gt; Education Abroad">
            <a:extLst>
              <a:ext uri="{FF2B5EF4-FFF2-40B4-BE49-F238E27FC236}">
                <a16:creationId xmlns:a16="http://schemas.microsoft.com/office/drawing/2014/main" id="{7AD074EF-27D6-B4DE-68BE-57C9C5BB52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484"/>
          <a:stretch/>
        </p:blipFill>
        <p:spPr bwMode="auto">
          <a:xfrm>
            <a:off x="-1" y="190"/>
            <a:ext cx="8128855" cy="5291194"/>
          </a:xfrm>
          <a:prstGeom prst="rect">
            <a:avLst/>
          </a:prstGeom>
          <a:noFill/>
          <a:extLst>
            <a:ext uri="{909E8E84-426E-40DD-AFC4-6F175D3DCCD1}">
              <a14:hiddenFill xmlns:a14="http://schemas.microsoft.com/office/drawing/2010/main">
                <a:solidFill>
                  <a:srgbClr val="FFFFFF"/>
                </a:solidFill>
              </a14:hiddenFill>
            </a:ext>
          </a:extLst>
        </p:spPr>
      </p:pic>
      <p:sp>
        <p:nvSpPr>
          <p:cNvPr id="1046" name="Rectangle 1045">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 y="5282206"/>
            <a:ext cx="12192264" cy="1163844"/>
          </a:xfrm>
          <a:prstGeom prst="rect">
            <a:avLst/>
          </a:prstGeom>
          <a:gradFill>
            <a:gsLst>
              <a:gs pos="28000">
                <a:schemeClr val="accent1">
                  <a:lumMod val="75000"/>
                  <a:alpha val="11000"/>
                </a:schemeClr>
              </a:gs>
              <a:gs pos="100000">
                <a:srgbClr val="000000">
                  <a:alpha val="77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 name="Rectangle 1047">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282206"/>
            <a:ext cx="12191998" cy="1586485"/>
          </a:xfrm>
          <a:prstGeom prst="rect">
            <a:avLst/>
          </a:prstGeom>
          <a:gradFill>
            <a:gsLst>
              <a:gs pos="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1496B2-BB01-2717-B70E-2E0C5F05CA15}"/>
              </a:ext>
            </a:extLst>
          </p:cNvPr>
          <p:cNvSpPr>
            <a:spLocks noGrp="1"/>
          </p:cNvSpPr>
          <p:nvPr>
            <p:ph type="title"/>
          </p:nvPr>
        </p:nvSpPr>
        <p:spPr>
          <a:xfrm>
            <a:off x="699715" y="5635366"/>
            <a:ext cx="7091299" cy="898581"/>
          </a:xfrm>
        </p:spPr>
        <p:txBody>
          <a:bodyPr vert="horz" lIns="91440" tIns="45720" rIns="91440" bIns="45720" rtlCol="0" anchor="ctr">
            <a:normAutofit/>
          </a:bodyPr>
          <a:lstStyle/>
          <a:p>
            <a:r>
              <a:rPr lang="en-US" sz="4000" kern="1200">
                <a:solidFill>
                  <a:srgbClr val="FFFFFF"/>
                </a:solidFill>
                <a:latin typeface="+mj-lt"/>
                <a:ea typeface="+mj-ea"/>
                <a:cs typeface="+mj-cs"/>
              </a:rPr>
              <a:t>Concept</a:t>
            </a:r>
          </a:p>
        </p:txBody>
      </p:sp>
      <p:sp>
        <p:nvSpPr>
          <p:cNvPr id="1050" name="Rectangle 1049">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5282206"/>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idespread Underdiagnoses of Physical and Mental Health Conditions During  the Global COVID-19 Pandemic - Psychiatry Advisor">
            <a:extLst>
              <a:ext uri="{FF2B5EF4-FFF2-40B4-BE49-F238E27FC236}">
                <a16:creationId xmlns:a16="http://schemas.microsoft.com/office/drawing/2014/main" id="{857235DA-6159-4B7D-2ABC-7475980952F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3482" r="12000" b="2"/>
          <a:stretch/>
        </p:blipFill>
        <p:spPr bwMode="auto">
          <a:xfrm>
            <a:off x="8128856" y="1"/>
            <a:ext cx="4063143" cy="5291384"/>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Jail outline">
            <a:extLst>
              <a:ext uri="{FF2B5EF4-FFF2-40B4-BE49-F238E27FC236}">
                <a16:creationId xmlns:a16="http://schemas.microsoft.com/office/drawing/2014/main" id="{BD34A974-DD48-805B-5DF0-8C7EBA5C71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917" y="-1612707"/>
            <a:ext cx="8664562" cy="8664562"/>
          </a:xfrm>
          <a:prstGeom prst="rect">
            <a:avLst/>
          </a:prstGeom>
        </p:spPr>
      </p:pic>
      <p:pic>
        <p:nvPicPr>
          <p:cNvPr id="6" name="Picture 5" descr="A yellow circle with a drawing of a key&#10;&#10;Description automatically generated with medium confidence">
            <a:extLst>
              <a:ext uri="{FF2B5EF4-FFF2-40B4-BE49-F238E27FC236}">
                <a16:creationId xmlns:a16="http://schemas.microsoft.com/office/drawing/2014/main" id="{0C95AF2A-6995-90BD-84CF-3D40F968D4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0524" y="5451287"/>
            <a:ext cx="1238250" cy="1238250"/>
          </a:xfrm>
          <a:prstGeom prst="rect">
            <a:avLst/>
          </a:prstGeom>
        </p:spPr>
      </p:pic>
    </p:spTree>
    <p:extLst>
      <p:ext uri="{BB962C8B-B14F-4D97-AF65-F5344CB8AC3E}">
        <p14:creationId xmlns:p14="http://schemas.microsoft.com/office/powerpoint/2010/main" val="1055618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22" name="Rectangle 21">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1BDFA12-CAC9-8E42-CDD9-DC62B54BF2A9}"/>
              </a:ext>
            </a:extLst>
          </p:cNvPr>
          <p:cNvSpPr>
            <a:spLocks noGrp="1"/>
          </p:cNvSpPr>
          <p:nvPr>
            <p:ph type="title"/>
          </p:nvPr>
        </p:nvSpPr>
        <p:spPr>
          <a:xfrm>
            <a:off x="1371598" y="319314"/>
            <a:ext cx="9477377" cy="1030515"/>
          </a:xfrm>
        </p:spPr>
        <p:txBody>
          <a:bodyPr anchor="ctr">
            <a:normAutofit/>
          </a:bodyPr>
          <a:lstStyle/>
          <a:p>
            <a:r>
              <a:rPr lang="en-IE" sz="4000" b="1">
                <a:solidFill>
                  <a:srgbClr val="FFFFFF"/>
                </a:solidFill>
              </a:rPr>
              <a:t>The Pilot Year: 2020/2021</a:t>
            </a:r>
          </a:p>
        </p:txBody>
      </p:sp>
      <p:pic>
        <p:nvPicPr>
          <p:cNvPr id="5" name="Picture 4" descr="Man smiling and using laptop">
            <a:extLst>
              <a:ext uri="{FF2B5EF4-FFF2-40B4-BE49-F238E27FC236}">
                <a16:creationId xmlns:a16="http://schemas.microsoft.com/office/drawing/2014/main" id="{7A232E55-B7BA-C7E1-8D15-4283D66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06" y="4040860"/>
            <a:ext cx="3921145" cy="2617365"/>
          </a:xfrm>
          <a:prstGeom prst="rect">
            <a:avLst/>
          </a:prstGeom>
        </p:spPr>
      </p:pic>
      <p:pic>
        <p:nvPicPr>
          <p:cNvPr id="8" name="Picture 7" descr="A black wall clock on a yellow background">
            <a:extLst>
              <a:ext uri="{FF2B5EF4-FFF2-40B4-BE49-F238E27FC236}">
                <a16:creationId xmlns:a16="http://schemas.microsoft.com/office/drawing/2014/main" id="{23809B88-7616-29A5-70B6-3DF86DDE48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7172"/>
            <a:ext cx="3803961" cy="1901981"/>
          </a:xfrm>
          <a:prstGeom prst="rect">
            <a:avLst/>
          </a:prstGeom>
        </p:spPr>
      </p:pic>
      <p:sp>
        <p:nvSpPr>
          <p:cNvPr id="3" name="Content Placeholder 2">
            <a:extLst>
              <a:ext uri="{FF2B5EF4-FFF2-40B4-BE49-F238E27FC236}">
                <a16:creationId xmlns:a16="http://schemas.microsoft.com/office/drawing/2014/main" id="{58C99BC7-DDDE-9EEC-BF81-A062B9329801}"/>
              </a:ext>
            </a:extLst>
          </p:cNvPr>
          <p:cNvSpPr>
            <a:spLocks noGrp="1"/>
          </p:cNvSpPr>
          <p:nvPr>
            <p:ph idx="1"/>
          </p:nvPr>
        </p:nvSpPr>
        <p:spPr>
          <a:xfrm>
            <a:off x="4899385" y="1895438"/>
            <a:ext cx="6211475" cy="4643248"/>
          </a:xfrm>
        </p:spPr>
        <p:txBody>
          <a:bodyPr>
            <a:normAutofit fontScale="92500" lnSpcReduction="20000"/>
          </a:bodyPr>
          <a:lstStyle/>
          <a:p>
            <a:pPr algn="just"/>
            <a:r>
              <a:rPr lang="en-GB" dirty="0"/>
              <a:t>Microsoft Teams, Mon 21</a:t>
            </a:r>
            <a:r>
              <a:rPr lang="en-GB" baseline="30000" dirty="0"/>
              <a:t>st</a:t>
            </a:r>
            <a:r>
              <a:rPr lang="en-GB" dirty="0"/>
              <a:t> June 2021-Friday 25</a:t>
            </a:r>
            <a:r>
              <a:rPr lang="en-GB" baseline="30000" dirty="0"/>
              <a:t>th</a:t>
            </a:r>
            <a:r>
              <a:rPr lang="en-GB" dirty="0"/>
              <a:t> June 2021</a:t>
            </a:r>
          </a:p>
          <a:p>
            <a:pPr algn="just"/>
            <a:r>
              <a:rPr lang="en-GB" dirty="0"/>
              <a:t>Initial Signup of 60 students. Between 12-50 attended throughout the week, with 32 students consistently attending at least one writing block per day</a:t>
            </a:r>
          </a:p>
          <a:p>
            <a:pPr algn="just"/>
            <a:r>
              <a:rPr lang="en-GB" dirty="0"/>
              <a:t>Attendees encouraged to manage own time throughout week</a:t>
            </a:r>
          </a:p>
          <a:p>
            <a:pPr algn="just"/>
            <a:r>
              <a:rPr lang="en-GB" dirty="0"/>
              <a:t>1.5-2 hour long writing slots with Pomodoro timer on screen</a:t>
            </a:r>
          </a:p>
          <a:p>
            <a:pPr algn="just"/>
            <a:r>
              <a:rPr lang="en-GB" dirty="0"/>
              <a:t>Students encouraged to keep camera on</a:t>
            </a:r>
          </a:p>
          <a:p>
            <a:pPr algn="just"/>
            <a:r>
              <a:rPr lang="en-GB" dirty="0"/>
              <a:t>Moderated by Skills Centre tutor for entire week</a:t>
            </a:r>
          </a:p>
          <a:p>
            <a:pPr algn="just"/>
            <a:endParaRPr lang="en-IE" sz="800" dirty="0"/>
          </a:p>
        </p:txBody>
      </p:sp>
      <p:pic>
        <p:nvPicPr>
          <p:cNvPr id="9" name="Picture 8" descr="A yellow circle with a drawing of a key&#10;&#10;Description automatically generated with medium confidence">
            <a:extLst>
              <a:ext uri="{FF2B5EF4-FFF2-40B4-BE49-F238E27FC236}">
                <a16:creationId xmlns:a16="http://schemas.microsoft.com/office/drawing/2014/main" id="{127E943A-6FA8-529E-8F0E-CCEB489D62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2815" y="168604"/>
            <a:ext cx="1238250" cy="1238250"/>
          </a:xfrm>
          <a:prstGeom prst="rect">
            <a:avLst/>
          </a:prstGeom>
        </p:spPr>
      </p:pic>
    </p:spTree>
    <p:extLst>
      <p:ext uri="{BB962C8B-B14F-4D97-AF65-F5344CB8AC3E}">
        <p14:creationId xmlns:p14="http://schemas.microsoft.com/office/powerpoint/2010/main" val="1680758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0AE959B-8DA2-EC2C-0636-55086C52C6CC}"/>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b="1" kern="1200">
                <a:solidFill>
                  <a:srgbClr val="FFFFFF"/>
                </a:solidFill>
                <a:latin typeface="+mj-lt"/>
                <a:ea typeface="+mj-ea"/>
                <a:cs typeface="+mj-cs"/>
              </a:rPr>
              <a:t>The Pilot Year: 2020/2021</a:t>
            </a:r>
          </a:p>
        </p:txBody>
      </p:sp>
      <p:graphicFrame>
        <p:nvGraphicFramePr>
          <p:cNvPr id="6" name="Content Placeholder 2">
            <a:extLst>
              <a:ext uri="{FF2B5EF4-FFF2-40B4-BE49-F238E27FC236}">
                <a16:creationId xmlns:a16="http://schemas.microsoft.com/office/drawing/2014/main" id="{04187299-3185-A8A7-8DA3-66016BC00391}"/>
              </a:ext>
            </a:extLst>
          </p:cNvPr>
          <p:cNvGraphicFramePr>
            <a:graphicFrameLocks noGrp="1"/>
          </p:cNvGraphicFramePr>
          <p:nvPr>
            <p:ph sz="half" idx="1"/>
            <p:extLst>
              <p:ext uri="{D42A27DB-BD31-4B8C-83A1-F6EECF244321}">
                <p14:modId xmlns:p14="http://schemas.microsoft.com/office/powerpoint/2010/main" val="2149981455"/>
              </p:ext>
            </p:extLst>
          </p:nvPr>
        </p:nvGraphicFramePr>
        <p:xfrm>
          <a:off x="1041729" y="2112579"/>
          <a:ext cx="4992818"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18D526FC-3316-3781-F7C8-BAAA511A48AC}"/>
              </a:ext>
            </a:extLst>
          </p:cNvPr>
          <p:cNvSpPr>
            <a:spLocks noGrp="1"/>
          </p:cNvSpPr>
          <p:nvPr>
            <p:ph sz="half" idx="2"/>
          </p:nvPr>
        </p:nvSpPr>
        <p:spPr>
          <a:xfrm>
            <a:off x="6181394" y="2112579"/>
            <a:ext cx="4992818" cy="4192805"/>
          </a:xfrm>
        </p:spPr>
        <p:txBody>
          <a:bodyPr>
            <a:normAutofit/>
          </a:bodyPr>
          <a:lstStyle/>
          <a:p>
            <a:pPr marL="0" indent="0" defTabSz="877824">
              <a:spcBef>
                <a:spcPts val="960"/>
              </a:spcBef>
              <a:buNone/>
            </a:pPr>
            <a:r>
              <a:rPr lang="en-IE" sz="2688" b="1" u="sng" kern="1200">
                <a:solidFill>
                  <a:schemeClr val="tx1"/>
                </a:solidFill>
                <a:latin typeface="+mn-lt"/>
                <a:ea typeface="+mn-ea"/>
                <a:cs typeface="+mn-cs"/>
              </a:rPr>
              <a:t>Guest Speaker Topics</a:t>
            </a:r>
          </a:p>
          <a:p>
            <a:pPr marL="219456" indent="-219456" defTabSz="877824">
              <a:spcBef>
                <a:spcPts val="960"/>
              </a:spcBef>
            </a:pPr>
            <a:r>
              <a:rPr lang="en-IE" sz="2688" kern="1200">
                <a:solidFill>
                  <a:schemeClr val="tx1"/>
                </a:solidFill>
                <a:latin typeface="+mn-lt"/>
                <a:ea typeface="+mn-ea"/>
                <a:cs typeface="+mn-cs"/>
              </a:rPr>
              <a:t>Managing your project and self</a:t>
            </a:r>
          </a:p>
          <a:p>
            <a:pPr marL="219456" indent="-219456" defTabSz="877824">
              <a:spcBef>
                <a:spcPts val="960"/>
              </a:spcBef>
            </a:pPr>
            <a:r>
              <a:rPr lang="en-IE" sz="2688" kern="1200">
                <a:solidFill>
                  <a:schemeClr val="tx1"/>
                </a:solidFill>
                <a:latin typeface="+mn-lt"/>
                <a:ea typeface="+mn-ea"/>
                <a:cs typeface="+mn-cs"/>
              </a:rPr>
              <a:t>Academic writers block</a:t>
            </a:r>
          </a:p>
          <a:p>
            <a:pPr marL="219456" indent="-219456" defTabSz="877824">
              <a:spcBef>
                <a:spcPts val="960"/>
              </a:spcBef>
            </a:pPr>
            <a:r>
              <a:rPr lang="en-IE" sz="2688" kern="1200">
                <a:solidFill>
                  <a:schemeClr val="tx1"/>
                </a:solidFill>
                <a:latin typeface="+mn-lt"/>
                <a:ea typeface="+mn-ea"/>
                <a:cs typeface="+mn-cs"/>
              </a:rPr>
              <a:t>Mindfulness in a PG degree</a:t>
            </a:r>
          </a:p>
          <a:p>
            <a:pPr marL="219456" indent="-219456" defTabSz="877824">
              <a:spcBef>
                <a:spcPts val="960"/>
              </a:spcBef>
            </a:pPr>
            <a:r>
              <a:rPr lang="en-IE" sz="2688" kern="1200">
                <a:solidFill>
                  <a:schemeClr val="tx1"/>
                </a:solidFill>
                <a:latin typeface="+mn-lt"/>
                <a:ea typeface="+mn-ea"/>
                <a:cs typeface="+mn-cs"/>
              </a:rPr>
              <a:t>How to know when to stop researching </a:t>
            </a:r>
          </a:p>
          <a:p>
            <a:pPr marL="219456" indent="-219456" defTabSz="877824">
              <a:spcBef>
                <a:spcPts val="960"/>
              </a:spcBef>
            </a:pPr>
            <a:r>
              <a:rPr lang="en-IE" sz="2688" kern="1200">
                <a:solidFill>
                  <a:schemeClr val="tx1"/>
                </a:solidFill>
                <a:latin typeface="+mn-lt"/>
                <a:ea typeface="+mn-ea"/>
                <a:cs typeface="+mn-cs"/>
              </a:rPr>
              <a:t>The final months: conversation with a recent </a:t>
            </a:r>
            <a:r>
              <a:rPr lang="en-IE" sz="2688" kern="1200" err="1">
                <a:solidFill>
                  <a:schemeClr val="tx1"/>
                </a:solidFill>
                <a:latin typeface="+mn-lt"/>
                <a:ea typeface="+mn-ea"/>
                <a:cs typeface="+mn-cs"/>
              </a:rPr>
              <a:t>phd</a:t>
            </a:r>
            <a:r>
              <a:rPr lang="en-IE" sz="2688" kern="1200">
                <a:solidFill>
                  <a:schemeClr val="tx1"/>
                </a:solidFill>
                <a:latin typeface="+mn-lt"/>
                <a:ea typeface="+mn-ea"/>
                <a:cs typeface="+mn-cs"/>
              </a:rPr>
              <a:t> student</a:t>
            </a:r>
          </a:p>
          <a:p>
            <a:pPr marL="0" indent="0">
              <a:buNone/>
            </a:pPr>
            <a:endParaRPr lang="en-IE" dirty="0"/>
          </a:p>
        </p:txBody>
      </p:sp>
      <p:pic>
        <p:nvPicPr>
          <p:cNvPr id="5" name="Picture 4" descr="A yellow circle with a drawing of a key&#10;&#10;Description automatically generated with medium confidence">
            <a:extLst>
              <a:ext uri="{FF2B5EF4-FFF2-40B4-BE49-F238E27FC236}">
                <a16:creationId xmlns:a16="http://schemas.microsoft.com/office/drawing/2014/main" id="{3EA54302-3C9B-217A-AA1F-9EB64B0885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22815" y="168604"/>
            <a:ext cx="1238250" cy="1238250"/>
          </a:xfrm>
          <a:prstGeom prst="rect">
            <a:avLst/>
          </a:prstGeom>
        </p:spPr>
      </p:pic>
    </p:spTree>
    <p:extLst>
      <p:ext uri="{BB962C8B-B14F-4D97-AF65-F5344CB8AC3E}">
        <p14:creationId xmlns:p14="http://schemas.microsoft.com/office/powerpoint/2010/main" val="1820585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0D7B48-0BF8-DA16-26F7-9CDCCEA1E837}"/>
              </a:ext>
            </a:extLst>
          </p:cNvPr>
          <p:cNvSpPr>
            <a:spLocks noGrp="1"/>
          </p:cNvSpPr>
          <p:nvPr>
            <p:ph type="title"/>
          </p:nvPr>
        </p:nvSpPr>
        <p:spPr>
          <a:xfrm>
            <a:off x="230935" y="271567"/>
            <a:ext cx="10044023" cy="877729"/>
          </a:xfrm>
        </p:spPr>
        <p:txBody>
          <a:bodyPr anchor="ctr">
            <a:normAutofit/>
          </a:bodyPr>
          <a:lstStyle/>
          <a:p>
            <a:r>
              <a:rPr lang="en-IE" sz="5400" b="1" dirty="0">
                <a:solidFill>
                  <a:srgbClr val="FFFFFF"/>
                </a:solidFill>
              </a:rPr>
              <a:t>The Pilot Year: 2020/2021</a:t>
            </a:r>
          </a:p>
        </p:txBody>
      </p:sp>
      <p:sp>
        <p:nvSpPr>
          <p:cNvPr id="4" name="Speech Bubble: Rectangle with Corners Rounded 3">
            <a:extLst>
              <a:ext uri="{FF2B5EF4-FFF2-40B4-BE49-F238E27FC236}">
                <a16:creationId xmlns:a16="http://schemas.microsoft.com/office/drawing/2014/main" id="{FF0B0275-BDA9-B6AC-EA29-D4FE967440E1}"/>
              </a:ext>
            </a:extLst>
          </p:cNvPr>
          <p:cNvSpPr/>
          <p:nvPr/>
        </p:nvSpPr>
        <p:spPr>
          <a:xfrm>
            <a:off x="6278074" y="1786927"/>
            <a:ext cx="4990663" cy="2229256"/>
          </a:xfrm>
          <a:prstGeom prst="wedgeRoundRectCallout">
            <a:avLst>
              <a:gd name="adj1" fmla="val -20833"/>
              <a:gd name="adj2" fmla="val 62500"/>
              <a:gd name="adj3" fmla="val 16667"/>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TextBox 5">
            <a:extLst>
              <a:ext uri="{FF2B5EF4-FFF2-40B4-BE49-F238E27FC236}">
                <a16:creationId xmlns:a16="http://schemas.microsoft.com/office/drawing/2014/main" id="{894DB24B-19EB-67AD-7368-882527C4E55D}"/>
              </a:ext>
            </a:extLst>
          </p:cNvPr>
          <p:cNvSpPr txBox="1"/>
          <p:nvPr/>
        </p:nvSpPr>
        <p:spPr>
          <a:xfrm>
            <a:off x="6392522" y="2091296"/>
            <a:ext cx="4876215" cy="1924886"/>
          </a:xfrm>
          <a:prstGeom prst="rect">
            <a:avLst/>
          </a:prstGeom>
          <a:noFill/>
        </p:spPr>
        <p:txBody>
          <a:bodyPr wrap="square">
            <a:spAutoFit/>
          </a:bodyPr>
          <a:lstStyle/>
          <a:p>
            <a:pPr algn="ctr" defTabSz="749808">
              <a:lnSpc>
                <a:spcPct val="107000"/>
              </a:lnSpc>
              <a:spcAft>
                <a:spcPts val="656"/>
              </a:spcAft>
            </a:pPr>
            <a:r>
              <a:rPr lang="en-IE" sz="1600" kern="1200" dirty="0">
                <a:solidFill>
                  <a:schemeClr val="tx1"/>
                </a:solidFill>
                <a:latin typeface="+mn-lt"/>
                <a:ea typeface="+mn-ea"/>
                <a:cs typeface="Times New Roman" panose="02020603050405020304" pitchFamily="18" charset="0"/>
              </a:rPr>
              <a:t>Interesting thing happened along the way ... I haven't procrastinated once this week. Not once! I haven't even longed for a distraction either, which in itself is magical. Every break I took either physically or mentally was mindful and purposeful within self-care. </a:t>
            </a:r>
            <a:r>
              <a:rPr lang="en-IE" sz="1600" b="1" kern="1200" dirty="0">
                <a:solidFill>
                  <a:schemeClr val="tx1"/>
                </a:solidFill>
                <a:latin typeface="+mn-lt"/>
                <a:ea typeface="+mn-ea"/>
                <a:cs typeface="Times New Roman" panose="02020603050405020304" pitchFamily="18" charset="0"/>
              </a:rPr>
              <a:t>I simply can't tell you the last time I lived like this for a day never mind a whole week. </a:t>
            </a:r>
            <a:endParaRPr lang="en-IE" sz="1600" b="1" dirty="0">
              <a:effectLst/>
              <a:ea typeface="Calibri" panose="020F0502020204030204" pitchFamily="34" charset="0"/>
              <a:cs typeface="Times New Roman" panose="02020603050405020304" pitchFamily="18" charset="0"/>
            </a:endParaRPr>
          </a:p>
        </p:txBody>
      </p:sp>
      <p:sp>
        <p:nvSpPr>
          <p:cNvPr id="7" name="Speech Bubble: Rectangle with Corners Rounded 6">
            <a:extLst>
              <a:ext uri="{FF2B5EF4-FFF2-40B4-BE49-F238E27FC236}">
                <a16:creationId xmlns:a16="http://schemas.microsoft.com/office/drawing/2014/main" id="{4BE0E2A1-B78B-FAC0-4650-66C02374C887}"/>
              </a:ext>
            </a:extLst>
          </p:cNvPr>
          <p:cNvSpPr/>
          <p:nvPr/>
        </p:nvSpPr>
        <p:spPr>
          <a:xfrm>
            <a:off x="643706" y="3089207"/>
            <a:ext cx="4990663" cy="2132002"/>
          </a:xfrm>
          <a:prstGeom prst="wedgeRoundRectCallou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9808">
              <a:lnSpc>
                <a:spcPct val="107000"/>
              </a:lnSpc>
              <a:spcAft>
                <a:spcPts val="656"/>
              </a:spcAft>
            </a:pPr>
            <a:r>
              <a:rPr lang="en-IE" sz="1148" kern="1200" dirty="0">
                <a:solidFill>
                  <a:schemeClr val="tx1"/>
                </a:solidFill>
                <a:latin typeface="+mn-lt"/>
                <a:ea typeface="+mn-ea"/>
                <a:cs typeface="Times New Roman" panose="02020603050405020304" pitchFamily="18" charset="0"/>
              </a:rPr>
              <a:t>So glad to have decided to join this push through this week, I've really been struggling to come up with a routine that works for me and this week's structure has really been so helpful. It's been so nice listening to everyone's advice and stories on completing a postgrad degree and knowing we're not alone in any obstacles we face. </a:t>
            </a:r>
            <a:r>
              <a:rPr lang="en-IE" sz="1400" b="1" kern="1200" dirty="0">
                <a:solidFill>
                  <a:schemeClr val="tx1"/>
                </a:solidFill>
                <a:latin typeface="+mn-lt"/>
                <a:ea typeface="+mn-ea"/>
                <a:cs typeface="Times New Roman" panose="02020603050405020304" pitchFamily="18" charset="0"/>
              </a:rPr>
              <a:t>Especially in Covid times, it's been hard to talk to other students and relate our shared experiences and be able to vent and relieve our stresses and worries.</a:t>
            </a:r>
            <a:r>
              <a:rPr lang="en-IE" sz="1148" kern="1200" dirty="0">
                <a:solidFill>
                  <a:schemeClr val="tx1"/>
                </a:solidFill>
                <a:latin typeface="+mn-lt"/>
                <a:ea typeface="+mn-ea"/>
                <a:cs typeface="Times New Roman" panose="02020603050405020304" pitchFamily="18" charset="0"/>
              </a:rPr>
              <a:t> So I'm very happy that this study group will continue and I know that there is always a place to come back to regroup if needed </a:t>
            </a:r>
            <a:endParaRPr lang="en-IE" sz="1400" dirty="0">
              <a:solidFill>
                <a:schemeClr val="tx1"/>
              </a:solidFill>
              <a:effectLst/>
              <a:ea typeface="Calibri" panose="020F0502020204030204" pitchFamily="34" charset="0"/>
              <a:cs typeface="Times New Roman" panose="02020603050405020304" pitchFamily="18" charset="0"/>
            </a:endParaRPr>
          </a:p>
        </p:txBody>
      </p:sp>
      <p:sp>
        <p:nvSpPr>
          <p:cNvPr id="8" name="Speech Bubble: Rectangle with Corners Rounded 7">
            <a:extLst>
              <a:ext uri="{FF2B5EF4-FFF2-40B4-BE49-F238E27FC236}">
                <a16:creationId xmlns:a16="http://schemas.microsoft.com/office/drawing/2014/main" id="{5B7F7B82-AA1A-AC49-A3D1-29746913367B}"/>
              </a:ext>
            </a:extLst>
          </p:cNvPr>
          <p:cNvSpPr/>
          <p:nvPr/>
        </p:nvSpPr>
        <p:spPr>
          <a:xfrm>
            <a:off x="293891" y="1693401"/>
            <a:ext cx="4459945" cy="1065452"/>
          </a:xfrm>
          <a:prstGeom prst="wedgeRoundRectCallout">
            <a:avLst>
              <a:gd name="adj1" fmla="val -20833"/>
              <a:gd name="adj2" fmla="val 62500"/>
              <a:gd name="adj3" fmla="val 16667"/>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9808">
              <a:lnSpc>
                <a:spcPct val="107000"/>
              </a:lnSpc>
              <a:spcAft>
                <a:spcPts val="656"/>
              </a:spcAft>
            </a:pPr>
            <a:r>
              <a:rPr lang="en-IE" sz="1476" kern="1200" dirty="0">
                <a:solidFill>
                  <a:schemeClr val="tx1"/>
                </a:solidFill>
                <a:ea typeface="+mn-ea"/>
                <a:cs typeface="Times New Roman" panose="02020603050405020304" pitchFamily="18" charset="0"/>
              </a:rPr>
              <a:t>Day Two: I'm delighted so far, </a:t>
            </a:r>
            <a:r>
              <a:rPr lang="en-IE" sz="1476" b="1" kern="1200" dirty="0">
                <a:solidFill>
                  <a:schemeClr val="tx1"/>
                </a:solidFill>
                <a:ea typeface="+mn-ea"/>
                <a:cs typeface="Times New Roman" panose="02020603050405020304" pitchFamily="18" charset="0"/>
              </a:rPr>
              <a:t>6000 words down</a:t>
            </a:r>
            <a:r>
              <a:rPr lang="en-IE" sz="1476" kern="1200" dirty="0">
                <a:solidFill>
                  <a:schemeClr val="tx1"/>
                </a:solidFill>
                <a:ea typeface="+mn-ea"/>
                <a:cs typeface="Times New Roman" panose="02020603050405020304" pitchFamily="18" charset="0"/>
              </a:rPr>
              <a:t>. Should have this chapter drafted by Friday!!</a:t>
            </a:r>
            <a:endParaRPr lang="en-IE" sz="1800" dirty="0">
              <a:solidFill>
                <a:schemeClr val="tx1"/>
              </a:solidFill>
              <a:effectLst/>
              <a:ea typeface="Calibri" panose="020F0502020204030204" pitchFamily="34" charset="0"/>
              <a:cs typeface="Times New Roman" panose="02020603050405020304" pitchFamily="18" charset="0"/>
            </a:endParaRPr>
          </a:p>
        </p:txBody>
      </p:sp>
      <p:sp>
        <p:nvSpPr>
          <p:cNvPr id="9" name="Speech Bubble: Rectangle with Corners Rounded 8">
            <a:extLst>
              <a:ext uri="{FF2B5EF4-FFF2-40B4-BE49-F238E27FC236}">
                <a16:creationId xmlns:a16="http://schemas.microsoft.com/office/drawing/2014/main" id="{DD98D881-E0CA-ACA9-2E5E-B898AD27B9D8}"/>
              </a:ext>
            </a:extLst>
          </p:cNvPr>
          <p:cNvSpPr/>
          <p:nvPr/>
        </p:nvSpPr>
        <p:spPr>
          <a:xfrm>
            <a:off x="2779891" y="5414666"/>
            <a:ext cx="4459945" cy="1198207"/>
          </a:xfrm>
          <a:prstGeom prst="wedgeRoundRectCallout">
            <a:avLst>
              <a:gd name="adj1" fmla="val -20833"/>
              <a:gd name="adj2" fmla="val 62500"/>
              <a:gd name="adj3" fmla="val 16667"/>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9808">
              <a:lnSpc>
                <a:spcPct val="107000"/>
              </a:lnSpc>
              <a:spcAft>
                <a:spcPts val="656"/>
              </a:spcAft>
            </a:pPr>
            <a:r>
              <a:rPr lang="en-IE" sz="1476" kern="1200" dirty="0">
                <a:solidFill>
                  <a:schemeClr val="tx1"/>
                </a:solidFill>
                <a:latin typeface="+mn-lt"/>
                <a:ea typeface="+mn-ea"/>
                <a:cs typeface="Times New Roman" panose="02020603050405020304" pitchFamily="18" charset="0"/>
              </a:rPr>
              <a:t>Will this group continue after this week? I'm in the final stages of PhD write up and </a:t>
            </a:r>
            <a:r>
              <a:rPr lang="en-IE" sz="1476" b="1" kern="1200" dirty="0">
                <a:solidFill>
                  <a:schemeClr val="tx1"/>
                </a:solidFill>
                <a:latin typeface="+mn-lt"/>
                <a:ea typeface="+mn-ea"/>
                <a:cs typeface="Times New Roman" panose="02020603050405020304" pitchFamily="18" charset="0"/>
              </a:rPr>
              <a:t>would be up for continuing this on over the summer if others are </a:t>
            </a:r>
            <a:r>
              <a:rPr lang="en-IE" sz="1476" kern="1200" dirty="0">
                <a:solidFill>
                  <a:schemeClr val="tx1"/>
                </a:solidFill>
                <a:latin typeface="+mn-lt"/>
                <a:ea typeface="+mn-ea"/>
                <a:cs typeface="Times New Roman" panose="02020603050405020304" pitchFamily="18" charset="0"/>
              </a:rPr>
              <a:t>as I've found the accountability and comradery helpful. </a:t>
            </a:r>
            <a:endParaRPr lang="en-IE" sz="1800" dirty="0">
              <a:solidFill>
                <a:schemeClr val="tx1"/>
              </a:solidFill>
              <a:effectLst/>
              <a:ea typeface="Calibri" panose="020F0502020204030204" pitchFamily="34" charset="0"/>
              <a:cs typeface="Times New Roman" panose="02020603050405020304" pitchFamily="18" charset="0"/>
            </a:endParaRPr>
          </a:p>
        </p:txBody>
      </p:sp>
      <p:sp>
        <p:nvSpPr>
          <p:cNvPr id="10" name="Content Placeholder 9">
            <a:extLst>
              <a:ext uri="{FF2B5EF4-FFF2-40B4-BE49-F238E27FC236}">
                <a16:creationId xmlns:a16="http://schemas.microsoft.com/office/drawing/2014/main" id="{0DC1B880-01C6-19DB-BDE0-F87099192577}"/>
              </a:ext>
            </a:extLst>
          </p:cNvPr>
          <p:cNvSpPr>
            <a:spLocks noGrp="1"/>
          </p:cNvSpPr>
          <p:nvPr>
            <p:ph idx="1"/>
          </p:nvPr>
        </p:nvSpPr>
        <p:spPr>
          <a:xfrm>
            <a:off x="8168373" y="4320551"/>
            <a:ext cx="3702707" cy="1924886"/>
          </a:xfrm>
          <a:prstGeom prst="wedgeRoundRectCallout">
            <a:avLst>
              <a:gd name="adj1" fmla="val -20833"/>
              <a:gd name="adj2" fmla="val 62500"/>
              <a:gd name="adj3" fmla="val 16667"/>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defTabSz="749808">
              <a:spcBef>
                <a:spcPts val="820"/>
              </a:spcBef>
              <a:buNone/>
            </a:pPr>
            <a:endParaRPr lang="en-IE" sz="1400" kern="1200" dirty="0">
              <a:solidFill>
                <a:schemeClr val="tx1"/>
              </a:solidFill>
              <a:latin typeface="+mn-lt"/>
              <a:ea typeface="+mn-ea"/>
              <a:cs typeface="Times New Roman" panose="02020603050405020304" pitchFamily="18" charset="0"/>
            </a:endParaRPr>
          </a:p>
          <a:p>
            <a:pPr marL="0" indent="0" algn="ctr" defTabSz="749808">
              <a:spcBef>
                <a:spcPts val="820"/>
              </a:spcBef>
              <a:buNone/>
            </a:pPr>
            <a:r>
              <a:rPr lang="en-IE" sz="1400" kern="1200" dirty="0">
                <a:solidFill>
                  <a:schemeClr val="tx1"/>
                </a:solidFill>
                <a:latin typeface="+mn-lt"/>
                <a:ea typeface="+mn-ea"/>
                <a:cs typeface="Times New Roman" panose="02020603050405020304" pitchFamily="18" charset="0"/>
              </a:rPr>
              <a:t>I would be delighted to continue with similar study group, as it has been really helpful. Even knowing how many words, or what areas I've actually covered has been really helpful. Also, </a:t>
            </a:r>
            <a:r>
              <a:rPr lang="en-IE" sz="1500" b="1" kern="1200" dirty="0">
                <a:solidFill>
                  <a:schemeClr val="tx1"/>
                </a:solidFill>
                <a:latin typeface="+mn-lt"/>
                <a:ea typeface="+mn-ea"/>
                <a:cs typeface="Times New Roman" panose="02020603050405020304" pitchFamily="18" charset="0"/>
              </a:rPr>
              <a:t>I feel that my free time REALLY is free.</a:t>
            </a:r>
          </a:p>
          <a:p>
            <a:pPr algn="ctr"/>
            <a:endParaRPr lang="en-IE" sz="1400" dirty="0">
              <a:solidFill>
                <a:schemeClr val="tx1"/>
              </a:solidFill>
            </a:endParaRPr>
          </a:p>
        </p:txBody>
      </p:sp>
      <p:pic>
        <p:nvPicPr>
          <p:cNvPr id="12" name="Picture 11" descr="A yellow circle with a drawing of a key&#10;&#10;Description automatically generated with medium confidence">
            <a:extLst>
              <a:ext uri="{FF2B5EF4-FFF2-40B4-BE49-F238E27FC236}">
                <a16:creationId xmlns:a16="http://schemas.microsoft.com/office/drawing/2014/main" id="{6E179D65-D777-1686-7DEE-C398D8DE82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2815" y="168604"/>
            <a:ext cx="1238250" cy="1238250"/>
          </a:xfrm>
          <a:prstGeom prst="rect">
            <a:avLst/>
          </a:prstGeom>
        </p:spPr>
      </p:pic>
    </p:spTree>
    <p:extLst>
      <p:ext uri="{BB962C8B-B14F-4D97-AF65-F5344CB8AC3E}">
        <p14:creationId xmlns:p14="http://schemas.microsoft.com/office/powerpoint/2010/main" val="1749459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7" name="Rectangle 2076">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BDFA12-CAC9-8E42-CDD9-DC62B54BF2A9}"/>
              </a:ext>
            </a:extLst>
          </p:cNvPr>
          <p:cNvSpPr>
            <a:spLocks noGrp="1"/>
          </p:cNvSpPr>
          <p:nvPr>
            <p:ph type="title"/>
          </p:nvPr>
        </p:nvSpPr>
        <p:spPr>
          <a:xfrm>
            <a:off x="1136398" y="502021"/>
            <a:ext cx="5427525" cy="1667997"/>
          </a:xfrm>
          <a:solidFill>
            <a:srgbClr val="002060"/>
          </a:solidFill>
        </p:spPr>
        <p:txBody>
          <a:bodyPr anchor="b">
            <a:normAutofit/>
          </a:bodyPr>
          <a:lstStyle/>
          <a:p>
            <a:r>
              <a:rPr lang="en-IE" sz="4000" b="1" dirty="0">
                <a:solidFill>
                  <a:schemeClr val="bg1"/>
                </a:solidFill>
              </a:rPr>
              <a:t>Returning to Campus: 2021/2022</a:t>
            </a:r>
          </a:p>
        </p:txBody>
      </p:sp>
      <p:sp>
        <p:nvSpPr>
          <p:cNvPr id="3" name="Content Placeholder 2">
            <a:extLst>
              <a:ext uri="{FF2B5EF4-FFF2-40B4-BE49-F238E27FC236}">
                <a16:creationId xmlns:a16="http://schemas.microsoft.com/office/drawing/2014/main" id="{58C99BC7-DDDE-9EEC-BF81-A062B9329801}"/>
              </a:ext>
            </a:extLst>
          </p:cNvPr>
          <p:cNvSpPr>
            <a:spLocks noGrp="1"/>
          </p:cNvSpPr>
          <p:nvPr>
            <p:ph idx="1"/>
          </p:nvPr>
        </p:nvSpPr>
        <p:spPr>
          <a:xfrm>
            <a:off x="1136398" y="2405467"/>
            <a:ext cx="5427526" cy="3535083"/>
          </a:xfrm>
          <a:ln>
            <a:solidFill>
              <a:srgbClr val="002060"/>
            </a:solidFill>
          </a:ln>
        </p:spPr>
        <p:txBody>
          <a:bodyPr anchor="t">
            <a:normAutofit fontScale="92500" lnSpcReduction="10000"/>
          </a:bodyPr>
          <a:lstStyle/>
          <a:p>
            <a:r>
              <a:rPr lang="en-GB" sz="2000" dirty="0"/>
              <a:t>Blended Event: Microsoft Teams and Campus</a:t>
            </a:r>
          </a:p>
          <a:p>
            <a:r>
              <a:rPr lang="en-IE" sz="1800" dirty="0">
                <a:solidFill>
                  <a:srgbClr val="000000"/>
                </a:solidFill>
                <a:effectLst/>
                <a:latin typeface="Calibri" panose="020F0502020204030204" pitchFamily="34" charset="0"/>
                <a:ea typeface="Calibri" panose="020F0502020204030204" pitchFamily="34" charset="0"/>
              </a:rPr>
              <a:t>Digital Humanities Room (an open workspace) and simultaneously on Microsoft Teams from Monday 13</a:t>
            </a:r>
            <a:r>
              <a:rPr lang="en-IE" sz="1800" baseline="30000" dirty="0">
                <a:solidFill>
                  <a:srgbClr val="000000"/>
                </a:solidFill>
                <a:effectLst/>
                <a:latin typeface="Calibri" panose="020F0502020204030204" pitchFamily="34" charset="0"/>
                <a:ea typeface="Calibri" panose="020F0502020204030204" pitchFamily="34" charset="0"/>
              </a:rPr>
              <a:t>th</a:t>
            </a:r>
            <a:r>
              <a:rPr lang="en-IE" sz="1800" dirty="0">
                <a:solidFill>
                  <a:srgbClr val="000000"/>
                </a:solidFill>
                <a:effectLst/>
                <a:latin typeface="Calibri" panose="020F0502020204030204" pitchFamily="34" charset="0"/>
                <a:ea typeface="Calibri" panose="020F0502020204030204" pitchFamily="34" charset="0"/>
              </a:rPr>
              <a:t> June – Friday 17</a:t>
            </a:r>
            <a:r>
              <a:rPr lang="en-IE" sz="1800" baseline="30000" dirty="0">
                <a:solidFill>
                  <a:srgbClr val="000000"/>
                </a:solidFill>
                <a:effectLst/>
                <a:latin typeface="Calibri" panose="020F0502020204030204" pitchFamily="34" charset="0"/>
                <a:ea typeface="Calibri" panose="020F0502020204030204" pitchFamily="34" charset="0"/>
              </a:rPr>
              <a:t>th</a:t>
            </a:r>
            <a:r>
              <a:rPr lang="en-IE" sz="1800" dirty="0">
                <a:solidFill>
                  <a:srgbClr val="000000"/>
                </a:solidFill>
                <a:effectLst/>
                <a:latin typeface="Calibri" panose="020F0502020204030204" pitchFamily="34" charset="0"/>
                <a:ea typeface="Calibri" panose="020F0502020204030204" pitchFamily="34" charset="0"/>
              </a:rPr>
              <a:t> June 2022.</a:t>
            </a:r>
          </a:p>
          <a:p>
            <a:r>
              <a:rPr lang="en-IE" sz="1800" dirty="0">
                <a:solidFill>
                  <a:srgbClr val="000000"/>
                </a:solidFill>
                <a:latin typeface="Calibri" panose="020F0502020204030204" pitchFamily="34" charset="0"/>
                <a:ea typeface="Calibri" panose="020F0502020204030204" pitchFamily="34" charset="0"/>
              </a:rPr>
              <a:t>Room facilities allowed for continued contact and visibility between those attending online and in person</a:t>
            </a:r>
          </a:p>
          <a:p>
            <a:r>
              <a:rPr lang="en-IE" sz="1800" dirty="0">
                <a:solidFill>
                  <a:srgbClr val="000000"/>
                </a:solidFill>
                <a:latin typeface="Calibri" panose="020F0502020204030204" pitchFamily="34" charset="0"/>
                <a:ea typeface="Calibri" panose="020F0502020204030204" pitchFamily="34" charset="0"/>
              </a:rPr>
              <a:t>Realtime countdown clock on shared screen in the DHR and on Teams meeting to ensure everyone was on the same page</a:t>
            </a:r>
          </a:p>
          <a:p>
            <a:r>
              <a:rPr lang="en-IE" sz="1800" dirty="0">
                <a:solidFill>
                  <a:srgbClr val="000000"/>
                </a:solidFill>
                <a:latin typeface="Calibri" panose="020F0502020204030204" pitchFamily="34" charset="0"/>
                <a:ea typeface="Calibri" panose="020F0502020204030204" pitchFamily="34" charset="0"/>
              </a:rPr>
              <a:t>Camera equipment allowed for continued socialisation between those in person and at home</a:t>
            </a:r>
          </a:p>
          <a:p>
            <a:r>
              <a:rPr lang="en-IE" sz="1800" dirty="0">
                <a:solidFill>
                  <a:srgbClr val="000000"/>
                </a:solidFill>
                <a:latin typeface="Calibri" panose="020F0502020204030204" pitchFamily="34" charset="0"/>
                <a:ea typeface="Calibri" panose="020F0502020204030204" pitchFamily="34" charset="0"/>
              </a:rPr>
              <a:t>Catering of 2 coffee breaks and lunches provided for those attending in person</a:t>
            </a:r>
            <a:endParaRPr lang="en-GB" sz="2000" dirty="0"/>
          </a:p>
          <a:p>
            <a:endParaRPr lang="en-IE" sz="2000" dirty="0"/>
          </a:p>
        </p:txBody>
      </p:sp>
      <p:pic>
        <p:nvPicPr>
          <p:cNvPr id="2050" name="Picture 2" descr="Anthony Cotter on Behance">
            <a:extLst>
              <a:ext uri="{FF2B5EF4-FFF2-40B4-BE49-F238E27FC236}">
                <a16:creationId xmlns:a16="http://schemas.microsoft.com/office/drawing/2014/main" id="{773D44C1-E5C4-2FD9-1B63-65B6B11711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703" r="5045" b="-2"/>
          <a:stretch/>
        </p:blipFill>
        <p:spPr bwMode="auto">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a:noFill/>
          <a:extLst>
            <a:ext uri="{909E8E84-426E-40DD-AFC4-6F175D3DCCD1}">
              <a14:hiddenFill xmlns:a14="http://schemas.microsoft.com/office/drawing/2010/main">
                <a:solidFill>
                  <a:srgbClr val="FFFFFF"/>
                </a:solidFill>
              </a14:hiddenFill>
            </a:ext>
          </a:extLst>
        </p:spPr>
      </p:pic>
      <p:sp>
        <p:nvSpPr>
          <p:cNvPr id="2079" name="Rectangle 2078">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1" name="Rectangle 2080">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yellow circle with a drawing of a key&#10;&#10;Description automatically generated with medium confidence">
            <a:extLst>
              <a:ext uri="{FF2B5EF4-FFF2-40B4-BE49-F238E27FC236}">
                <a16:creationId xmlns:a16="http://schemas.microsoft.com/office/drawing/2014/main" id="{240DE5AA-0BAB-0208-EBE0-1419B23B0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8932" y="917450"/>
            <a:ext cx="774135" cy="774135"/>
          </a:xfrm>
          <a:prstGeom prst="rect">
            <a:avLst/>
          </a:prstGeom>
        </p:spPr>
      </p:pic>
    </p:spTree>
    <p:extLst>
      <p:ext uri="{BB962C8B-B14F-4D97-AF65-F5344CB8AC3E}">
        <p14:creationId xmlns:p14="http://schemas.microsoft.com/office/powerpoint/2010/main" val="1995049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0AE959B-8DA2-EC2C-0636-55086C52C6CC}"/>
              </a:ext>
            </a:extLst>
          </p:cNvPr>
          <p:cNvSpPr>
            <a:spLocks noGrp="1"/>
          </p:cNvSpPr>
          <p:nvPr>
            <p:ph type="title"/>
          </p:nvPr>
        </p:nvSpPr>
        <p:spPr>
          <a:xfrm>
            <a:off x="662016" y="478284"/>
            <a:ext cx="2880828" cy="3071906"/>
          </a:xfrm>
        </p:spPr>
        <p:txBody>
          <a:bodyPr vert="horz" lIns="91440" tIns="45720" rIns="91440" bIns="45720" rtlCol="0" anchor="t">
            <a:normAutofit/>
          </a:bodyPr>
          <a:lstStyle/>
          <a:p>
            <a:pPr algn="ctr"/>
            <a:r>
              <a:rPr lang="en-US" sz="4800" b="1" kern="1200" dirty="0">
                <a:solidFill>
                  <a:srgbClr val="FFFFFF"/>
                </a:solidFill>
                <a:latin typeface="+mj-lt"/>
                <a:ea typeface="+mj-ea"/>
                <a:cs typeface="+mj-cs"/>
              </a:rPr>
              <a:t>Returning to Campus: 2021/2022</a:t>
            </a:r>
          </a:p>
        </p:txBody>
      </p:sp>
      <p:sp>
        <p:nvSpPr>
          <p:cNvPr id="4" name="Content Placeholder 3">
            <a:extLst>
              <a:ext uri="{FF2B5EF4-FFF2-40B4-BE49-F238E27FC236}">
                <a16:creationId xmlns:a16="http://schemas.microsoft.com/office/drawing/2014/main" id="{18D526FC-3316-3781-F7C8-BAAA511A48AC}"/>
              </a:ext>
            </a:extLst>
          </p:cNvPr>
          <p:cNvSpPr>
            <a:spLocks noGrp="1"/>
          </p:cNvSpPr>
          <p:nvPr>
            <p:ph sz="half" idx="2"/>
          </p:nvPr>
        </p:nvSpPr>
        <p:spPr>
          <a:xfrm>
            <a:off x="5299731" y="4104206"/>
            <a:ext cx="2919738" cy="1494117"/>
          </a:xfrm>
        </p:spPr>
        <p:txBody>
          <a:bodyPr vert="horz" lIns="91440" tIns="45720" rIns="91440" bIns="45720" rtlCol="0" anchor="b">
            <a:normAutofit/>
          </a:bodyPr>
          <a:lstStyle/>
          <a:p>
            <a:pPr marL="0" indent="0">
              <a:buNone/>
            </a:pPr>
            <a:r>
              <a:rPr lang="en-US" sz="2000" kern="1200" dirty="0">
                <a:solidFill>
                  <a:srgbClr val="FFFFFF"/>
                </a:solidFill>
                <a:latin typeface="+mn-lt"/>
                <a:ea typeface="+mn-ea"/>
                <a:cs typeface="+mn-cs"/>
              </a:rPr>
              <a:t>Guest Speakers</a:t>
            </a:r>
          </a:p>
        </p:txBody>
      </p:sp>
      <p:pic>
        <p:nvPicPr>
          <p:cNvPr id="5" name="Content Placeholder 4">
            <a:extLst>
              <a:ext uri="{FF2B5EF4-FFF2-40B4-BE49-F238E27FC236}">
                <a16:creationId xmlns:a16="http://schemas.microsoft.com/office/drawing/2014/main" id="{2FF8ED97-2CF1-EB2A-8461-A6011794A5D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102430" y="4881158"/>
            <a:ext cx="9632367" cy="1035945"/>
          </a:xfrm>
          <a:prstGeom prst="rect">
            <a:avLst/>
          </a:prstGeom>
          <a:noFill/>
        </p:spPr>
      </p:pic>
      <p:sp>
        <p:nvSpPr>
          <p:cNvPr id="6" name="TextBox 5">
            <a:extLst>
              <a:ext uri="{FF2B5EF4-FFF2-40B4-BE49-F238E27FC236}">
                <a16:creationId xmlns:a16="http://schemas.microsoft.com/office/drawing/2014/main" id="{09B20B56-1C08-0CB8-31CF-B2099A644243}"/>
              </a:ext>
            </a:extLst>
          </p:cNvPr>
          <p:cNvSpPr txBox="1"/>
          <p:nvPr/>
        </p:nvSpPr>
        <p:spPr>
          <a:xfrm>
            <a:off x="4143840" y="1231010"/>
            <a:ext cx="7924514" cy="3108543"/>
          </a:xfrm>
          <a:prstGeom prst="rect">
            <a:avLst/>
          </a:prstGeom>
          <a:noFill/>
          <a:ln>
            <a:solidFill>
              <a:srgbClr val="002060"/>
            </a:solidFill>
          </a:ln>
        </p:spPr>
        <p:txBody>
          <a:bodyPr wrap="square" rtlCol="0">
            <a:spAutoFit/>
          </a:bodyPr>
          <a:lstStyle/>
          <a:p>
            <a:r>
              <a:rPr lang="en-GB" sz="2800" b="1" dirty="0"/>
              <a:t>Guest Speakers:</a:t>
            </a:r>
          </a:p>
          <a:p>
            <a:pPr marL="457200" indent="-457200">
              <a:buFont typeface="Arial" panose="020B0604020202020204" pitchFamily="34" charset="0"/>
              <a:buChar char="•"/>
            </a:pPr>
            <a:r>
              <a:rPr lang="en-GB" sz="2800" dirty="0"/>
              <a:t>Daily habits for success</a:t>
            </a:r>
          </a:p>
          <a:p>
            <a:pPr marL="457200" indent="-457200">
              <a:buFont typeface="Arial" panose="020B0604020202020204" pitchFamily="34" charset="0"/>
              <a:buChar char="•"/>
            </a:pPr>
            <a:r>
              <a:rPr lang="en-GB" sz="2800" dirty="0"/>
              <a:t>Managing your supervisor and you</a:t>
            </a:r>
          </a:p>
          <a:p>
            <a:pPr marL="457200" indent="-457200">
              <a:buFont typeface="Arial" panose="020B0604020202020204" pitchFamily="34" charset="0"/>
              <a:buChar char="•"/>
            </a:pPr>
            <a:r>
              <a:rPr lang="en-GB" sz="2800" dirty="0"/>
              <a:t>Making the most of postgraduate modules</a:t>
            </a:r>
          </a:p>
          <a:p>
            <a:pPr marL="457200" indent="-457200">
              <a:buFont typeface="Arial" panose="020B0604020202020204" pitchFamily="34" charset="0"/>
              <a:buChar char="•"/>
            </a:pPr>
            <a:r>
              <a:rPr lang="en-GB" sz="2800" dirty="0"/>
              <a:t>Group Workshop: Predicted vs Expected PG experiences</a:t>
            </a:r>
          </a:p>
          <a:p>
            <a:pPr marL="457200" indent="-457200">
              <a:buFont typeface="Arial" panose="020B0604020202020204" pitchFamily="34" charset="0"/>
              <a:buChar char="•"/>
            </a:pPr>
            <a:r>
              <a:rPr lang="en-GB" sz="2800" dirty="0"/>
              <a:t>A conversation with 2 recent PhDs: ‘The Last Push’</a:t>
            </a:r>
            <a:endParaRPr lang="en-IE" sz="2800" dirty="0"/>
          </a:p>
        </p:txBody>
      </p:sp>
      <p:pic>
        <p:nvPicPr>
          <p:cNvPr id="7" name="Picture 6" descr="A yellow circle with a drawing of a key&#10;&#10;Description automatically generated with medium confidence">
            <a:extLst>
              <a:ext uri="{FF2B5EF4-FFF2-40B4-BE49-F238E27FC236}">
                <a16:creationId xmlns:a16="http://schemas.microsoft.com/office/drawing/2014/main" id="{B3968DF1-E351-8CAA-8537-F962F92436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6691" y="168604"/>
            <a:ext cx="914374" cy="914374"/>
          </a:xfrm>
          <a:prstGeom prst="rect">
            <a:avLst/>
          </a:prstGeom>
        </p:spPr>
      </p:pic>
    </p:spTree>
    <p:extLst>
      <p:ext uri="{BB962C8B-B14F-4D97-AF65-F5344CB8AC3E}">
        <p14:creationId xmlns:p14="http://schemas.microsoft.com/office/powerpoint/2010/main" val="2140715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0D7B48-0BF8-DA16-26F7-9CDCCEA1E837}"/>
              </a:ext>
            </a:extLst>
          </p:cNvPr>
          <p:cNvSpPr>
            <a:spLocks noGrp="1"/>
          </p:cNvSpPr>
          <p:nvPr>
            <p:ph type="title"/>
          </p:nvPr>
        </p:nvSpPr>
        <p:spPr>
          <a:xfrm>
            <a:off x="230935" y="271567"/>
            <a:ext cx="10044023" cy="877729"/>
          </a:xfrm>
        </p:spPr>
        <p:txBody>
          <a:bodyPr anchor="ctr">
            <a:normAutofit/>
          </a:bodyPr>
          <a:lstStyle/>
          <a:p>
            <a:r>
              <a:rPr lang="en-IE" sz="5400" b="1" dirty="0">
                <a:solidFill>
                  <a:schemeClr val="bg1"/>
                </a:solidFill>
              </a:rPr>
              <a:t>Returning to Campus: 2021/2022</a:t>
            </a:r>
          </a:p>
        </p:txBody>
      </p:sp>
      <p:sp>
        <p:nvSpPr>
          <p:cNvPr id="4" name="Speech Bubble: Rectangle with Corners Rounded 3">
            <a:extLst>
              <a:ext uri="{FF2B5EF4-FFF2-40B4-BE49-F238E27FC236}">
                <a16:creationId xmlns:a16="http://schemas.microsoft.com/office/drawing/2014/main" id="{FF0B0275-BDA9-B6AC-EA29-D4FE967440E1}"/>
              </a:ext>
            </a:extLst>
          </p:cNvPr>
          <p:cNvSpPr/>
          <p:nvPr/>
        </p:nvSpPr>
        <p:spPr>
          <a:xfrm>
            <a:off x="6278074" y="1786927"/>
            <a:ext cx="4990663" cy="2229256"/>
          </a:xfrm>
          <a:prstGeom prst="wedgeRoundRectCallout">
            <a:avLst>
              <a:gd name="adj1" fmla="val -20833"/>
              <a:gd name="adj2" fmla="val 62500"/>
              <a:gd name="adj3" fmla="val 16667"/>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94DB24B-19EB-67AD-7368-882527C4E55D}"/>
              </a:ext>
            </a:extLst>
          </p:cNvPr>
          <p:cNvSpPr txBox="1"/>
          <p:nvPr/>
        </p:nvSpPr>
        <p:spPr>
          <a:xfrm>
            <a:off x="6335297" y="1786436"/>
            <a:ext cx="4876215" cy="2186432"/>
          </a:xfrm>
          <a:prstGeom prst="rect">
            <a:avLst/>
          </a:prstGeom>
          <a:noFill/>
        </p:spPr>
        <p:txBody>
          <a:bodyPr wrap="square">
            <a:spAutoFit/>
          </a:bodyPr>
          <a:lstStyle/>
          <a:p>
            <a:pPr marR="10160" lvl="0" algn="ctr" fontAlgn="auto">
              <a:lnSpc>
                <a:spcPct val="200000"/>
              </a:lnSpc>
              <a:spcAft>
                <a:spcPts val="1220"/>
              </a:spcAft>
            </a:pPr>
            <a:r>
              <a:rPr lang="en-IE" sz="1400" b="1" dirty="0">
                <a:solidFill>
                  <a:prstClr val="black"/>
                </a:solidFill>
                <a:latin typeface="Calibri" panose="020F0502020204030204"/>
                <a:cs typeface="Times New Roman" panose="02020603050405020304" pitchFamily="18" charset="0"/>
              </a:rPr>
              <a:t>Support </a:t>
            </a:r>
            <a:r>
              <a:rPr lang="en-IE" sz="1400" dirty="0">
                <a:solidFill>
                  <a:prstClr val="black"/>
                </a:solidFill>
                <a:latin typeface="Calibri" panose="020F0502020204030204"/>
                <a:cs typeface="Times New Roman" panose="02020603050405020304" pitchFamily="18" charset="0"/>
              </a:rPr>
              <a:t>of being in the company of fellow research postgrads with </a:t>
            </a:r>
            <a:r>
              <a:rPr lang="en-IE" sz="1400" b="1" dirty="0">
                <a:solidFill>
                  <a:prstClr val="black"/>
                </a:solidFill>
                <a:latin typeface="Calibri" panose="020F0502020204030204"/>
                <a:cs typeface="Times New Roman" panose="02020603050405020304" pitchFamily="18" charset="0"/>
              </a:rPr>
              <a:t>structured goals </a:t>
            </a:r>
            <a:r>
              <a:rPr lang="en-IE" sz="1400" dirty="0">
                <a:solidFill>
                  <a:prstClr val="black"/>
                </a:solidFill>
                <a:latin typeface="Calibri" panose="020F0502020204030204"/>
                <a:cs typeface="Times New Roman" panose="02020603050405020304" pitchFamily="18" charset="0"/>
              </a:rPr>
              <a:t>… (e.g. what do I aim to complete this morning?) was </a:t>
            </a:r>
            <a:r>
              <a:rPr lang="en-IE" sz="1400" b="1" dirty="0">
                <a:solidFill>
                  <a:prstClr val="black"/>
                </a:solidFill>
                <a:latin typeface="Calibri" panose="020F0502020204030204"/>
                <a:cs typeface="Times New Roman" panose="02020603050405020304" pitchFamily="18" charset="0"/>
              </a:rPr>
              <a:t>tremendously motivating</a:t>
            </a:r>
            <a:r>
              <a:rPr lang="en-IE" sz="1400" dirty="0">
                <a:solidFill>
                  <a:prstClr val="black"/>
                </a:solidFill>
                <a:latin typeface="Calibri" panose="020F0502020204030204"/>
                <a:cs typeface="Times New Roman" panose="02020603050405020304" pitchFamily="18" charset="0"/>
              </a:rPr>
              <a:t>. Also, </a:t>
            </a:r>
            <a:r>
              <a:rPr lang="en-IE" sz="1400" b="1" dirty="0">
                <a:solidFill>
                  <a:prstClr val="black"/>
                </a:solidFill>
                <a:latin typeface="Calibri" panose="020F0502020204030204"/>
                <a:cs typeface="Times New Roman" panose="02020603050405020304" pitchFamily="18" charset="0"/>
              </a:rPr>
              <a:t>greatly appreciated the lunchtime speakers </a:t>
            </a:r>
            <a:r>
              <a:rPr lang="en-IE" sz="1400" dirty="0">
                <a:solidFill>
                  <a:prstClr val="black"/>
                </a:solidFill>
                <a:latin typeface="Calibri" panose="020F0502020204030204"/>
                <a:cs typeface="Times New Roman" panose="02020603050405020304" pitchFamily="18" charset="0"/>
              </a:rPr>
              <a:t>who clarified and advised on interactive structure between student and supervisor.</a:t>
            </a:r>
          </a:p>
        </p:txBody>
      </p:sp>
      <p:sp>
        <p:nvSpPr>
          <p:cNvPr id="7" name="Speech Bubble: Rectangle with Corners Rounded 6">
            <a:extLst>
              <a:ext uri="{FF2B5EF4-FFF2-40B4-BE49-F238E27FC236}">
                <a16:creationId xmlns:a16="http://schemas.microsoft.com/office/drawing/2014/main" id="{4BE0E2A1-B78B-FAC0-4650-66C02374C887}"/>
              </a:ext>
            </a:extLst>
          </p:cNvPr>
          <p:cNvSpPr/>
          <p:nvPr/>
        </p:nvSpPr>
        <p:spPr>
          <a:xfrm>
            <a:off x="643706" y="3089207"/>
            <a:ext cx="5135992" cy="2132002"/>
          </a:xfrm>
          <a:prstGeom prst="wedgeRoundRectCallout">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9808" rtl="0" eaLnBrk="1" fontAlgn="auto" latinLnBrk="0" hangingPunct="1">
              <a:lnSpc>
                <a:spcPct val="107000"/>
              </a:lnSpc>
              <a:spcBef>
                <a:spcPts val="0"/>
              </a:spcBef>
              <a:spcAft>
                <a:spcPts val="656"/>
              </a:spcAft>
              <a:buClrTx/>
              <a:buSzTx/>
              <a:buFontTx/>
              <a:buNone/>
              <a:tabLst/>
              <a:defRPr/>
            </a:pPr>
            <a:r>
              <a:rPr lang="en-IE" spc="15" dirty="0">
                <a:solidFill>
                  <a:schemeClr val="tx1"/>
                </a:solidFill>
                <a:ea typeface="Times New Roman" panose="02020603050405020304" pitchFamily="18" charset="0"/>
              </a:rPr>
              <a:t>S</a:t>
            </a:r>
            <a:r>
              <a:rPr lang="en-IE" sz="1800" spc="15" dirty="0">
                <a:solidFill>
                  <a:schemeClr val="tx1"/>
                </a:solidFill>
                <a:effectLst/>
                <a:ea typeface="Times New Roman" panose="02020603050405020304" pitchFamily="18" charset="0"/>
              </a:rPr>
              <a:t>uch a </a:t>
            </a:r>
            <a:r>
              <a:rPr lang="en-IE" sz="1800" b="1" spc="15" dirty="0">
                <a:solidFill>
                  <a:schemeClr val="tx1"/>
                </a:solidFill>
                <a:effectLst/>
                <a:ea typeface="Times New Roman" panose="02020603050405020304" pitchFamily="18" charset="0"/>
              </a:rPr>
              <a:t>successfully structured combination </a:t>
            </a:r>
            <a:r>
              <a:rPr lang="en-IE" sz="1800" spc="15" dirty="0">
                <a:solidFill>
                  <a:schemeClr val="tx1"/>
                </a:solidFill>
                <a:effectLst/>
                <a:ea typeface="Times New Roman" panose="02020603050405020304" pitchFamily="18" charset="0"/>
              </a:rPr>
              <a:t>of individual work time and interactive student exchanges, along with </a:t>
            </a:r>
            <a:r>
              <a:rPr lang="en-IE" sz="1800" b="1" spc="15" dirty="0">
                <a:solidFill>
                  <a:schemeClr val="tx1"/>
                </a:solidFill>
                <a:effectLst/>
                <a:ea typeface="Times New Roman" panose="02020603050405020304" pitchFamily="18" charset="0"/>
              </a:rPr>
              <a:t>excellent lunchtime speakers</a:t>
            </a:r>
            <a:r>
              <a:rPr lang="en-IE" sz="1800" spc="15" dirty="0">
                <a:solidFill>
                  <a:schemeClr val="tx1"/>
                </a:solidFill>
                <a:effectLst/>
                <a:ea typeface="Times New Roman" panose="02020603050405020304" pitchFamily="18" charset="0"/>
              </a:rPr>
              <a:t>. Worked really well. Actually organising to have coffee and sandwiches at </a:t>
            </a:r>
            <a:r>
              <a:rPr lang="en-IE" sz="1800" b="1" spc="15" dirty="0">
                <a:solidFill>
                  <a:schemeClr val="tx1"/>
                </a:solidFill>
                <a:effectLst/>
                <a:ea typeface="Times New Roman" panose="02020603050405020304" pitchFamily="18" charset="0"/>
              </a:rPr>
              <a:t>lunch-time together was a great idea</a:t>
            </a:r>
            <a:r>
              <a:rPr lang="en-IE" sz="1800" spc="15" dirty="0">
                <a:solidFill>
                  <a:schemeClr val="tx1"/>
                </a:solidFill>
                <a:effectLst/>
                <a:ea typeface="Times New Roman" panose="02020603050405020304" pitchFamily="18" charset="0"/>
              </a:rPr>
              <a:t>. Thank you</a:t>
            </a:r>
            <a:endParaRPr kumimoji="0" lang="en-IE" sz="1400" b="0" u="none" strike="noStrike" kern="1200" cap="none" spc="0" normalizeH="0" baseline="0" noProof="0" dirty="0">
              <a:ln>
                <a:noFill/>
              </a:ln>
              <a:solidFill>
                <a:schemeClr val="tx1"/>
              </a:solidFill>
              <a:effectLst/>
              <a:uLnTx/>
              <a:uFillTx/>
              <a:ea typeface="Calibri" panose="020F0502020204030204" pitchFamily="34" charset="0"/>
              <a:cs typeface="Times New Roman" panose="02020603050405020304" pitchFamily="18" charset="0"/>
            </a:endParaRPr>
          </a:p>
        </p:txBody>
      </p:sp>
      <p:sp>
        <p:nvSpPr>
          <p:cNvPr id="8" name="Speech Bubble: Rectangle with Corners Rounded 7">
            <a:extLst>
              <a:ext uri="{FF2B5EF4-FFF2-40B4-BE49-F238E27FC236}">
                <a16:creationId xmlns:a16="http://schemas.microsoft.com/office/drawing/2014/main" id="{5B7F7B82-AA1A-AC49-A3D1-29746913367B}"/>
              </a:ext>
            </a:extLst>
          </p:cNvPr>
          <p:cNvSpPr/>
          <p:nvPr/>
        </p:nvSpPr>
        <p:spPr>
          <a:xfrm>
            <a:off x="293891" y="1693401"/>
            <a:ext cx="4459945" cy="1065452"/>
          </a:xfrm>
          <a:prstGeom prst="wedgeRoundRectCallout">
            <a:avLst>
              <a:gd name="adj1" fmla="val -20833"/>
              <a:gd name="adj2" fmla="val 62500"/>
              <a:gd name="adj3" fmla="val 16667"/>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9808" rtl="0" eaLnBrk="1" fontAlgn="auto" latinLnBrk="0" hangingPunct="1">
              <a:lnSpc>
                <a:spcPct val="107000"/>
              </a:lnSpc>
              <a:spcBef>
                <a:spcPts val="0"/>
              </a:spcBef>
              <a:spcAft>
                <a:spcPts val="656"/>
              </a:spcAft>
              <a:buClrTx/>
              <a:buSzTx/>
              <a:buFontTx/>
              <a:buNone/>
              <a:tabLst/>
              <a:defRPr/>
            </a:pPr>
            <a:r>
              <a:rPr lang="en-IE" sz="1800" spc="15" dirty="0">
                <a:solidFill>
                  <a:schemeClr val="tx1"/>
                </a:solidFill>
                <a:effectLst/>
                <a:ea typeface="Times New Roman" panose="02020603050405020304" pitchFamily="18" charset="0"/>
              </a:rPr>
              <a:t>I would attend one </a:t>
            </a:r>
            <a:r>
              <a:rPr lang="en-IE" sz="1800" b="1" spc="15" dirty="0">
                <a:solidFill>
                  <a:schemeClr val="tx1"/>
                </a:solidFill>
                <a:effectLst/>
                <a:ea typeface="Times New Roman" panose="02020603050405020304" pitchFamily="18" charset="0"/>
              </a:rPr>
              <a:t>every month </a:t>
            </a:r>
            <a:r>
              <a:rPr lang="en-IE" sz="1800" spc="15" dirty="0">
                <a:solidFill>
                  <a:schemeClr val="tx1"/>
                </a:solidFill>
                <a:effectLst/>
                <a:ea typeface="Times New Roman" panose="02020603050405020304" pitchFamily="18" charset="0"/>
              </a:rPr>
              <a:t>if I could!</a:t>
            </a:r>
            <a:endParaRPr kumimoji="0" lang="en-IE" sz="1800" b="0" u="none" strike="noStrike" kern="1200" cap="none" spc="0" normalizeH="0" baseline="0" noProof="0" dirty="0">
              <a:ln>
                <a:noFill/>
              </a:ln>
              <a:solidFill>
                <a:schemeClr val="tx1"/>
              </a:solidFill>
              <a:effectLst/>
              <a:uLnTx/>
              <a:uFillTx/>
              <a:ea typeface="Calibri" panose="020F0502020204030204" pitchFamily="34" charset="0"/>
              <a:cs typeface="Times New Roman" panose="02020603050405020304" pitchFamily="18" charset="0"/>
            </a:endParaRPr>
          </a:p>
        </p:txBody>
      </p:sp>
      <p:sp>
        <p:nvSpPr>
          <p:cNvPr id="9" name="Speech Bubble: Rectangle with Corners Rounded 8">
            <a:extLst>
              <a:ext uri="{FF2B5EF4-FFF2-40B4-BE49-F238E27FC236}">
                <a16:creationId xmlns:a16="http://schemas.microsoft.com/office/drawing/2014/main" id="{DD98D881-E0CA-ACA9-2E5E-B898AD27B9D8}"/>
              </a:ext>
            </a:extLst>
          </p:cNvPr>
          <p:cNvSpPr/>
          <p:nvPr/>
        </p:nvSpPr>
        <p:spPr>
          <a:xfrm>
            <a:off x="3404396" y="5440501"/>
            <a:ext cx="4459945" cy="1198207"/>
          </a:xfrm>
          <a:prstGeom prst="wedgeRoundRectCallout">
            <a:avLst>
              <a:gd name="adj1" fmla="val -20833"/>
              <a:gd name="adj2" fmla="val 62500"/>
              <a:gd name="adj3" fmla="val 16667"/>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10160" lvl="0" algn="ctr" fontAlgn="auto">
              <a:spcAft>
                <a:spcPts val="1220"/>
              </a:spcAft>
            </a:pPr>
            <a:r>
              <a:rPr lang="en-IE" sz="1400" spc="15" dirty="0">
                <a:solidFill>
                  <a:srgbClr val="000000"/>
                </a:solidFill>
                <a:effectLst/>
                <a:ea typeface="Times New Roman" panose="02020603050405020304" pitchFamily="18" charset="0"/>
              </a:rPr>
              <a:t>It is very isolating working alone and it </a:t>
            </a:r>
            <a:r>
              <a:rPr lang="en-IE" sz="1400" b="1" spc="15" dirty="0">
                <a:solidFill>
                  <a:srgbClr val="000000"/>
                </a:solidFill>
                <a:effectLst/>
                <a:ea typeface="Times New Roman" panose="02020603050405020304" pitchFamily="18" charset="0"/>
              </a:rPr>
              <a:t>increased my productivity phenomenally</a:t>
            </a:r>
            <a:r>
              <a:rPr lang="en-IE" sz="1400" spc="15" dirty="0">
                <a:solidFill>
                  <a:srgbClr val="000000"/>
                </a:solidFill>
                <a:effectLst/>
                <a:ea typeface="Times New Roman" panose="02020603050405020304" pitchFamily="18" charset="0"/>
              </a:rPr>
              <a:t> to be part of a working group. </a:t>
            </a:r>
            <a:endParaRPr lang="en-IE" sz="1400" dirty="0">
              <a:solidFill>
                <a:srgbClr val="000000"/>
              </a:solidFill>
              <a:effectLst/>
              <a:ea typeface="Calibri" panose="020F0502020204030204" pitchFamily="34" charset="0"/>
            </a:endParaRPr>
          </a:p>
        </p:txBody>
      </p:sp>
      <p:sp>
        <p:nvSpPr>
          <p:cNvPr id="10" name="Content Placeholder 9">
            <a:extLst>
              <a:ext uri="{FF2B5EF4-FFF2-40B4-BE49-F238E27FC236}">
                <a16:creationId xmlns:a16="http://schemas.microsoft.com/office/drawing/2014/main" id="{0DC1B880-01C6-19DB-BDE0-F87099192577}"/>
              </a:ext>
            </a:extLst>
          </p:cNvPr>
          <p:cNvSpPr>
            <a:spLocks noGrp="1"/>
          </p:cNvSpPr>
          <p:nvPr>
            <p:ph idx="1"/>
          </p:nvPr>
        </p:nvSpPr>
        <p:spPr>
          <a:xfrm>
            <a:off x="8176817" y="4389562"/>
            <a:ext cx="3702707" cy="1924886"/>
          </a:xfrm>
          <a:prstGeom prst="wedgeRoundRectCallout">
            <a:avLst>
              <a:gd name="adj1" fmla="val -20833"/>
              <a:gd name="adj2" fmla="val 62500"/>
              <a:gd name="adj3" fmla="val 16667"/>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defTabSz="749808">
              <a:spcBef>
                <a:spcPts val="820"/>
              </a:spcBef>
              <a:buNone/>
            </a:pPr>
            <a:r>
              <a:rPr lang="en-IE" sz="2000" spc="15" dirty="0">
                <a:solidFill>
                  <a:schemeClr val="tx1"/>
                </a:solidFill>
                <a:effectLst/>
                <a:ea typeface="Times New Roman" panose="02020603050405020304" pitchFamily="18" charset="0"/>
              </a:rPr>
              <a:t>Most importantly, </a:t>
            </a:r>
            <a:r>
              <a:rPr lang="en-IE" sz="2000" b="1" spc="15" dirty="0">
                <a:solidFill>
                  <a:schemeClr val="tx1"/>
                </a:solidFill>
                <a:effectLst/>
                <a:ea typeface="Times New Roman" panose="02020603050405020304" pitchFamily="18" charset="0"/>
              </a:rPr>
              <a:t>being in the company of fellow research postgrads</a:t>
            </a:r>
            <a:r>
              <a:rPr lang="en-IE" sz="2000" spc="15" dirty="0">
                <a:solidFill>
                  <a:schemeClr val="tx1"/>
                </a:solidFill>
                <a:effectLst/>
                <a:ea typeface="Times New Roman" panose="02020603050405020304" pitchFamily="18" charset="0"/>
              </a:rPr>
              <a:t> from a variety of disciplines was both </a:t>
            </a:r>
            <a:r>
              <a:rPr lang="en-IE" sz="2000" b="1" spc="15" dirty="0">
                <a:solidFill>
                  <a:schemeClr val="tx1"/>
                </a:solidFill>
                <a:effectLst/>
                <a:ea typeface="Times New Roman" panose="02020603050405020304" pitchFamily="18" charset="0"/>
              </a:rPr>
              <a:t>stimulating and highly motivating</a:t>
            </a:r>
            <a:r>
              <a:rPr lang="en-IE" sz="2000" spc="15" dirty="0">
                <a:solidFill>
                  <a:schemeClr val="tx1"/>
                </a:solidFill>
                <a:effectLst/>
                <a:ea typeface="Times New Roman" panose="02020603050405020304" pitchFamily="18" charset="0"/>
              </a:rPr>
              <a:t>.</a:t>
            </a:r>
            <a:endParaRPr lang="en-IE" sz="2000" dirty="0">
              <a:solidFill>
                <a:schemeClr val="tx1"/>
              </a:solidFill>
            </a:endParaRPr>
          </a:p>
        </p:txBody>
      </p:sp>
      <p:pic>
        <p:nvPicPr>
          <p:cNvPr id="12" name="Picture 11" descr="A yellow circle with a drawing of a key&#10;&#10;Description automatically generated with medium confidence">
            <a:extLst>
              <a:ext uri="{FF2B5EF4-FFF2-40B4-BE49-F238E27FC236}">
                <a16:creationId xmlns:a16="http://schemas.microsoft.com/office/drawing/2014/main" id="{6E179D65-D777-1686-7DEE-C398D8DE82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2815" y="168604"/>
            <a:ext cx="1238250" cy="1238250"/>
          </a:xfrm>
          <a:prstGeom prst="rect">
            <a:avLst/>
          </a:prstGeom>
        </p:spPr>
      </p:pic>
    </p:spTree>
    <p:extLst>
      <p:ext uri="{BB962C8B-B14F-4D97-AF65-F5344CB8AC3E}">
        <p14:creationId xmlns:p14="http://schemas.microsoft.com/office/powerpoint/2010/main" val="31562528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1035</Words>
  <Application>Microsoft Office PowerPoint</Application>
  <PresentationFormat>Widescreen</PresentationFormat>
  <Paragraphs>83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The Postgraduate Pushthrough</vt:lpstr>
      <vt:lpstr>The Postgraduate Pushthrough:  Our Story</vt:lpstr>
      <vt:lpstr>Concept</vt:lpstr>
      <vt:lpstr>The Pilot Year: 2020/2021</vt:lpstr>
      <vt:lpstr>The Pilot Year: 2020/2021</vt:lpstr>
      <vt:lpstr>The Pilot Year: 2020/2021</vt:lpstr>
      <vt:lpstr>Returning to Campus: 2021/2022</vt:lpstr>
      <vt:lpstr>Returning to Campus: 2021/2022</vt:lpstr>
      <vt:lpstr>Returning to Campus: 2021/2022</vt:lpstr>
      <vt:lpstr>Surprising Outcomes: 2022/2023</vt:lpstr>
      <vt:lpstr>Surprising Outcomes: 2022/2023</vt:lpstr>
      <vt:lpstr>Surprising Outcomes: 2022/2023</vt:lpstr>
      <vt:lpstr>Increased Demand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Postgraduate Pushthrough</dc:title>
  <dc:creator>Eadaoin Regan</dc:creator>
  <cp:lastModifiedBy>Eadaoin Regan</cp:lastModifiedBy>
  <cp:revision>3</cp:revision>
  <dcterms:created xsi:type="dcterms:W3CDTF">2023-06-11T19:04:44Z</dcterms:created>
  <dcterms:modified xsi:type="dcterms:W3CDTF">2023-06-12T11:09:39Z</dcterms:modified>
</cp:coreProperties>
</file>