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7" r:id="rId2"/>
    <p:sldId id="335" r:id="rId3"/>
    <p:sldId id="332" r:id="rId4"/>
    <p:sldId id="330" r:id="rId5"/>
    <p:sldId id="341" r:id="rId6"/>
    <p:sldId id="333" r:id="rId7"/>
    <p:sldId id="337" r:id="rId8"/>
    <p:sldId id="340" r:id="rId9"/>
    <p:sldId id="338" r:id="rId10"/>
    <p:sldId id="339" r:id="rId11"/>
    <p:sldId id="336" r:id="rId12"/>
    <p:sldId id="342" r:id="rId13"/>
    <p:sldId id="3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6D6"/>
    <a:srgbClr val="F03F2B"/>
    <a:srgbClr val="344529"/>
    <a:srgbClr val="2B3922"/>
    <a:srgbClr val="2E3722"/>
    <a:srgbClr val="FCF7F1"/>
    <a:srgbClr val="B8D233"/>
    <a:srgbClr val="F8D22F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70306-507D-437C-8E93-CAAED230C2E1}" v="110" dt="2024-06-10T16:28:01.644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72" y="4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E3BBE-BCDD-49F7-ADCB-DF7208EBA2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FFB368-7EA4-44D0-8E11-3263FD41F622}">
      <dgm:prSet/>
      <dgm:spPr/>
      <dgm:t>
        <a:bodyPr/>
        <a:lstStyle/>
        <a:p>
          <a:r>
            <a:rPr lang="en-US" b="1"/>
            <a:t>Mindset</a:t>
          </a:r>
          <a:r>
            <a:rPr lang="en-US"/>
            <a:t>: Students were slow to approach employers and not pro-active re their future career.</a:t>
          </a:r>
        </a:p>
      </dgm:t>
    </dgm:pt>
    <dgm:pt modelId="{BF56818B-321F-4D52-BF0C-26B51E6F89FE}" type="parTrans" cxnId="{7545E6A0-FBEA-46D7-82E7-B86592B8CC5C}">
      <dgm:prSet/>
      <dgm:spPr/>
      <dgm:t>
        <a:bodyPr/>
        <a:lstStyle/>
        <a:p>
          <a:endParaRPr lang="en-US"/>
        </a:p>
      </dgm:t>
    </dgm:pt>
    <dgm:pt modelId="{2D8B346C-6876-4C56-96C7-C84F2EEF6DF2}" type="sibTrans" cxnId="{7545E6A0-FBEA-46D7-82E7-B86592B8CC5C}">
      <dgm:prSet/>
      <dgm:spPr/>
      <dgm:t>
        <a:bodyPr/>
        <a:lstStyle/>
        <a:p>
          <a:endParaRPr lang="en-US"/>
        </a:p>
      </dgm:t>
    </dgm:pt>
    <dgm:pt modelId="{84166CDA-C27F-45EB-B191-9B25A7A5C811}">
      <dgm:prSet/>
      <dgm:spPr/>
      <dgm:t>
        <a:bodyPr/>
        <a:lstStyle/>
        <a:p>
          <a:r>
            <a:rPr lang="en-US" b="1"/>
            <a:t>Promote options:</a:t>
          </a:r>
          <a:r>
            <a:rPr lang="en-US"/>
            <a:t> A need to show variety of job options with the degree in a fun way.</a:t>
          </a:r>
        </a:p>
      </dgm:t>
    </dgm:pt>
    <dgm:pt modelId="{F37307E6-C60C-4606-9A81-FAF07B2A907D}" type="parTrans" cxnId="{3F6C95AC-667D-4ADF-BA1B-5BDF172EF20B}">
      <dgm:prSet/>
      <dgm:spPr/>
      <dgm:t>
        <a:bodyPr/>
        <a:lstStyle/>
        <a:p>
          <a:endParaRPr lang="en-US"/>
        </a:p>
      </dgm:t>
    </dgm:pt>
    <dgm:pt modelId="{454F98D9-4EA0-415F-A953-4CDC62BF26F4}" type="sibTrans" cxnId="{3F6C95AC-667D-4ADF-BA1B-5BDF172EF20B}">
      <dgm:prSet/>
      <dgm:spPr/>
      <dgm:t>
        <a:bodyPr/>
        <a:lstStyle/>
        <a:p>
          <a:endParaRPr lang="en-US"/>
        </a:p>
      </dgm:t>
    </dgm:pt>
    <dgm:pt modelId="{931407F2-4C15-4D59-8050-624EC981DF8B}">
      <dgm:prSet/>
      <dgm:spPr/>
      <dgm:t>
        <a:bodyPr/>
        <a:lstStyle/>
        <a:p>
          <a:r>
            <a:rPr lang="en-US" b="1"/>
            <a:t>Need to motivate re career and develop tools </a:t>
          </a:r>
          <a:r>
            <a:rPr lang="en-US"/>
            <a:t>– prompt action and provide support with career readiness skills and tools.</a:t>
          </a:r>
        </a:p>
      </dgm:t>
    </dgm:pt>
    <dgm:pt modelId="{9E81443C-A6C9-4B6A-BDF4-1C4F20E96610}" type="parTrans" cxnId="{ED0BB38C-B4C6-4FFB-9C99-54BA7C3474AC}">
      <dgm:prSet/>
      <dgm:spPr/>
      <dgm:t>
        <a:bodyPr/>
        <a:lstStyle/>
        <a:p>
          <a:endParaRPr lang="en-US"/>
        </a:p>
      </dgm:t>
    </dgm:pt>
    <dgm:pt modelId="{FD6582AA-0DF8-4931-852C-8E8CBE784847}" type="sibTrans" cxnId="{ED0BB38C-B4C6-4FFB-9C99-54BA7C3474AC}">
      <dgm:prSet/>
      <dgm:spPr/>
      <dgm:t>
        <a:bodyPr/>
        <a:lstStyle/>
        <a:p>
          <a:endParaRPr lang="en-US"/>
        </a:p>
      </dgm:t>
    </dgm:pt>
    <dgm:pt modelId="{8362DDA2-08BA-41A9-BC2F-64555116BF32}">
      <dgm:prSet/>
      <dgm:spPr/>
      <dgm:t>
        <a:bodyPr/>
        <a:lstStyle/>
        <a:p>
          <a:r>
            <a:rPr lang="en-US" b="1"/>
            <a:t>Sector growth: </a:t>
          </a:r>
          <a:r>
            <a:rPr lang="en-US"/>
            <a:t>More opportunities for creatives in an increasingly visual world. </a:t>
          </a:r>
        </a:p>
      </dgm:t>
    </dgm:pt>
    <dgm:pt modelId="{BA22A751-9A19-4B9D-8C4C-F67A42827F73}" type="parTrans" cxnId="{4688B5FA-EBE9-4A8B-B766-DD7AA9360029}">
      <dgm:prSet/>
      <dgm:spPr/>
      <dgm:t>
        <a:bodyPr/>
        <a:lstStyle/>
        <a:p>
          <a:endParaRPr lang="en-US"/>
        </a:p>
      </dgm:t>
    </dgm:pt>
    <dgm:pt modelId="{717C9169-7438-4F92-B9EC-19363831E8B3}" type="sibTrans" cxnId="{4688B5FA-EBE9-4A8B-B766-DD7AA9360029}">
      <dgm:prSet/>
      <dgm:spPr/>
      <dgm:t>
        <a:bodyPr/>
        <a:lstStyle/>
        <a:p>
          <a:endParaRPr lang="en-US"/>
        </a:p>
      </dgm:t>
    </dgm:pt>
    <dgm:pt modelId="{2066A416-4F83-4E5C-B9D5-67A6E02E5DEF}">
      <dgm:prSet/>
      <dgm:spPr/>
      <dgm:t>
        <a:bodyPr/>
        <a:lstStyle/>
        <a:p>
          <a:r>
            <a:rPr lang="en-US" b="1"/>
            <a:t>Confidence boost</a:t>
          </a:r>
          <a:r>
            <a:rPr lang="en-US"/>
            <a:t>: grow students’ self-belief in job search: aimed to inspire and motivate by engaging with guests.</a:t>
          </a:r>
        </a:p>
      </dgm:t>
    </dgm:pt>
    <dgm:pt modelId="{AF144B73-F2FA-4870-86DC-02C7D15B6DD9}" type="parTrans" cxnId="{186E50A1-C773-41DC-909B-BAF699F1DB87}">
      <dgm:prSet/>
      <dgm:spPr/>
      <dgm:t>
        <a:bodyPr/>
        <a:lstStyle/>
        <a:p>
          <a:endParaRPr lang="en-US"/>
        </a:p>
      </dgm:t>
    </dgm:pt>
    <dgm:pt modelId="{D1CB3A7F-38EC-4E9A-8447-B61A3A246432}" type="sibTrans" cxnId="{186E50A1-C773-41DC-909B-BAF699F1DB87}">
      <dgm:prSet/>
      <dgm:spPr/>
      <dgm:t>
        <a:bodyPr/>
        <a:lstStyle/>
        <a:p>
          <a:endParaRPr lang="en-US"/>
        </a:p>
      </dgm:t>
    </dgm:pt>
    <dgm:pt modelId="{876EFBF8-17C9-4A60-A07B-E8C2C9A51A39}" type="pres">
      <dgm:prSet presAssocID="{B1CE3BBE-BCDD-49F7-ADCB-DF7208EBA28D}" presName="vert0" presStyleCnt="0">
        <dgm:presLayoutVars>
          <dgm:dir/>
          <dgm:animOne val="branch"/>
          <dgm:animLvl val="lvl"/>
        </dgm:presLayoutVars>
      </dgm:prSet>
      <dgm:spPr/>
    </dgm:pt>
    <dgm:pt modelId="{EE922FFF-5544-4B7E-BE98-699FB8DA146A}" type="pres">
      <dgm:prSet presAssocID="{ADFFB368-7EA4-44D0-8E11-3263FD41F622}" presName="thickLine" presStyleLbl="alignNode1" presStyleIdx="0" presStyleCnt="5"/>
      <dgm:spPr/>
    </dgm:pt>
    <dgm:pt modelId="{858E167D-FF17-4DBF-AC83-DFC6AF1FCDB5}" type="pres">
      <dgm:prSet presAssocID="{ADFFB368-7EA4-44D0-8E11-3263FD41F622}" presName="horz1" presStyleCnt="0"/>
      <dgm:spPr/>
    </dgm:pt>
    <dgm:pt modelId="{A131ACD4-E278-47B1-8D0B-B979E2885C85}" type="pres">
      <dgm:prSet presAssocID="{ADFFB368-7EA4-44D0-8E11-3263FD41F622}" presName="tx1" presStyleLbl="revTx" presStyleIdx="0" presStyleCnt="5"/>
      <dgm:spPr/>
    </dgm:pt>
    <dgm:pt modelId="{078AD62A-4D74-4B10-BDD0-A0051C915D39}" type="pres">
      <dgm:prSet presAssocID="{ADFFB368-7EA4-44D0-8E11-3263FD41F622}" presName="vert1" presStyleCnt="0"/>
      <dgm:spPr/>
    </dgm:pt>
    <dgm:pt modelId="{3326151B-19BB-4418-A051-2FF62263CB5E}" type="pres">
      <dgm:prSet presAssocID="{84166CDA-C27F-45EB-B191-9B25A7A5C811}" presName="thickLine" presStyleLbl="alignNode1" presStyleIdx="1" presStyleCnt="5"/>
      <dgm:spPr/>
    </dgm:pt>
    <dgm:pt modelId="{9789F6F3-3B16-4E8B-94BB-2DB05B89B74B}" type="pres">
      <dgm:prSet presAssocID="{84166CDA-C27F-45EB-B191-9B25A7A5C811}" presName="horz1" presStyleCnt="0"/>
      <dgm:spPr/>
    </dgm:pt>
    <dgm:pt modelId="{1410061F-1488-459F-8CC9-B217DD1C3C1F}" type="pres">
      <dgm:prSet presAssocID="{84166CDA-C27F-45EB-B191-9B25A7A5C811}" presName="tx1" presStyleLbl="revTx" presStyleIdx="1" presStyleCnt="5"/>
      <dgm:spPr/>
    </dgm:pt>
    <dgm:pt modelId="{5916AF9A-5EBD-4696-8A36-B3DD0E58F54F}" type="pres">
      <dgm:prSet presAssocID="{84166CDA-C27F-45EB-B191-9B25A7A5C811}" presName="vert1" presStyleCnt="0"/>
      <dgm:spPr/>
    </dgm:pt>
    <dgm:pt modelId="{733737B5-50AE-46C1-83CA-009730A61FD8}" type="pres">
      <dgm:prSet presAssocID="{931407F2-4C15-4D59-8050-624EC981DF8B}" presName="thickLine" presStyleLbl="alignNode1" presStyleIdx="2" presStyleCnt="5"/>
      <dgm:spPr/>
    </dgm:pt>
    <dgm:pt modelId="{79A985A3-8C1C-4985-9B49-1D3A9E6560AC}" type="pres">
      <dgm:prSet presAssocID="{931407F2-4C15-4D59-8050-624EC981DF8B}" presName="horz1" presStyleCnt="0"/>
      <dgm:spPr/>
    </dgm:pt>
    <dgm:pt modelId="{8FA11CE9-447A-48CB-A4DC-10B90FE8518F}" type="pres">
      <dgm:prSet presAssocID="{931407F2-4C15-4D59-8050-624EC981DF8B}" presName="tx1" presStyleLbl="revTx" presStyleIdx="2" presStyleCnt="5"/>
      <dgm:spPr/>
    </dgm:pt>
    <dgm:pt modelId="{AF09FEBF-9710-4BFC-B3B1-26A4E6C3FBEC}" type="pres">
      <dgm:prSet presAssocID="{931407F2-4C15-4D59-8050-624EC981DF8B}" presName="vert1" presStyleCnt="0"/>
      <dgm:spPr/>
    </dgm:pt>
    <dgm:pt modelId="{A8980A80-542C-4FA0-8FAF-E19051A220F5}" type="pres">
      <dgm:prSet presAssocID="{8362DDA2-08BA-41A9-BC2F-64555116BF32}" presName="thickLine" presStyleLbl="alignNode1" presStyleIdx="3" presStyleCnt="5"/>
      <dgm:spPr/>
    </dgm:pt>
    <dgm:pt modelId="{7663F61D-33A3-4173-9841-9C8330711AF9}" type="pres">
      <dgm:prSet presAssocID="{8362DDA2-08BA-41A9-BC2F-64555116BF32}" presName="horz1" presStyleCnt="0"/>
      <dgm:spPr/>
    </dgm:pt>
    <dgm:pt modelId="{6FA73FCF-5ABB-46DD-A7B5-0E2077236DAE}" type="pres">
      <dgm:prSet presAssocID="{8362DDA2-08BA-41A9-BC2F-64555116BF32}" presName="tx1" presStyleLbl="revTx" presStyleIdx="3" presStyleCnt="5"/>
      <dgm:spPr/>
    </dgm:pt>
    <dgm:pt modelId="{2762E34B-27D7-4F1B-B4FB-8F29F023F146}" type="pres">
      <dgm:prSet presAssocID="{8362DDA2-08BA-41A9-BC2F-64555116BF32}" presName="vert1" presStyleCnt="0"/>
      <dgm:spPr/>
    </dgm:pt>
    <dgm:pt modelId="{253E6F13-E73A-495F-B705-AFCE6B13B180}" type="pres">
      <dgm:prSet presAssocID="{2066A416-4F83-4E5C-B9D5-67A6E02E5DEF}" presName="thickLine" presStyleLbl="alignNode1" presStyleIdx="4" presStyleCnt="5"/>
      <dgm:spPr/>
    </dgm:pt>
    <dgm:pt modelId="{3FFD45C6-1779-4543-81B8-E13247554F7D}" type="pres">
      <dgm:prSet presAssocID="{2066A416-4F83-4E5C-B9D5-67A6E02E5DEF}" presName="horz1" presStyleCnt="0"/>
      <dgm:spPr/>
    </dgm:pt>
    <dgm:pt modelId="{A6784B58-E874-40FF-A887-EEBB88033210}" type="pres">
      <dgm:prSet presAssocID="{2066A416-4F83-4E5C-B9D5-67A6E02E5DEF}" presName="tx1" presStyleLbl="revTx" presStyleIdx="4" presStyleCnt="5"/>
      <dgm:spPr/>
    </dgm:pt>
    <dgm:pt modelId="{C6C373F4-5B8A-4260-B2B6-42FBA5CAC68E}" type="pres">
      <dgm:prSet presAssocID="{2066A416-4F83-4E5C-B9D5-67A6E02E5DEF}" presName="vert1" presStyleCnt="0"/>
      <dgm:spPr/>
    </dgm:pt>
  </dgm:ptLst>
  <dgm:cxnLst>
    <dgm:cxn modelId="{39B48F18-28D3-4EC5-A25E-08695D84783B}" type="presOf" srcId="{8362DDA2-08BA-41A9-BC2F-64555116BF32}" destId="{6FA73FCF-5ABB-46DD-A7B5-0E2077236DAE}" srcOrd="0" destOrd="0" presId="urn:microsoft.com/office/officeart/2008/layout/LinedList"/>
    <dgm:cxn modelId="{D4A1DB31-5F89-4567-A61A-AC07B794DD86}" type="presOf" srcId="{84166CDA-C27F-45EB-B191-9B25A7A5C811}" destId="{1410061F-1488-459F-8CC9-B217DD1C3C1F}" srcOrd="0" destOrd="0" presId="urn:microsoft.com/office/officeart/2008/layout/LinedList"/>
    <dgm:cxn modelId="{ED0BB38C-B4C6-4FFB-9C99-54BA7C3474AC}" srcId="{B1CE3BBE-BCDD-49F7-ADCB-DF7208EBA28D}" destId="{931407F2-4C15-4D59-8050-624EC981DF8B}" srcOrd="2" destOrd="0" parTransId="{9E81443C-A6C9-4B6A-BDF4-1C4F20E96610}" sibTransId="{FD6582AA-0DF8-4931-852C-8E8CBE784847}"/>
    <dgm:cxn modelId="{A9388F90-0682-4DC8-B5E5-35C15C7ACFCA}" type="presOf" srcId="{931407F2-4C15-4D59-8050-624EC981DF8B}" destId="{8FA11CE9-447A-48CB-A4DC-10B90FE8518F}" srcOrd="0" destOrd="0" presId="urn:microsoft.com/office/officeart/2008/layout/LinedList"/>
    <dgm:cxn modelId="{555D939D-71BE-4075-BCEF-3F63D0DE061B}" type="presOf" srcId="{2066A416-4F83-4E5C-B9D5-67A6E02E5DEF}" destId="{A6784B58-E874-40FF-A887-EEBB88033210}" srcOrd="0" destOrd="0" presId="urn:microsoft.com/office/officeart/2008/layout/LinedList"/>
    <dgm:cxn modelId="{C5F9239E-75A6-4732-99DA-C3010B9F9F81}" type="presOf" srcId="{B1CE3BBE-BCDD-49F7-ADCB-DF7208EBA28D}" destId="{876EFBF8-17C9-4A60-A07B-E8C2C9A51A39}" srcOrd="0" destOrd="0" presId="urn:microsoft.com/office/officeart/2008/layout/LinedList"/>
    <dgm:cxn modelId="{7545E6A0-FBEA-46D7-82E7-B86592B8CC5C}" srcId="{B1CE3BBE-BCDD-49F7-ADCB-DF7208EBA28D}" destId="{ADFFB368-7EA4-44D0-8E11-3263FD41F622}" srcOrd="0" destOrd="0" parTransId="{BF56818B-321F-4D52-BF0C-26B51E6F89FE}" sibTransId="{2D8B346C-6876-4C56-96C7-C84F2EEF6DF2}"/>
    <dgm:cxn modelId="{186E50A1-C773-41DC-909B-BAF699F1DB87}" srcId="{B1CE3BBE-BCDD-49F7-ADCB-DF7208EBA28D}" destId="{2066A416-4F83-4E5C-B9D5-67A6E02E5DEF}" srcOrd="4" destOrd="0" parTransId="{AF144B73-F2FA-4870-86DC-02C7D15B6DD9}" sibTransId="{D1CB3A7F-38EC-4E9A-8447-B61A3A246432}"/>
    <dgm:cxn modelId="{3F6C95AC-667D-4ADF-BA1B-5BDF172EF20B}" srcId="{B1CE3BBE-BCDD-49F7-ADCB-DF7208EBA28D}" destId="{84166CDA-C27F-45EB-B191-9B25A7A5C811}" srcOrd="1" destOrd="0" parTransId="{F37307E6-C60C-4606-9A81-FAF07B2A907D}" sibTransId="{454F98D9-4EA0-415F-A953-4CDC62BF26F4}"/>
    <dgm:cxn modelId="{76E87FB6-1AA6-441A-AB53-A1CAE6506656}" type="presOf" srcId="{ADFFB368-7EA4-44D0-8E11-3263FD41F622}" destId="{A131ACD4-E278-47B1-8D0B-B979E2885C85}" srcOrd="0" destOrd="0" presId="urn:microsoft.com/office/officeart/2008/layout/LinedList"/>
    <dgm:cxn modelId="{4688B5FA-EBE9-4A8B-B766-DD7AA9360029}" srcId="{B1CE3BBE-BCDD-49F7-ADCB-DF7208EBA28D}" destId="{8362DDA2-08BA-41A9-BC2F-64555116BF32}" srcOrd="3" destOrd="0" parTransId="{BA22A751-9A19-4B9D-8C4C-F67A42827F73}" sibTransId="{717C9169-7438-4F92-B9EC-19363831E8B3}"/>
    <dgm:cxn modelId="{C6F44FFB-A4A2-44D3-B97A-F72C5E371535}" type="presParOf" srcId="{876EFBF8-17C9-4A60-A07B-E8C2C9A51A39}" destId="{EE922FFF-5544-4B7E-BE98-699FB8DA146A}" srcOrd="0" destOrd="0" presId="urn:microsoft.com/office/officeart/2008/layout/LinedList"/>
    <dgm:cxn modelId="{D72BA94B-085D-435B-8316-A9173D692284}" type="presParOf" srcId="{876EFBF8-17C9-4A60-A07B-E8C2C9A51A39}" destId="{858E167D-FF17-4DBF-AC83-DFC6AF1FCDB5}" srcOrd="1" destOrd="0" presId="urn:microsoft.com/office/officeart/2008/layout/LinedList"/>
    <dgm:cxn modelId="{7225D0FD-3151-4D1B-85C9-C913132A3BF9}" type="presParOf" srcId="{858E167D-FF17-4DBF-AC83-DFC6AF1FCDB5}" destId="{A131ACD4-E278-47B1-8D0B-B979E2885C85}" srcOrd="0" destOrd="0" presId="urn:microsoft.com/office/officeart/2008/layout/LinedList"/>
    <dgm:cxn modelId="{2752E2BF-9622-48F3-959C-0B3597FBB249}" type="presParOf" srcId="{858E167D-FF17-4DBF-AC83-DFC6AF1FCDB5}" destId="{078AD62A-4D74-4B10-BDD0-A0051C915D39}" srcOrd="1" destOrd="0" presId="urn:microsoft.com/office/officeart/2008/layout/LinedList"/>
    <dgm:cxn modelId="{F241712C-BB06-4C22-9A19-1E0CC689014D}" type="presParOf" srcId="{876EFBF8-17C9-4A60-A07B-E8C2C9A51A39}" destId="{3326151B-19BB-4418-A051-2FF62263CB5E}" srcOrd="2" destOrd="0" presId="urn:microsoft.com/office/officeart/2008/layout/LinedList"/>
    <dgm:cxn modelId="{29CB158E-B132-4FB2-9AF1-B648AD6F8C8C}" type="presParOf" srcId="{876EFBF8-17C9-4A60-A07B-E8C2C9A51A39}" destId="{9789F6F3-3B16-4E8B-94BB-2DB05B89B74B}" srcOrd="3" destOrd="0" presId="urn:microsoft.com/office/officeart/2008/layout/LinedList"/>
    <dgm:cxn modelId="{512590F8-F447-4AE0-AABC-E6B4E4B0126D}" type="presParOf" srcId="{9789F6F3-3B16-4E8B-94BB-2DB05B89B74B}" destId="{1410061F-1488-459F-8CC9-B217DD1C3C1F}" srcOrd="0" destOrd="0" presId="urn:microsoft.com/office/officeart/2008/layout/LinedList"/>
    <dgm:cxn modelId="{C6214FD4-6B35-4405-8345-D92492C62848}" type="presParOf" srcId="{9789F6F3-3B16-4E8B-94BB-2DB05B89B74B}" destId="{5916AF9A-5EBD-4696-8A36-B3DD0E58F54F}" srcOrd="1" destOrd="0" presId="urn:microsoft.com/office/officeart/2008/layout/LinedList"/>
    <dgm:cxn modelId="{56EB991D-B24F-48DC-8B81-25ADC390375F}" type="presParOf" srcId="{876EFBF8-17C9-4A60-A07B-E8C2C9A51A39}" destId="{733737B5-50AE-46C1-83CA-009730A61FD8}" srcOrd="4" destOrd="0" presId="urn:microsoft.com/office/officeart/2008/layout/LinedList"/>
    <dgm:cxn modelId="{707D74D4-2AF0-4851-9961-993163C9DCE5}" type="presParOf" srcId="{876EFBF8-17C9-4A60-A07B-E8C2C9A51A39}" destId="{79A985A3-8C1C-4985-9B49-1D3A9E6560AC}" srcOrd="5" destOrd="0" presId="urn:microsoft.com/office/officeart/2008/layout/LinedList"/>
    <dgm:cxn modelId="{031464C6-E7A5-4543-86BD-B0E775C3F6EA}" type="presParOf" srcId="{79A985A3-8C1C-4985-9B49-1D3A9E6560AC}" destId="{8FA11CE9-447A-48CB-A4DC-10B90FE8518F}" srcOrd="0" destOrd="0" presId="urn:microsoft.com/office/officeart/2008/layout/LinedList"/>
    <dgm:cxn modelId="{9E89914A-9A83-410F-B66D-30F4589B2273}" type="presParOf" srcId="{79A985A3-8C1C-4985-9B49-1D3A9E6560AC}" destId="{AF09FEBF-9710-4BFC-B3B1-26A4E6C3FBEC}" srcOrd="1" destOrd="0" presId="urn:microsoft.com/office/officeart/2008/layout/LinedList"/>
    <dgm:cxn modelId="{58F0DFDA-D8C8-4EED-B128-E80E78880BA3}" type="presParOf" srcId="{876EFBF8-17C9-4A60-A07B-E8C2C9A51A39}" destId="{A8980A80-542C-4FA0-8FAF-E19051A220F5}" srcOrd="6" destOrd="0" presId="urn:microsoft.com/office/officeart/2008/layout/LinedList"/>
    <dgm:cxn modelId="{6F070A93-96D4-43D3-9F68-16B3957B8FA6}" type="presParOf" srcId="{876EFBF8-17C9-4A60-A07B-E8C2C9A51A39}" destId="{7663F61D-33A3-4173-9841-9C8330711AF9}" srcOrd="7" destOrd="0" presId="urn:microsoft.com/office/officeart/2008/layout/LinedList"/>
    <dgm:cxn modelId="{D4180AFD-7984-4DA0-B56C-90C954FC107C}" type="presParOf" srcId="{7663F61D-33A3-4173-9841-9C8330711AF9}" destId="{6FA73FCF-5ABB-46DD-A7B5-0E2077236DAE}" srcOrd="0" destOrd="0" presId="urn:microsoft.com/office/officeart/2008/layout/LinedList"/>
    <dgm:cxn modelId="{7A9AE955-129C-498F-99C9-0120FF352F8F}" type="presParOf" srcId="{7663F61D-33A3-4173-9841-9C8330711AF9}" destId="{2762E34B-27D7-4F1B-B4FB-8F29F023F146}" srcOrd="1" destOrd="0" presId="urn:microsoft.com/office/officeart/2008/layout/LinedList"/>
    <dgm:cxn modelId="{069F1F6B-ACC3-40A2-9B6A-C9C8559366AA}" type="presParOf" srcId="{876EFBF8-17C9-4A60-A07B-E8C2C9A51A39}" destId="{253E6F13-E73A-495F-B705-AFCE6B13B180}" srcOrd="8" destOrd="0" presId="urn:microsoft.com/office/officeart/2008/layout/LinedList"/>
    <dgm:cxn modelId="{8ECE3736-D717-4556-A265-23F573799370}" type="presParOf" srcId="{876EFBF8-17C9-4A60-A07B-E8C2C9A51A39}" destId="{3FFD45C6-1779-4543-81B8-E13247554F7D}" srcOrd="9" destOrd="0" presId="urn:microsoft.com/office/officeart/2008/layout/LinedList"/>
    <dgm:cxn modelId="{2C71F746-C844-4C30-A48E-D26A76DED4EC}" type="presParOf" srcId="{3FFD45C6-1779-4543-81B8-E13247554F7D}" destId="{A6784B58-E874-40FF-A887-EEBB88033210}" srcOrd="0" destOrd="0" presId="urn:microsoft.com/office/officeart/2008/layout/LinedList"/>
    <dgm:cxn modelId="{22588932-297B-4273-976F-8979F9517081}" type="presParOf" srcId="{3FFD45C6-1779-4543-81B8-E13247554F7D}" destId="{C6C373F4-5B8A-4260-B2B6-42FBA5CAC6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22FFF-5544-4B7E-BE98-699FB8DA146A}">
      <dsp:nvSpPr>
        <dsp:cNvPr id="0" name=""/>
        <dsp:cNvSpPr/>
      </dsp:nvSpPr>
      <dsp:spPr>
        <a:xfrm>
          <a:off x="0" y="621"/>
          <a:ext cx="6934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1ACD4-E278-47B1-8D0B-B979E2885C85}">
      <dsp:nvSpPr>
        <dsp:cNvPr id="0" name=""/>
        <dsp:cNvSpPr/>
      </dsp:nvSpPr>
      <dsp:spPr>
        <a:xfrm>
          <a:off x="0" y="621"/>
          <a:ext cx="6934201" cy="101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Mindset</a:t>
          </a:r>
          <a:r>
            <a:rPr lang="en-US" sz="2000" kern="1200"/>
            <a:t>: Students were slow to approach employers and not pro-active re their future career.</a:t>
          </a:r>
        </a:p>
      </dsp:txBody>
      <dsp:txXfrm>
        <a:off x="0" y="621"/>
        <a:ext cx="6934201" cy="1018104"/>
      </dsp:txXfrm>
    </dsp:sp>
    <dsp:sp modelId="{3326151B-19BB-4418-A051-2FF62263CB5E}">
      <dsp:nvSpPr>
        <dsp:cNvPr id="0" name=""/>
        <dsp:cNvSpPr/>
      </dsp:nvSpPr>
      <dsp:spPr>
        <a:xfrm>
          <a:off x="0" y="1018725"/>
          <a:ext cx="6934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0061F-1488-459F-8CC9-B217DD1C3C1F}">
      <dsp:nvSpPr>
        <dsp:cNvPr id="0" name=""/>
        <dsp:cNvSpPr/>
      </dsp:nvSpPr>
      <dsp:spPr>
        <a:xfrm>
          <a:off x="0" y="1018725"/>
          <a:ext cx="6934201" cy="101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Promote options:</a:t>
          </a:r>
          <a:r>
            <a:rPr lang="en-US" sz="2000" kern="1200"/>
            <a:t> A need to show variety of job options with the degree in a fun way.</a:t>
          </a:r>
        </a:p>
      </dsp:txBody>
      <dsp:txXfrm>
        <a:off x="0" y="1018725"/>
        <a:ext cx="6934201" cy="1018104"/>
      </dsp:txXfrm>
    </dsp:sp>
    <dsp:sp modelId="{733737B5-50AE-46C1-83CA-009730A61FD8}">
      <dsp:nvSpPr>
        <dsp:cNvPr id="0" name=""/>
        <dsp:cNvSpPr/>
      </dsp:nvSpPr>
      <dsp:spPr>
        <a:xfrm>
          <a:off x="0" y="2036830"/>
          <a:ext cx="6934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11CE9-447A-48CB-A4DC-10B90FE8518F}">
      <dsp:nvSpPr>
        <dsp:cNvPr id="0" name=""/>
        <dsp:cNvSpPr/>
      </dsp:nvSpPr>
      <dsp:spPr>
        <a:xfrm>
          <a:off x="0" y="2036830"/>
          <a:ext cx="6934201" cy="101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Need to motivate re career and develop tools </a:t>
          </a:r>
          <a:r>
            <a:rPr lang="en-US" sz="2000" kern="1200"/>
            <a:t>– prompt action and provide support with career readiness skills and tools.</a:t>
          </a:r>
        </a:p>
      </dsp:txBody>
      <dsp:txXfrm>
        <a:off x="0" y="2036830"/>
        <a:ext cx="6934201" cy="1018104"/>
      </dsp:txXfrm>
    </dsp:sp>
    <dsp:sp modelId="{A8980A80-542C-4FA0-8FAF-E19051A220F5}">
      <dsp:nvSpPr>
        <dsp:cNvPr id="0" name=""/>
        <dsp:cNvSpPr/>
      </dsp:nvSpPr>
      <dsp:spPr>
        <a:xfrm>
          <a:off x="0" y="3054934"/>
          <a:ext cx="6934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73FCF-5ABB-46DD-A7B5-0E2077236DAE}">
      <dsp:nvSpPr>
        <dsp:cNvPr id="0" name=""/>
        <dsp:cNvSpPr/>
      </dsp:nvSpPr>
      <dsp:spPr>
        <a:xfrm>
          <a:off x="0" y="3054934"/>
          <a:ext cx="6934201" cy="101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Sector growth: </a:t>
          </a:r>
          <a:r>
            <a:rPr lang="en-US" sz="2000" kern="1200"/>
            <a:t>More opportunities for creatives in an increasingly visual world. </a:t>
          </a:r>
        </a:p>
      </dsp:txBody>
      <dsp:txXfrm>
        <a:off x="0" y="3054934"/>
        <a:ext cx="6934201" cy="1018104"/>
      </dsp:txXfrm>
    </dsp:sp>
    <dsp:sp modelId="{253E6F13-E73A-495F-B705-AFCE6B13B180}">
      <dsp:nvSpPr>
        <dsp:cNvPr id="0" name=""/>
        <dsp:cNvSpPr/>
      </dsp:nvSpPr>
      <dsp:spPr>
        <a:xfrm>
          <a:off x="0" y="4073039"/>
          <a:ext cx="6934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84B58-E874-40FF-A887-EEBB88033210}">
      <dsp:nvSpPr>
        <dsp:cNvPr id="0" name=""/>
        <dsp:cNvSpPr/>
      </dsp:nvSpPr>
      <dsp:spPr>
        <a:xfrm>
          <a:off x="0" y="4073039"/>
          <a:ext cx="6934201" cy="101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Confidence boost</a:t>
          </a:r>
          <a:r>
            <a:rPr lang="en-US" sz="2000" kern="1200"/>
            <a:t>: grow students’ self-belief in job search: aimed to inspire and motivate by engaging with guests.</a:t>
          </a:r>
        </a:p>
      </dsp:txBody>
      <dsp:txXfrm>
        <a:off x="0" y="4073039"/>
        <a:ext cx="6934201" cy="101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6/10/2024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CF294-86F5-44C9-87A1-4182E58C4C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2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D6F3-8855-D63C-D856-F59BA82D2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F632F-59F5-A1AE-8007-AEC60AC01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74017-124C-C17B-AB6F-A168E888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840E64-78EA-480E-9DFC-F5D183737F14}" type="datetime1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7A273-B617-48FB-3D85-E4062192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420FC-5A52-7CA5-BD32-7896DAF5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6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4810-7321-CD8B-7BD8-A53E9558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3DD4F-54DA-FD7A-2D82-5E2BAC7C5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235D-54E9-3282-1190-EDC923D4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56802B-70FA-41EA-BEAA-8B64D5BF1424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A60E-7A68-D9F8-16CB-69DD32F2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9D3CD-A40B-5F9E-36E9-5A9D65E6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3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E45522-BF27-B040-91E3-2346C7219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17D0F-E8C1-77E8-8A00-81815ABCC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5651-AC34-2227-635C-46D8B5DE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12D428-74E3-499E-9255-6C7C463A82F6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DE282-F7CD-6FF1-1CD6-8D4B468E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53DA3-FC7A-1484-28E8-EEAE1F5A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C490-0784-B933-94B7-507EB91B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88D9-12D9-981C-04A1-9BD7465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14FA4-65BA-67EB-08AE-13B23CE0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D1C2-4A5C-83B6-89AF-BA04EFB7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61B7-AF6C-8630-A9EB-1C07524C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53CF-B6C5-36FD-28F1-C84B087E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A94C2-33C7-30F6-BE99-6D7BFF77C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50B5F-FDBF-E460-8844-F869E3B6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329652-6112-4F3D-B614-62B56A045E3D}" type="datetime1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46A5-EA12-814C-A689-3BFB5001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93C2-2663-2A71-C8A6-11ABFAF0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5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68D7-C27A-7CD1-A299-AB5504A5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F31E6-55CB-A106-E14E-2D6209D51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FA05D-5775-7580-56DB-4B886F3ED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5A5F-9F1B-B97A-48D7-8D6A6E73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64E64D-1B50-4EC0-83A1-DE58B45AB49E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1620B-3ED6-48B9-2FD2-CD04AAC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33E1F-A8BE-AD18-3669-0891FB5A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2AE9-C16F-955C-DB2C-4EA5837F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CD6F2-8A97-C951-DFD8-CE161241C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B69E4-462A-68FD-C5C3-8B2C84717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C70B-80EA-0E7A-3DAD-79E2DF7E8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3F1E-F3E6-8D22-EA39-EFFFAB30D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55A06-D414-31FE-6AE1-4106E5B9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61A824-A4A3-4BDD-B7F1-293A0EC1EA54}" type="datetime1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CD187-5D86-FC45-A055-9BD71B24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7E217-3426-2E42-6CA7-4BC28248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22B0-5225-1CA1-88D6-43D1BF01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990C4-C6BF-EA5C-8264-6573C8B2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1B1D06-1BCF-4BCB-9319-09267D16BB9F}" type="datetime1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553E9-FB38-235A-4DAC-5457E64B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62FE7-D410-B855-A236-1799D3E8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C739D-CA62-07EF-3C89-52B85AD2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61324-1C8A-40EA-A8C7-BACD05350B74}" type="datetime1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790AB-4C86-24D5-105B-74EEB90C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F2F81-51ED-8218-B246-6A903724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ABD4-D29A-BDE8-508B-80E1CCE7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DA85-0F75-222B-E111-FA6CE720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7D628-F917-10E3-2EEB-C7E6BC9D3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DA6B7-73B2-AC1E-3F76-D644F484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A78C1D-B8C9-43D1-BED3-AB201E145563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3F807-9835-6433-241E-80738602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AEE9B-C4B4-6D01-0E83-ADA693F9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4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5481-03CE-DCC0-9EFE-1319A91D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2D071-FD4A-8364-19E4-02BE179DA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96DAD-7373-2C61-9664-A219EC078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D3897-1108-1AD2-C436-CF181D5E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A2D3EE-FBE6-4434-A13B-BD4C1C612D44}" type="datetime1">
              <a:rPr lang="en-US" smtClean="0"/>
              <a:t>6/10/2024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5B9ED-1E18-09B6-13BE-AAF8184D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F61F9-F90A-CB1F-CAA5-94A05340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25F30-B654-97EC-583B-4FE0BF39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40CA8-5CBA-5772-E32E-FEA26F734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3548D-DFFD-B8CB-121D-9E1A927F8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6/10/2024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408A3-C07E-57D7-8122-00CE3423A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1BCA-98BC-A0F0-FD3F-A2EBC556B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wen.Lettis@mtu.ie" TargetMode="External"/><Relationship Id="rId2" Type="http://schemas.openxmlformats.org/officeDocument/2006/relationships/hyperlink" Target="mailto:Maryrose.osullivan@mtu.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0A555D20-7E4D-42F3-92F0-361897B9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FEA2A0-6487-486E-B336-D39C827C0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00"/>
            <a:ext cx="12191999" cy="4595714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55" y="1671426"/>
            <a:ext cx="5248317" cy="3262754"/>
          </a:xfrm>
        </p:spPr>
        <p:txBody>
          <a:bodyPr rtlCol="0" anchor="ctr">
            <a:normAutofit/>
          </a:bodyPr>
          <a:lstStyle/>
          <a:p>
            <a:pPr algn="l"/>
            <a:r>
              <a:rPr lang="en-GB" sz="4800" dirty="0">
                <a:latin typeface="Aptos Black" panose="020B0004020202020204" pitchFamily="34" charset="0"/>
              </a:rPr>
              <a:t>F</a:t>
            </a:r>
            <a:r>
              <a:rPr lang="en-gb" sz="4800" dirty="0">
                <a:latin typeface="Aptos Black" panose="020B0004020202020204" pitchFamily="34" charset="0"/>
              </a:rPr>
              <a:t>orge Your Future</a:t>
            </a:r>
            <a:br>
              <a:rPr lang="en-gb" sz="4800" dirty="0">
                <a:latin typeface="Aptos Black" panose="020B0004020202020204" pitchFamily="34" charset="0"/>
              </a:rPr>
            </a:br>
            <a:r>
              <a:rPr lang="en-US" sz="3100" i="1" dirty="0">
                <a:latin typeface="Aptos" panose="020B0004020202020204" pitchFamily="34" charset="0"/>
              </a:rPr>
              <a:t>An experiential workshop</a:t>
            </a:r>
            <a:r>
              <a:rPr lang="en-gb" sz="3100" i="1" dirty="0">
                <a:latin typeface="Aptos" panose="020B0004020202020204" pitchFamily="34" charset="0"/>
              </a:rPr>
              <a:t> for final year undergraduates</a:t>
            </a:r>
            <a:br>
              <a:rPr lang="en-gb" sz="4800" i="1" dirty="0">
                <a:latin typeface="Aptos" panose="020B0004020202020204" pitchFamily="34" charset="0"/>
              </a:rPr>
            </a:br>
            <a:br>
              <a:rPr lang="en-gb" sz="4800" dirty="0"/>
            </a:br>
            <a:r>
              <a:rPr lang="en-GB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Creating, Engaging and Enhancing Community for Student Success</a:t>
            </a:r>
            <a:endParaRPr lang="en-gb" sz="4800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EDBE90E-4E98-4485-B364-3EE5E0AA8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86" y="0"/>
            <a:ext cx="6096001" cy="6849700"/>
          </a:xfrm>
          <a:prstGeom prst="rect">
            <a:avLst/>
          </a:prstGeom>
          <a:ln>
            <a:noFill/>
          </a:ln>
          <a:effectLst>
            <a:outerShdw blurRad="596900" dist="317500" dir="8820000" sx="87000" sy="87000" algn="t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1720" y="4994093"/>
            <a:ext cx="5406012" cy="1478135"/>
          </a:xfrm>
        </p:spPr>
        <p:txBody>
          <a:bodyPr rtlCol="0"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en-GB" b="1" dirty="0">
                <a:latin typeface="Aptos" panose="020B0004020202020204" pitchFamily="34" charset="0"/>
              </a:rPr>
              <a:t>Mary-Rose O’Sullivan</a:t>
            </a:r>
            <a:endParaRPr lang="en-GB" dirty="0">
              <a:latin typeface="Aptos" panose="020B0004020202020204" pitchFamily="34" charset="0"/>
            </a:endParaRPr>
          </a:p>
          <a:p>
            <a:pPr algn="l" rtl="0">
              <a:spcAft>
                <a:spcPts val="600"/>
              </a:spcAft>
            </a:pPr>
            <a:r>
              <a:rPr lang="en-GB" dirty="0">
                <a:latin typeface="Aptos" panose="020B0004020202020204" pitchFamily="34" charset="0"/>
              </a:rPr>
              <a:t>Careers Advisor &amp; Coach, MTU, Cork</a:t>
            </a:r>
            <a:endParaRPr lang="en-gb" sz="1700" dirty="0">
              <a:latin typeface="Aptos" panose="020B00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r="15253" b="-1"/>
          <a:stretch/>
        </p:blipFill>
        <p:spPr>
          <a:xfrm>
            <a:off x="6095986" y="-4"/>
            <a:ext cx="6096028" cy="4604012"/>
          </a:xfrm>
          <a:prstGeom prst="rect">
            <a:avLst/>
          </a:prstGeom>
        </p:spPr>
      </p:pic>
      <p:pic>
        <p:nvPicPr>
          <p:cNvPr id="12" name="Picture 11" descr="A logo of a book&#10;&#10;Description automatically generated">
            <a:extLst>
              <a:ext uri="{FF2B5EF4-FFF2-40B4-BE49-F238E27FC236}">
                <a16:creationId xmlns:a16="http://schemas.microsoft.com/office/drawing/2014/main" id="{FA201D6A-F7E8-3705-41CC-C69B5DD15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9" y="110608"/>
            <a:ext cx="1439091" cy="1439091"/>
          </a:xfrm>
          <a:prstGeom prst="rect">
            <a:avLst/>
          </a:prstGeom>
        </p:spPr>
      </p:pic>
      <p:pic>
        <p:nvPicPr>
          <p:cNvPr id="16" name="Picture 15" descr="A blue square with white text and a blue arrow&#10;&#10;Description automatically generated">
            <a:extLst>
              <a:ext uri="{FF2B5EF4-FFF2-40B4-BE49-F238E27FC236}">
                <a16:creationId xmlns:a16="http://schemas.microsoft.com/office/drawing/2014/main" id="{DCFC71E6-E791-F068-5D35-14907F1D8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2" y="5296986"/>
            <a:ext cx="1178960" cy="1253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F862E3-A823-8601-18DF-04D8D0D3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597" y="5329626"/>
            <a:ext cx="38766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9DDA-9B98-5647-FB97-3BEB8C54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9" y="499190"/>
            <a:ext cx="10515600" cy="840294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Evolving the format: engaging 3</a:t>
            </a:r>
            <a:r>
              <a:rPr lang="en-US" sz="4000" b="1" baseline="30000" dirty="0"/>
              <a:t>rd</a:t>
            </a:r>
            <a:r>
              <a:rPr lang="en-US" sz="4000" b="1" dirty="0"/>
              <a:t> year students</a:t>
            </a:r>
            <a:br>
              <a:rPr lang="en-US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7716-1BEF-AEF0-DF82-6428655C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3" y="1522752"/>
            <a:ext cx="7130143" cy="46094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 Professional Practice module in 3</a:t>
            </a:r>
            <a:r>
              <a:rPr lang="en-US" sz="2000" baseline="30000" dirty="0"/>
              <a:t>rd</a:t>
            </a:r>
            <a:r>
              <a:rPr lang="en-US" sz="2000" dirty="0"/>
              <a:t> year: lecturers selected Forge Your Future as a project for event management experience.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 Students in charge of all aspects: branding and promotion, 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 writing, speaker liaison, </a:t>
            </a:r>
            <a:r>
              <a:rPr lang="en-US" sz="2000" dirty="0"/>
              <a:t>venue and hospitality.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Students worked in dedicated groups but mostly had individual tasks.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The posters were designed individually (competition) but when one was chosen, design files were shared so others could work on design outputs (social media posts, agenda etc)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Third year students were invited to the recent Alumni present-</a:t>
            </a:r>
            <a:r>
              <a:rPr lang="en-GB" sz="2000" dirty="0" err="1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ations</a:t>
            </a:r>
            <a:r>
              <a:rPr lang="en-GB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and the networking coffee break</a:t>
            </a:r>
            <a:r>
              <a:rPr lang="en-GB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5552F-7FF8-9DBC-2A97-E601E5DD6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436" y="1298575"/>
            <a:ext cx="39909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6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135E-30BF-CC5A-E997-FDCC239F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10" y="405499"/>
            <a:ext cx="11198888" cy="977761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Creating, engaging and enhancing community for student success </a:t>
            </a:r>
            <a:br>
              <a:rPr lang="en-US" sz="44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DE4B-AAB0-5914-3CF0-134DA497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10" y="1071154"/>
            <a:ext cx="11608527" cy="555171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2600" dirty="0"/>
              <a:t> </a:t>
            </a:r>
            <a:r>
              <a:rPr lang="en-US" sz="2900" dirty="0"/>
              <a:t>Links students with people who work in their sector in an informal way – over coffee and pizza, which breaks down barriers and provides students with a chance to engage with employers in a relaxed way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2900" dirty="0"/>
              <a:t> Discussing possible future careers together fosters community among students – universality of the experience, which reduces anxiety and helps to prompt action for success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2900" dirty="0"/>
              <a:t> Working together on planning for the future provides peer-to-peer support and promotes the concept that success is possible.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2900" dirty="0"/>
              <a:t> MTU Careers collaborating with an academic department enhances the sense of community among MTU staff and this works to strengthen the environment of support for students in MTU.</a:t>
            </a:r>
          </a:p>
          <a:p>
            <a:pPr marL="0" indent="0">
              <a:buNone/>
            </a:pPr>
            <a:r>
              <a:rPr lang="en-GB" sz="52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“</a:t>
            </a:r>
            <a:r>
              <a:rPr lang="en-GB" sz="3100" i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Perhaps most importantly, Year 3 students interacted with Year 4 students. Though these students are in the same environment, they rarely interact and conversation between different levels is educational and motivational for both years. In addition, Year 3 students benefited from listening to some recent graduates and from networking with them and more accomplished professionals, fostering confidence and communication skills</a:t>
            </a:r>
            <a:r>
              <a:rPr lang="en-GB" sz="23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r>
              <a:rPr lang="en-GB" sz="460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”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Dr Gwen Lettis, co-creator of Forge Your Future &amp; Lecturer in Design, CCAD/MTU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23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D06C1F28-31FE-1186-5E04-9605E4DC4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r="1" b="29949"/>
          <a:stretch/>
        </p:blipFill>
        <p:spPr>
          <a:xfrm>
            <a:off x="191086" y="166533"/>
            <a:ext cx="7807938" cy="3176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22E6F-25A5-F0E3-4E9B-9274157F4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" r="17032" b="3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E402A-27C9-715D-BA74-BAA8CFA557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68" r="24139" b="1"/>
          <a:stretch/>
        </p:blipFill>
        <p:spPr>
          <a:xfrm rot="16200000">
            <a:off x="2504156" y="1196599"/>
            <a:ext cx="3181797" cy="7807938"/>
          </a:xfrm>
          <a:prstGeom prst="rect">
            <a:avLst/>
          </a:prstGeom>
        </p:spPr>
      </p:pic>
      <p:pic>
        <p:nvPicPr>
          <p:cNvPr id="16" name="Picture 15" descr="A pen on a notebook&#10;&#10;Description automatically generated">
            <a:extLst>
              <a:ext uri="{FF2B5EF4-FFF2-40B4-BE49-F238E27FC236}">
                <a16:creationId xmlns:a16="http://schemas.microsoft.com/office/drawing/2014/main" id="{DE2E3AE4-4384-C630-DB6E-7473C7DD28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58879" r="3234" b="2"/>
          <a:stretch/>
        </p:blipFill>
        <p:spPr>
          <a:xfrm rot="21600000">
            <a:off x="8178107" y="3530815"/>
            <a:ext cx="3822808" cy="1309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6071BB-DBED-FB15-A67B-ABA824C2EAE7}"/>
              </a:ext>
            </a:extLst>
          </p:cNvPr>
          <p:cNvSpPr txBox="1"/>
          <p:nvPr/>
        </p:nvSpPr>
        <p:spPr>
          <a:xfrm>
            <a:off x="8178105" y="5044014"/>
            <a:ext cx="382280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Students’ feedback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8373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04007-9750-693D-1EBD-A049FF10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25195"/>
            <a:ext cx="3986155" cy="2806506"/>
          </a:xfrm>
        </p:spPr>
        <p:txBody>
          <a:bodyPr anchor="b">
            <a:normAutofit/>
          </a:bodyPr>
          <a:lstStyle/>
          <a:p>
            <a:r>
              <a:rPr lang="en-US" sz="4000"/>
              <a:t>Thank You!</a:t>
            </a:r>
            <a:endParaRPr lang="en-GB" sz="4000"/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7CEC02BF-6265-9695-48DB-C796002CD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5" y="3721070"/>
            <a:ext cx="3986155" cy="25884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effectLst/>
                <a:latin typeface="Avenir Next LT Pro" panose="020B0504020202020204" pitchFamily="34" charset="77"/>
              </a:rPr>
              <a:t>Mary-Rose </a:t>
            </a:r>
            <a:r>
              <a:rPr lang="en-US" sz="2000" b="1" dirty="0">
                <a:latin typeface="Avenir Next LT Pro" panose="020B0504020202020204" pitchFamily="34" charset="77"/>
              </a:rPr>
              <a:t>O</a:t>
            </a:r>
            <a:r>
              <a:rPr lang="en-US" sz="2000" b="1" dirty="0">
                <a:effectLst/>
                <a:latin typeface="Avenir Next LT Pro" panose="020B0504020202020204" pitchFamily="34" charset="77"/>
              </a:rPr>
              <a:t>’Sullivan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venir Next LT Pro" panose="020B0504020202020204" pitchFamily="34" charset="77"/>
              </a:rPr>
              <a:t>Careers Advisor &amp; Coach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venir Next LT Pro" panose="020B0504020202020204" pitchFamily="34" charset="77"/>
                <a:hlinkClick r:id="rId2"/>
              </a:rPr>
              <a:t>Maryrose.osullivan@mtu.ie</a:t>
            </a:r>
            <a:endParaRPr lang="en-US" sz="2000" dirty="0">
              <a:latin typeface="Avenir Next LT Pro" panose="020B050402020202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venir Next LT Pro" panose="020B050402020202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Avenir Next LT Pro" panose="020B0504020202020204" pitchFamily="34" charset="77"/>
              </a:rPr>
              <a:t>Dr. Gwen Lettis,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</a:rPr>
              <a:t>Lecturer in Visual Communication, Department of Media Communications, MTU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  <a:hlinkClick r:id="rId3"/>
              </a:rPr>
              <a:t>G</a:t>
            </a:r>
            <a:r>
              <a:rPr lang="en-US" sz="2000" dirty="0"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  <a:hlinkClick r:id="rId3"/>
              </a:rPr>
              <a:t>wen.Lettis@mtu.ie</a:t>
            </a:r>
            <a:r>
              <a:rPr lang="en-US" sz="2000" dirty="0">
                <a:latin typeface="Avenir Next LT Pro" panose="020B0504020202020204" pitchFamily="34" charset="77"/>
                <a:ea typeface="Source Sans Pro" panose="020B0503030403020204" pitchFamily="34" charset="0"/>
                <a:cs typeface="Segoe UI"/>
              </a:rPr>
              <a:t> </a:t>
            </a:r>
            <a:endParaRPr lang="en-US" sz="2000" b="0" dirty="0"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  <a:p>
            <a:pPr marL="0" indent="0">
              <a:buNone/>
            </a:pPr>
            <a:endParaRPr lang="en-IE" sz="2000" dirty="0"/>
          </a:p>
        </p:txBody>
      </p:sp>
      <p:pic>
        <p:nvPicPr>
          <p:cNvPr id="14" name="Picture 1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1CBCBF2-4A30-0B21-5A76-6FBD34FF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446"/>
          <a:stretch/>
        </p:blipFill>
        <p:spPr>
          <a:xfrm>
            <a:off x="4249369" y="368417"/>
            <a:ext cx="7659113" cy="3772509"/>
          </a:xfrm>
          <a:prstGeom prst="rect">
            <a:avLst/>
          </a:prstGeom>
        </p:spPr>
      </p:pic>
      <p:pic>
        <p:nvPicPr>
          <p:cNvPr id="18" name="Picture 17" descr="A logo of a book&#10;&#10;Description automatically generated">
            <a:extLst>
              <a:ext uri="{FF2B5EF4-FFF2-40B4-BE49-F238E27FC236}">
                <a16:creationId xmlns:a16="http://schemas.microsoft.com/office/drawing/2014/main" id="{7C5DFD31-4DB2-2BAE-FFC7-98C80448C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1" y="292581"/>
            <a:ext cx="2241614" cy="22416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7380E6-3428-3B87-7AC6-79F7638A1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801" y="4623521"/>
            <a:ext cx="5929262" cy="18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6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BAC8-61BB-8E74-58D4-7DB30A30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Overview</a:t>
            </a:r>
            <a:endParaRPr lang="en-GB" sz="3600" b="1" dirty="0"/>
          </a:p>
        </p:txBody>
      </p:sp>
      <p:pic>
        <p:nvPicPr>
          <p:cNvPr id="1026" name="Picture 2" descr="How To Become A Graphic Designer: A Step-By-Step Guide – Forbes Advisor">
            <a:extLst>
              <a:ext uri="{FF2B5EF4-FFF2-40B4-BE49-F238E27FC236}">
                <a16:creationId xmlns:a16="http://schemas.microsoft.com/office/drawing/2014/main" id="{CBA7684A-C1FB-957D-9AF9-BD8CD9B4E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1" b="2347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2E512-55C5-B9E8-40F5-4D6978BA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122" y="3752850"/>
            <a:ext cx="8188273" cy="2968625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Origin of the idea</a:t>
            </a:r>
          </a:p>
          <a:p>
            <a:r>
              <a:rPr lang="en-US" sz="2400" dirty="0"/>
              <a:t>Design &amp; Content of the Workshop</a:t>
            </a:r>
          </a:p>
          <a:p>
            <a:r>
              <a:rPr lang="en-US" sz="2400" dirty="0"/>
              <a:t>Expanding within the Department</a:t>
            </a:r>
          </a:p>
          <a:p>
            <a:r>
              <a:rPr lang="en-US" sz="2400" dirty="0"/>
              <a:t>Expanding within MTU to STEM courses</a:t>
            </a:r>
          </a:p>
          <a:p>
            <a:r>
              <a:rPr lang="en-US" sz="2400" dirty="0"/>
              <a:t>Evolving the format this year to engage 3</a:t>
            </a:r>
            <a:r>
              <a:rPr lang="en-US" sz="2400" baseline="30000" dirty="0"/>
              <a:t>rd</a:t>
            </a:r>
            <a:r>
              <a:rPr lang="en-US" sz="2400" dirty="0"/>
              <a:t> year students.</a:t>
            </a:r>
          </a:p>
          <a:p>
            <a:r>
              <a:rPr lang="en-US" sz="2400" dirty="0"/>
              <a:t>Key features that create, engage and enhance community for student success .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93234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5938-F07D-4A02-9AAF-791D0EA1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49" y="473686"/>
            <a:ext cx="10515600" cy="1325563"/>
          </a:xfr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dirty="0">
                <a:latin typeface="Aptos Black" panose="020F0502020204030204" pitchFamily="34" charset="0"/>
              </a:rPr>
              <a:t>The origin: Needs analysis</a:t>
            </a:r>
            <a:endParaRPr lang="en-GB" dirty="0">
              <a:latin typeface="Aptos Black" panose="020F0502020204030204" pitchFamily="34" charset="0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F380357-6E4A-429D-9821-074E45748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17898" b="-1"/>
          <a:stretch/>
        </p:blipFill>
        <p:spPr>
          <a:xfrm>
            <a:off x="426216" y="1398791"/>
            <a:ext cx="4285483" cy="3730300"/>
          </a:xfrm>
          <a:prstGeom prst="rect">
            <a:avLst/>
          </a:prstGeom>
          <a:noFill/>
        </p:spPr>
      </p:pic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D85B8359-CF63-75D7-FA15-9C93A643F289}"/>
              </a:ext>
            </a:extLst>
          </p:cNvPr>
          <p:cNvGraphicFramePr/>
          <p:nvPr/>
        </p:nvGraphicFramePr>
        <p:xfrm>
          <a:off x="5039248" y="1328452"/>
          <a:ext cx="6934201" cy="509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623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87A56-6DDE-971D-4F97-1C3ED029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439364"/>
            <a:ext cx="5334197" cy="1708242"/>
          </a:xfrm>
        </p:spPr>
        <p:txBody>
          <a:bodyPr anchor="ctr">
            <a:normAutofit/>
          </a:bodyPr>
          <a:lstStyle/>
          <a:p>
            <a:pPr rtl="0" fontAlgn="base">
              <a:spcBef>
                <a:spcPts val="400"/>
              </a:spcBef>
              <a:spcAft>
                <a:spcPts val="600"/>
              </a:spcAft>
            </a:pPr>
            <a:r>
              <a:rPr lang="en-US" sz="3700" b="1" spc="300" dirty="0">
                <a:latin typeface="Aptos Black" panose="020B0004020202020204" pitchFamily="34" charset="0"/>
                <a:cs typeface="Posterama" panose="020B0504020200020000" pitchFamily="34" charset="0"/>
              </a:rPr>
              <a:t>Workshop design &amp; content</a:t>
            </a:r>
            <a:br>
              <a:rPr lang="en-US" sz="3700" spc="3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IE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5715-432C-9B45-103B-B67371A49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2" y="1884527"/>
            <a:ext cx="5334204" cy="453410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600" b="1" i="0" u="none" strike="noStrike" spc="0" dirty="0">
                <a:effectLst/>
                <a:cs typeface="Posterama" panose="020B0504020200020000" pitchFamily="34" charset="0"/>
              </a:rPr>
              <a:t>Group Work </a:t>
            </a:r>
            <a:r>
              <a:rPr lang="en-US" sz="2600" i="0" u="none" strike="noStrike" spc="0" dirty="0">
                <a:effectLst/>
                <a:cs typeface="Posterama" panose="020B0504020200020000" pitchFamily="34" charset="0"/>
              </a:rPr>
              <a:t>– capture ideas, information, thoughts &amp; feelings about moving from college to work</a:t>
            </a:r>
            <a:endParaRPr lang="en-US" sz="2600" i="0" spc="0" dirty="0">
              <a:effectLst/>
              <a:cs typeface="Posterama" panose="020B0504020200020000" pitchFamily="34" charset="0"/>
            </a:endParaRPr>
          </a:p>
          <a:p>
            <a:r>
              <a:rPr lang="en-US" sz="2600" b="1" dirty="0">
                <a:cs typeface="Posterama" panose="020B0504020200020000" pitchFamily="34" charset="0"/>
              </a:rPr>
              <a:t>Careers</a:t>
            </a:r>
            <a:r>
              <a:rPr lang="en-US" sz="2600" dirty="0">
                <a:cs typeface="Posterama" panose="020B0504020200020000" pitchFamily="34" charset="0"/>
              </a:rPr>
              <a:t> input of content x 2 chunks</a:t>
            </a:r>
          </a:p>
          <a:p>
            <a:r>
              <a:rPr lang="en-US" sz="2600" b="1" dirty="0">
                <a:cs typeface="Posterama" panose="020B0504020200020000" pitchFamily="34" charset="0"/>
              </a:rPr>
              <a:t>Networking </a:t>
            </a:r>
            <a:r>
              <a:rPr lang="en-US" sz="2600" dirty="0">
                <a:cs typeface="Posterama" panose="020B0504020200020000" pitchFamily="34" charset="0"/>
              </a:rPr>
              <a:t>– group exercise and with guests over coffee</a:t>
            </a:r>
          </a:p>
          <a:p>
            <a:r>
              <a:rPr lang="en-US" sz="2600" b="1" i="0" spc="0" dirty="0">
                <a:effectLst/>
                <a:cs typeface="Posterama" panose="020B0504020200020000" pitchFamily="34" charset="0"/>
              </a:rPr>
              <a:t>Individual reflection </a:t>
            </a:r>
            <a:r>
              <a:rPr lang="en-US" sz="2600" i="0" spc="0" dirty="0">
                <a:effectLst/>
                <a:cs typeface="Posterama" panose="020B0504020200020000" pitchFamily="34" charset="0"/>
              </a:rPr>
              <a:t>– capture learning &amp; actions</a:t>
            </a:r>
          </a:p>
          <a:p>
            <a:r>
              <a:rPr lang="en-US" sz="2600" b="1" dirty="0">
                <a:cs typeface="Posterama" panose="020B0504020200020000" pitchFamily="34" charset="0"/>
              </a:rPr>
              <a:t>Guests </a:t>
            </a:r>
            <a:r>
              <a:rPr lang="en-US" sz="2600" dirty="0">
                <a:cs typeface="Posterama" panose="020B0504020200020000" pitchFamily="34" charset="0"/>
              </a:rPr>
              <a:t>x 2 groups: recent alumni &amp; experienced creatives</a:t>
            </a:r>
          </a:p>
          <a:p>
            <a:r>
              <a:rPr lang="en-US" sz="2600" b="1" dirty="0">
                <a:cs typeface="Posterama" panose="020B0504020200020000" pitchFamily="34" charset="0"/>
              </a:rPr>
              <a:t>Demystify</a:t>
            </a:r>
            <a:r>
              <a:rPr lang="en-US" sz="2600" dirty="0">
                <a:cs typeface="Posterama" panose="020B0504020200020000" pitchFamily="34" charset="0"/>
              </a:rPr>
              <a:t>: it’s all about the pizza!</a:t>
            </a:r>
          </a:p>
          <a:p>
            <a:pPr marL="0" indent="0">
              <a:buNone/>
            </a:pPr>
            <a:br>
              <a:rPr lang="en-US" sz="1700" i="0" spc="0" dirty="0">
                <a:effectLst/>
                <a:cs typeface="Posterama" panose="020B0504020200020000" pitchFamily="34" charset="0"/>
              </a:rPr>
            </a:br>
            <a:endParaRPr lang="en-IE" sz="1700" dirty="0">
              <a:cs typeface="Posterama" panose="020B0504020200020000" pitchFamily="34" charset="0"/>
            </a:endParaRPr>
          </a:p>
        </p:txBody>
      </p:sp>
      <p:pic>
        <p:nvPicPr>
          <p:cNvPr id="5" name="Picture 4" descr="A group of women standing in a circle&#10;&#10;Description automatically generated">
            <a:extLst>
              <a:ext uri="{FF2B5EF4-FFF2-40B4-BE49-F238E27FC236}">
                <a16:creationId xmlns:a16="http://schemas.microsoft.com/office/drawing/2014/main" id="{B1D5ABDC-4D13-9156-46E1-B0ACF18A8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4054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39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78C1-A65B-B493-6777-B2C84F1C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04" y="284738"/>
            <a:ext cx="10515600" cy="1325563"/>
          </a:xfrm>
        </p:spPr>
        <p:txBody>
          <a:bodyPr/>
          <a:lstStyle/>
          <a:p>
            <a:r>
              <a:rPr lang="en-US" dirty="0"/>
              <a:t>Agreed key messages for students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737C-20E9-8B08-AD3E-9C11FB15B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04" y="1761026"/>
            <a:ext cx="91507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2800" dirty="0">
                <a:cs typeface="Posterama" panose="020B0504020200020000" pitchFamily="34" charset="0"/>
              </a:rPr>
              <a:t>  </a:t>
            </a:r>
            <a:r>
              <a:rPr lang="en-US" sz="4200" dirty="0">
                <a:cs typeface="Posterama" panose="020B0504020200020000" pitchFamily="34" charset="0"/>
              </a:rPr>
              <a:t>Use the increased self-awareness to decide on the job roles and work types that suit you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4200" dirty="0">
                <a:cs typeface="Posterama" panose="020B0504020200020000" pitchFamily="34" charset="0"/>
              </a:rPr>
              <a:t> Response to change is individual, prepare, access free supports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4200" dirty="0">
                <a:cs typeface="Posterama" panose="020B0504020200020000" pitchFamily="34" charset="0"/>
              </a:rPr>
              <a:t> Start planning your next step: regular actions brings results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4200" dirty="0">
                <a:cs typeface="Posterama" panose="020B0504020200020000" pitchFamily="34" charset="0"/>
              </a:rPr>
              <a:t> Benefits and challenges of work types: Portfolio, Freelance, Employee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4200" dirty="0">
                <a:cs typeface="Posterama" panose="020B0504020200020000" pitchFamily="34" charset="0"/>
              </a:rPr>
              <a:t> Networking is essential to personal brand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4200" dirty="0">
                <a:cs typeface="Posterama" panose="020B0504020200020000" pitchFamily="34" charset="0"/>
              </a:rPr>
              <a:t> Networking grows connections; brings opportunities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4200" dirty="0">
                <a:cs typeface="Posterama" panose="020B0504020200020000" pitchFamily="34" charset="0"/>
              </a:rPr>
              <a:t> Ongoing development of, and adding, skills is key for future success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</a:pPr>
            <a:r>
              <a:rPr lang="en-US" sz="4200" dirty="0">
                <a:cs typeface="Posterama" panose="020B0504020200020000" pitchFamily="34" charset="0"/>
              </a:rPr>
              <a:t> Confidence comes with experience: believe in what you have learned in your degree and go for jobs as a graduate.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16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0220-F7AA-331D-5218-8F0C46D3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3752849"/>
            <a:ext cx="5614987" cy="245268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u="sng" dirty="0">
                <a:solidFill>
                  <a:srgbClr val="002060"/>
                </a:solidFill>
              </a:rPr>
              <a:t>MTU Careers’ aims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2400" dirty="0">
                <a:latin typeface="Aptos" panose="020B0004020202020204" pitchFamily="34" charset="0"/>
              </a:rPr>
              <a:t>Facilitate students to engage with the process of preparing and planning next steps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Support students to work out their goals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Motivate &amp; inspire via engaging with guests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Prompt action via peer-to-peer discussions</a:t>
            </a:r>
            <a:r>
              <a:rPr lang="en-US" sz="2400" dirty="0"/>
              <a:t>.</a:t>
            </a:r>
            <a:endParaRPr lang="en-GB" sz="3600" dirty="0"/>
          </a:p>
        </p:txBody>
      </p:sp>
      <p:pic>
        <p:nvPicPr>
          <p:cNvPr id="7" name="Picture 6" descr="A group of people sitting at tables">
            <a:extLst>
              <a:ext uri="{FF2B5EF4-FFF2-40B4-BE49-F238E27FC236}">
                <a16:creationId xmlns:a16="http://schemas.microsoft.com/office/drawing/2014/main" id="{B17E8CC5-9F18-459A-BD74-9FB05906D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 b="2594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8735-92B4-1901-3E42-544AB231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120" y="3903663"/>
            <a:ext cx="5413098" cy="2838781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2500" lnSpcReduction="10000"/>
          </a:bodyPr>
          <a:lstStyle/>
          <a:p>
            <a:r>
              <a:rPr lang="en-US" sz="2400" i="0" u="none" strike="noStrike" spc="0" dirty="0">
                <a:effectLst/>
                <a:cs typeface="Posterama" panose="020B0504020200020000" pitchFamily="34" charset="0"/>
              </a:rPr>
              <a:t>Transitions – they are a part of life</a:t>
            </a:r>
          </a:p>
          <a:p>
            <a:r>
              <a:rPr lang="en-US" sz="2400" i="0" u="none" strike="noStrike" spc="0" dirty="0">
                <a:effectLst/>
                <a:cs typeface="Posterama" panose="020B0504020200020000" pitchFamily="34" charset="0"/>
              </a:rPr>
              <a:t>Career planning process</a:t>
            </a:r>
          </a:p>
          <a:p>
            <a:r>
              <a:rPr lang="en-US" sz="2400" dirty="0">
                <a:cs typeface="Posterama" panose="020B0504020200020000" pitchFamily="34" charset="0"/>
              </a:rPr>
              <a:t>Personal brand</a:t>
            </a:r>
            <a:endParaRPr lang="en-US" sz="2400" i="0" u="none" strike="noStrike" spc="0" dirty="0">
              <a:effectLst/>
              <a:cs typeface="Posterama" panose="020B0504020200020000" pitchFamily="34" charset="0"/>
            </a:endParaRPr>
          </a:p>
          <a:p>
            <a:r>
              <a:rPr lang="en-US" sz="2400" i="0" u="none" strike="noStrike" spc="0" dirty="0">
                <a:effectLst/>
                <a:cs typeface="Posterama" panose="020B0504020200020000" pitchFamily="34" charset="0"/>
              </a:rPr>
              <a:t>Vision &amp; setting goals</a:t>
            </a:r>
            <a:r>
              <a:rPr lang="en-US" sz="2400" i="0" spc="0" dirty="0">
                <a:effectLst/>
                <a:cs typeface="Posterama" panose="020B0504020200020000" pitchFamily="34" charset="0"/>
              </a:rPr>
              <a:t>​ </a:t>
            </a:r>
          </a:p>
          <a:p>
            <a:r>
              <a:rPr lang="en-US" sz="2400" spc="0" dirty="0">
                <a:cs typeface="Posterama" panose="020B0504020200020000" pitchFamily="34" charset="0"/>
              </a:rPr>
              <a:t>Work types: Portfolio, Freelance, Employee</a:t>
            </a:r>
          </a:p>
          <a:p>
            <a:r>
              <a:rPr lang="en-US" sz="2400" spc="0" dirty="0">
                <a:cs typeface="Posterama" panose="020B0504020200020000" pitchFamily="34" charset="0"/>
              </a:rPr>
              <a:t>Networking.</a:t>
            </a:r>
            <a:endParaRPr lang="en-US" sz="2400" dirty="0"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3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B7513EE6-C7CC-BF36-F0A0-110DF17DF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4" b="2"/>
          <a:stretch/>
        </p:blipFill>
        <p:spPr>
          <a:xfrm>
            <a:off x="7379490" y="2594778"/>
            <a:ext cx="4548072" cy="472744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D96F76-27C2-C280-CA4D-2C5958CB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Workshop practicalities</a:t>
            </a:r>
            <a:endParaRPr lang="en-GB" sz="4800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0C00-6B78-5C44-DB9C-B665F9477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7" y="3516815"/>
            <a:ext cx="6987108" cy="439927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Timing: half day: 9.30am-12.30pm or 2pm-5pm, early in semester two of final year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Poster created to promote the event, especially </a:t>
            </a:r>
            <a:r>
              <a:rPr lang="en-US" sz="2000" dirty="0" err="1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guestd</a:t>
            </a:r>
            <a:endParaRPr lang="en-US" sz="20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Department invites recent graduates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MTU Careers &amp; the department invites employers / freelance professionals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Promotion online and hard copy posters displayed on campus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Email to students a few days ahead with info and prep work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Class rep gathers students’ questions for guests in advance.</a:t>
            </a:r>
            <a:endParaRPr lang="en-GB" sz="20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1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DB94-4A06-E463-323C-3CF6F86E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85" y="195148"/>
            <a:ext cx="10515600" cy="1325563"/>
          </a:xfrm>
        </p:spPr>
        <p:txBody>
          <a:bodyPr/>
          <a:lstStyle/>
          <a:p>
            <a:r>
              <a:rPr lang="en-US" b="1" dirty="0"/>
              <a:t>Examples of guests to date</a:t>
            </a:r>
            <a:endParaRPr lang="en-GB" b="1" dirty="0"/>
          </a:p>
        </p:txBody>
      </p:sp>
      <p:pic>
        <p:nvPicPr>
          <p:cNvPr id="5" name="Content Placeholder 4" descr="Hayfield Family Collection Coffee Flask">
            <a:extLst>
              <a:ext uri="{FF2B5EF4-FFF2-40B4-BE49-F238E27FC236}">
                <a16:creationId xmlns:a16="http://schemas.microsoft.com/office/drawing/2014/main" id="{2F2325EB-9CA7-A7BF-A38F-AAC76F249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9659" y="97320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sgrave-logo - Beaumex">
            <a:extLst>
              <a:ext uri="{FF2B5EF4-FFF2-40B4-BE49-F238E27FC236}">
                <a16:creationId xmlns:a16="http://schemas.microsoft.com/office/drawing/2014/main" id="{B9F39D59-3DF1-5516-ABA9-AA932E59A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9624"/>
          <a:stretch/>
        </p:blipFill>
        <p:spPr bwMode="auto">
          <a:xfrm>
            <a:off x="3926051" y="1327017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- Raven Design Ltd. Raven Design Ltd.">
            <a:extLst>
              <a:ext uri="{FF2B5EF4-FFF2-40B4-BE49-F238E27FC236}">
                <a16:creationId xmlns:a16="http://schemas.microsoft.com/office/drawing/2014/main" id="{0DA55217-4C7B-732E-5BFA-C2C78AA5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2" y="1804228"/>
            <a:ext cx="2986192" cy="8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RISH DISTILLERS LIMITED">
            <a:extLst>
              <a:ext uri="{FF2B5EF4-FFF2-40B4-BE49-F238E27FC236}">
                <a16:creationId xmlns:a16="http://schemas.microsoft.com/office/drawing/2014/main" id="{FF30278E-4336-793D-2B63-FB00B58E5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7" y="3567982"/>
            <a:ext cx="2403117" cy="14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4C662-7054-7C78-43A5-85E1E2F58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45" y="5439947"/>
            <a:ext cx="3329689" cy="998906"/>
          </a:xfrm>
          <a:prstGeom prst="rect">
            <a:avLst/>
          </a:prstGeom>
        </p:spPr>
      </p:pic>
      <p:pic>
        <p:nvPicPr>
          <p:cNvPr id="8" name="Picture 2" descr="Wilson Creative | Cork">
            <a:extLst>
              <a:ext uri="{FF2B5EF4-FFF2-40B4-BE49-F238E27FC236}">
                <a16:creationId xmlns:a16="http://schemas.microsoft.com/office/drawing/2014/main" id="{44B59A36-DCAF-83C0-5BFF-B6000240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70" y="1050774"/>
            <a:ext cx="1479949" cy="1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avebreakmedia's profile on ThemeForest">
            <a:extLst>
              <a:ext uri="{FF2B5EF4-FFF2-40B4-BE49-F238E27FC236}">
                <a16:creationId xmlns:a16="http://schemas.microsoft.com/office/drawing/2014/main" id="{32E89166-3F5A-5CDD-B7CD-A0D60E92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52" y="2558618"/>
            <a:ext cx="4379098" cy="17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CC Academy (@uccacademy) / X">
            <a:extLst>
              <a:ext uri="{FF2B5EF4-FFF2-40B4-BE49-F238E27FC236}">
                <a16:creationId xmlns:a16="http://schemas.microsoft.com/office/drawing/2014/main" id="{948280B6-C0F3-A6DA-A9DC-AE5AA5D00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9"/>
          <a:stretch/>
        </p:blipFill>
        <p:spPr bwMode="auto">
          <a:xfrm>
            <a:off x="9042917" y="5060444"/>
            <a:ext cx="1639024" cy="13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aucy Pups">
            <a:extLst>
              <a:ext uri="{FF2B5EF4-FFF2-40B4-BE49-F238E27FC236}">
                <a16:creationId xmlns:a16="http://schemas.microsoft.com/office/drawing/2014/main" id="{DBED8BBA-F845-8BDE-3E6A-F02B88E7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58" y="308614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7DB512-5935-78F5-CF03-3779E9D59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9793" y="4018190"/>
            <a:ext cx="3464832" cy="1007181"/>
          </a:xfrm>
          <a:prstGeom prst="rect">
            <a:avLst/>
          </a:prstGeom>
        </p:spPr>
      </p:pic>
      <p:pic>
        <p:nvPicPr>
          <p:cNvPr id="3076" name="Picture 4" descr="LobbyMap Johnson Controls">
            <a:extLst>
              <a:ext uri="{FF2B5EF4-FFF2-40B4-BE49-F238E27FC236}">
                <a16:creationId xmlns:a16="http://schemas.microsoft.com/office/drawing/2014/main" id="{9D191EFB-4AD3-D4BB-E138-58C6584F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75" y="525203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5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34FD-3BC4-11DA-3561-9FC7F0C6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2" y="136525"/>
            <a:ext cx="10515600" cy="1189857"/>
          </a:xfrm>
        </p:spPr>
        <p:txBody>
          <a:bodyPr>
            <a:normAutofit/>
          </a:bodyPr>
          <a:lstStyle/>
          <a:p>
            <a:r>
              <a:rPr lang="en-US" sz="4400" b="1" spc="100" baseline="0" dirty="0"/>
              <a:t>Forge Your </a:t>
            </a:r>
            <a:r>
              <a:rPr lang="en-US" b="1" spc="100" dirty="0"/>
              <a:t>Future expands in MTU</a:t>
            </a:r>
            <a:endParaRPr lang="en-GB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98BFECC6-58B5-47A2-94A4-2BB1128DA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134338"/>
              </p:ext>
            </p:extLst>
          </p:nvPr>
        </p:nvGraphicFramePr>
        <p:xfrm>
          <a:off x="884256" y="1477109"/>
          <a:ext cx="9244485" cy="496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244485">
                  <a:extLst>
                    <a:ext uri="{9D8B030D-6E8A-4147-A177-3AD203B41FA5}">
                      <a16:colId xmlns:a16="http://schemas.microsoft.com/office/drawing/2014/main" val="549197179"/>
                    </a:ext>
                  </a:extLst>
                </a:gridCol>
              </a:tblGrid>
              <a:tr h="832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pc="1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BA in Visual Communications, 4 since 2021</a:t>
                      </a:r>
                      <a:endParaRPr lang="en-US" sz="2000" b="1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lvl="0" algn="l">
                        <a:buNone/>
                      </a:pPr>
                      <a:endParaRPr lang="en-US" sz="2000" b="1" spc="100" baseline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092304"/>
                  </a:ext>
                </a:extLst>
              </a:tr>
              <a:tr h="616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Creative Digital Media, 2023 &amp; 2024</a:t>
                      </a:r>
                    </a:p>
                    <a:p>
                      <a:pPr lvl="0" algn="l">
                        <a:buNone/>
                      </a:pPr>
                      <a:endParaRPr lang="en-US" sz="1800" b="1" spc="1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136465"/>
                  </a:ext>
                </a:extLst>
              </a:tr>
              <a:tr h="67191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Contemporary Applied Art, Cork College of Art &amp; Design (CCAD), 2022 &amp; 2023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1800" b="1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351929"/>
                  </a:ext>
                </a:extLst>
              </a:tr>
              <a:tr h="622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Fine Art, CCAD, 2024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1800" b="1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003967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800" b="1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Cork School of Music: </a:t>
                      </a:r>
                      <a:r>
                        <a:rPr kumimoji="0" lang="en-US" sz="1800" b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Drama &amp; Performance &amp; Musical Theatre, 2024</a:t>
                      </a:r>
                      <a:endParaRPr kumimoji="0" lang="en-US" sz="18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501243"/>
                  </a:ext>
                </a:extLst>
              </a:tr>
              <a:tr h="688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STEM: Biological Sciences, 3 since 2022, </a:t>
                      </a:r>
                      <a:endParaRPr kumimoji="0" lang="en-US" sz="18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536803"/>
                  </a:ext>
                </a:extLst>
              </a:tr>
              <a:tr h="832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Analytical Chemistry, 2024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sz="18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7093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90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936</Words>
  <Application>Microsoft Office PowerPoint</Application>
  <PresentationFormat>Widescreen</PresentationFormat>
  <Paragraphs>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Black</vt:lpstr>
      <vt:lpstr>Aptos Display</vt:lpstr>
      <vt:lpstr>Arial</vt:lpstr>
      <vt:lpstr>Avenir Next LT Pro</vt:lpstr>
      <vt:lpstr>Calibri</vt:lpstr>
      <vt:lpstr>Posterama</vt:lpstr>
      <vt:lpstr>Verdana</vt:lpstr>
      <vt:lpstr>Office Theme</vt:lpstr>
      <vt:lpstr>Forge Your Future An experiential workshop for final year undergraduates  Creating, Engaging and Enhancing Community for Student Success</vt:lpstr>
      <vt:lpstr>Overview</vt:lpstr>
      <vt:lpstr>The origin: Needs analysis</vt:lpstr>
      <vt:lpstr>Workshop design &amp; content </vt:lpstr>
      <vt:lpstr>Agreed key messages for students</vt:lpstr>
      <vt:lpstr>MTU Careers’ aims: Facilitate students to engage with the process of preparing and planning next steps Support students to work out their goals Motivate &amp; inspire via engaging with guests Prompt action via peer-to-peer discussions.</vt:lpstr>
      <vt:lpstr>Workshop practicalities</vt:lpstr>
      <vt:lpstr>Examples of guests to date</vt:lpstr>
      <vt:lpstr>Forge Your Future expands in MTU</vt:lpstr>
      <vt:lpstr>Evolving the format: engaging 3rd year students </vt:lpstr>
      <vt:lpstr>Creating, engaging and enhancing community for student success  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Rose O Sullivan</dc:creator>
  <cp:lastModifiedBy>Mary Rose O Sullivan</cp:lastModifiedBy>
  <cp:revision>2</cp:revision>
  <dcterms:created xsi:type="dcterms:W3CDTF">2024-06-10T07:57:37Z</dcterms:created>
  <dcterms:modified xsi:type="dcterms:W3CDTF">2024-06-10T16:31:43Z</dcterms:modified>
</cp:coreProperties>
</file>