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Play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OqDrE2Oux+kyFXt3LTOWqaKkxD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nonymous"/>
  <p:cmAuthor clrIdx="1" id="1" initials="" lastIdx="2" name="Simon Gray"/>
  <p:cmAuthor clrIdx="2" id="2" initials="" lastIdx="1" name="Martha O'Brie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lay-bold.fntdata"/><Relationship Id="rId6" Type="http://schemas.openxmlformats.org/officeDocument/2006/relationships/slide" Target="slides/slide1.xml"/><Relationship Id="rId18" Type="http://schemas.openxmlformats.org/officeDocument/2006/relationships/font" Target="fonts/Pl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5-30T13:17:42.563">
    <p:pos x="6000" y="0"/>
    <p:text>Possibly add SAI Logo to 1 or 2 of the slides for a bit more colour and to highlight that these informed research???/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O6QXeiU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4-05-28T08:46:30.833">
    <p:pos x="528" y="230"/>
    <p:text>Suggest changing font to make it more accessible (This font isn't listed under guidelines https://www.accessibilitychecker.org/blog/accessible-fonts/ )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O0xVA8g"/>
      </p:ext>
    </p:extLst>
  </p:cm>
  <p:cm authorId="2" idx="1" dt="2024-05-28T07:19:30.182">
    <p:pos x="528" y="230"/>
    <p:text>Poss. spell out SIG as some members not familiar with what a SIG is;  What are we - SAI members representing a number of HEI's?What we have looked to this year - also sharing of ideas/establishing best practice? + add something re this to methodology? Also maybe mention that we used SDG lens where possible?</p:text>
    <p:extLst>
      <p:ext uri="{C676402C-5697-4E1C-873F-D02D1690AC5C}">
        <p15:threadingInfo timeZoneBias="0">
          <p15:parentCm authorId="1" idx="1"/>
        </p15:threadingInfo>
      </p:ext>
      <p:ext uri="http://customooxmlschemas.google.com/">
        <go:slidesCustomData xmlns:go="http://customooxmlschemas.google.com/" commentPostId="AAABO09sJe8"/>
      </p:ext>
    </p:extLst>
  </p:cm>
  <p:cm authorId="1" idx="2" dt="2024-05-28T08:46:30.833">
    <p:pos x="528" y="230"/>
    <p:text>Agree. Let's go look at our Terms of Reference again, as this gives a good overview of what we do -- which we've all agreed on, and which refers the SDGs.</p:text>
    <p:extLst>
      <p:ext uri="{C676402C-5697-4E1C-873F-D02D1690AC5C}">
        <p15:threadingInfo timeZoneBias="0">
          <p15:parentCm authorId="1" idx="1"/>
        </p15:threadingInfo>
      </p:ext>
      <p:ext uri="http://customooxmlschemas.google.com/">
        <go:slidesCustomData xmlns:go="http://customooxmlschemas.google.com/" commentPostId="AAABO1mhSSo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pencourses.ie/opencourse/universal-design-beyond-the-classro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PROBLEMS </a:t>
            </a:r>
            <a:r>
              <a:rPr lang="en-US"/>
              <a:t>will appear one by one; e</a:t>
            </a:r>
            <a:r>
              <a:rPr lang="en-US"/>
              <a:t>ach </a:t>
            </a:r>
            <a:r>
              <a:rPr b="1" lang="en-US"/>
              <a:t>SOLUTION</a:t>
            </a:r>
            <a:r>
              <a:rPr lang="en-US"/>
              <a:t> is just a suggestion, and will prompt the speaker to pause for a </a:t>
            </a:r>
            <a:r>
              <a:rPr lang="en-US"/>
              <a:t>brief</a:t>
            </a:r>
            <a:r>
              <a:rPr lang="en-US"/>
              <a:t> open-floor discussion</a:t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1b1b06367_0_3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PROBLEMS </a:t>
            </a:r>
            <a:r>
              <a:rPr lang="en-US"/>
              <a:t>will appear one by one; each </a:t>
            </a:r>
            <a:r>
              <a:rPr b="1" lang="en-US"/>
              <a:t>SOLUTION</a:t>
            </a:r>
            <a:r>
              <a:rPr lang="en-US"/>
              <a:t> is just a suggestion, and will prompt the speaker to pause for a brief open-floor discussion</a:t>
            </a:r>
            <a:endParaRPr/>
          </a:p>
        </p:txBody>
      </p:sp>
      <p:sp>
        <p:nvSpPr>
          <p:cNvPr id="174" name="Google Shape;174;g2e1b1b06367_0_3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None/>
            </a:pPr>
            <a:r>
              <a:rPr b="1" lang="en-US"/>
              <a:t>How staff engage with the world: </a:t>
            </a:r>
            <a:r>
              <a:rPr lang="en-US"/>
              <a:t>training gives tools &amp; information about possibly unfamiliar areas, like Trans terminology, the effects of ASD on time management.  </a:t>
            </a:r>
            <a:br>
              <a:rPr lang="en-US"/>
            </a:br>
            <a:r>
              <a:rPr b="1" lang="en-US"/>
              <a:t>How staff act in daily life: </a:t>
            </a:r>
            <a:r>
              <a:rPr lang="en-US"/>
              <a:t>incorporating training into work practices (e.g. including non-binary options on surveys; implementing universal design &amp; consistent messaging)</a:t>
            </a:r>
            <a:br>
              <a:rPr lang="en-US"/>
            </a:br>
            <a:r>
              <a:rPr b="1" lang="en-US"/>
              <a:t>No one size fits all: </a:t>
            </a:r>
            <a:r>
              <a:rPr lang="en-US"/>
              <a:t>If your end aim is for everyone to cycle (to school/work), it’s not enough to just give them a bike. You need to look at and meet their individual needs. </a:t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0ae53989b_2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PURPOSE: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The purpose of the Equality, Diversity and Inclusion (EDI) SIG is to provide a space for Student Affairs Professionals working in higher education (HE) in Ireland to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explore how their work can support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students from diverse backgrounds and improve outcomes for all. The SIG provides a platform for discussion and collaboration on EDI-related matters. It provides a space to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share </a:t>
            </a:r>
            <a:r>
              <a:rPr b="1" lang="en-US" strike="sngStrike">
                <a:latin typeface="Calibri"/>
                <a:ea typeface="Calibri"/>
                <a:cs typeface="Calibri"/>
                <a:sym typeface="Calibri"/>
              </a:rPr>
              <a:t>best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good practice and to collaborate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on EDI-related projects and initiatives. It also provides a space to find and offer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peer support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and to work collaboratively on research and projects.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12" name="Google Shape;112;g2e0ae53989b_2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1b1b06367_0_3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PURPOSE: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The purpose of the Equality, Diversity and Inclusion (EDI) SIG is to provide a space for Student Affairs Professionals working in higher education (HE) in Ireland to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explore how their work can support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students from diverse backgrounds and improve outcomes for all. The SIG provides a platform for discussion and collaboration on EDI-related matters. It provides a space to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share </a:t>
            </a:r>
            <a:r>
              <a:rPr b="1" lang="en-US" strike="sngStrike">
                <a:latin typeface="Calibri"/>
                <a:ea typeface="Calibri"/>
                <a:cs typeface="Calibri"/>
                <a:sym typeface="Calibri"/>
              </a:rPr>
              <a:t>best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good practice and to collaborate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on EDI-related projects and initiatives. It also provides a space to find and offer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peer support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and to work collaboratively on research and projects.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latin typeface="Calibri"/>
                <a:ea typeface="Calibri"/>
                <a:cs typeface="Calibri"/>
                <a:sym typeface="Calibri"/>
              </a:rPr>
              <a:t>Since autumn 2023…The group has focused on collating data on the state of EDI training in HEIs around the country – particularly in the HEIs represented in our group – and discussing questions which arose from this task. </a:t>
            </a:r>
            <a:endParaRPr/>
          </a:p>
        </p:txBody>
      </p:sp>
      <p:sp>
        <p:nvSpPr>
          <p:cNvPr id="135" name="Google Shape;135;g2e1b1b06367_0_3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0ae53989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e0ae53989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rPr lang="en-US"/>
              <a:t>Universal Design URL: </a:t>
            </a:r>
            <a:r>
              <a:rPr lang="en-US" u="sng">
                <a:hlinkClick r:id="rId2"/>
              </a:rPr>
              <a:t>https://opencourses.ie/opencourse/universal-design-beyond-the-classroom/</a:t>
            </a:r>
            <a:br>
              <a:rPr lang="en-US"/>
            </a:br>
            <a:r>
              <a:rPr i="1" lang="en-US"/>
              <a:t>What else? </a:t>
            </a:r>
            <a:r>
              <a:rPr lang="en-US"/>
              <a:t>= a prompt to ask the audience</a:t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e1b1b06367_0_295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2e1b1b06367_0_295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2e1b1b06367_0_29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e1b1b06367_0_33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2e1b1b06367_0_33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g2e1b1b06367_0_3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e1b1b06367_0_33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e1b1b06367_0_3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6" name="Google Shape;56;g2e1b1b06367_0_33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g2e1b1b06367_0_3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2e1b1b06367_0_3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2e1b1b06367_0_3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Timeline">
  <p:cSld name="Single Timelin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1b1b06367_0_342"/>
          <p:cNvSpPr txBox="1"/>
          <p:nvPr>
            <p:ph type="title"/>
          </p:nvPr>
        </p:nvSpPr>
        <p:spPr>
          <a:xfrm>
            <a:off x="230124" y="457199"/>
            <a:ext cx="11731800" cy="11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grpSp>
        <p:nvGrpSpPr>
          <p:cNvPr id="62" name="Google Shape;62;g2e1b1b06367_0_342"/>
          <p:cNvGrpSpPr/>
          <p:nvPr/>
        </p:nvGrpSpPr>
        <p:grpSpPr>
          <a:xfrm>
            <a:off x="1320120" y="2020391"/>
            <a:ext cx="9378509" cy="2410190"/>
            <a:chOff x="1320120" y="2020391"/>
            <a:chExt cx="9378509" cy="2410190"/>
          </a:xfrm>
        </p:grpSpPr>
        <p:sp>
          <p:nvSpPr>
            <p:cNvPr descr="timeline " id="63" name="Google Shape;63;g2e1b1b06367_0_342"/>
            <p:cNvSpPr/>
            <p:nvPr/>
          </p:nvSpPr>
          <p:spPr>
            <a:xfrm rot="10800000">
              <a:off x="1392439" y="2020391"/>
              <a:ext cx="9252295" cy="2410190"/>
            </a:xfrm>
            <a:custGeom>
              <a:rect b="b" l="l" r="r" t="t"/>
              <a:pathLst>
                <a:path extrusionOk="0" h="2410190" w="9252295">
                  <a:moveTo>
                    <a:pt x="1192508" y="2410190"/>
                  </a:moveTo>
                  <a:cubicBezTo>
                    <a:pt x="533904" y="2410190"/>
                    <a:pt x="0" y="1876286"/>
                    <a:pt x="0" y="1217682"/>
                  </a:cubicBezTo>
                  <a:lnTo>
                    <a:pt x="1107" y="1206703"/>
                  </a:lnTo>
                  <a:lnTo>
                    <a:pt x="96158" y="1206703"/>
                  </a:lnTo>
                  <a:lnTo>
                    <a:pt x="95051" y="1217682"/>
                  </a:lnTo>
                  <a:cubicBezTo>
                    <a:pt x="95051" y="1823791"/>
                    <a:pt x="586400" y="2315139"/>
                    <a:pt x="1192508" y="2315139"/>
                  </a:cubicBezTo>
                  <a:cubicBezTo>
                    <a:pt x="1798616" y="2315139"/>
                    <a:pt x="2289965" y="1823791"/>
                    <a:pt x="2289965" y="1217682"/>
                  </a:cubicBezTo>
                  <a:lnTo>
                    <a:pt x="2289554" y="1209531"/>
                  </a:lnTo>
                  <a:lnTo>
                    <a:pt x="2290085" y="1209531"/>
                  </a:lnTo>
                  <a:lnTo>
                    <a:pt x="2295831" y="1095755"/>
                  </a:lnTo>
                  <a:cubicBezTo>
                    <a:pt x="2356899" y="494427"/>
                    <a:pt x="2864742" y="25174"/>
                    <a:pt x="3482182" y="25174"/>
                  </a:cubicBezTo>
                  <a:cubicBezTo>
                    <a:pt x="4099623" y="25174"/>
                    <a:pt x="4607465" y="494427"/>
                    <a:pt x="4668533" y="1095755"/>
                  </a:cubicBezTo>
                  <a:lnTo>
                    <a:pt x="4674278" y="1209531"/>
                  </a:lnTo>
                  <a:lnTo>
                    <a:pt x="4673516" y="1209531"/>
                  </a:lnTo>
                  <a:lnTo>
                    <a:pt x="4678322" y="1304717"/>
                  </a:lnTo>
                  <a:cubicBezTo>
                    <a:pt x="4734523" y="1858116"/>
                    <a:pt x="5201886" y="2289966"/>
                    <a:pt x="5770114" y="2289966"/>
                  </a:cubicBezTo>
                  <a:cubicBezTo>
                    <a:pt x="6338340" y="2289966"/>
                    <a:pt x="6805704" y="1858116"/>
                    <a:pt x="6861904" y="1304717"/>
                  </a:cubicBezTo>
                  <a:lnTo>
                    <a:pt x="6867159" y="1200660"/>
                  </a:lnTo>
                  <a:lnTo>
                    <a:pt x="6867690" y="1200660"/>
                  </a:lnTo>
                  <a:lnTo>
                    <a:pt x="6867279" y="1192508"/>
                  </a:lnTo>
                  <a:cubicBezTo>
                    <a:pt x="6867279" y="533905"/>
                    <a:pt x="7401183" y="0"/>
                    <a:pt x="8059787" y="0"/>
                  </a:cubicBezTo>
                  <a:cubicBezTo>
                    <a:pt x="8718390" y="0"/>
                    <a:pt x="9252295" y="533905"/>
                    <a:pt x="9252295" y="1192508"/>
                  </a:cubicBezTo>
                  <a:lnTo>
                    <a:pt x="9251964" y="1195794"/>
                  </a:lnTo>
                  <a:lnTo>
                    <a:pt x="9156913" y="1195794"/>
                  </a:lnTo>
                  <a:lnTo>
                    <a:pt x="9157244" y="1192508"/>
                  </a:lnTo>
                  <a:cubicBezTo>
                    <a:pt x="9157244" y="586400"/>
                    <a:pt x="8665895" y="95051"/>
                    <a:pt x="8059787" y="95051"/>
                  </a:cubicBezTo>
                  <a:cubicBezTo>
                    <a:pt x="7453679" y="95051"/>
                    <a:pt x="6962330" y="586400"/>
                    <a:pt x="6962330" y="1192508"/>
                  </a:cubicBezTo>
                  <a:lnTo>
                    <a:pt x="6962741" y="1200660"/>
                  </a:lnTo>
                  <a:lnTo>
                    <a:pt x="6962209" y="1200660"/>
                  </a:lnTo>
                  <a:lnTo>
                    <a:pt x="6956464" y="1314435"/>
                  </a:lnTo>
                  <a:cubicBezTo>
                    <a:pt x="6895396" y="1915764"/>
                    <a:pt x="6387554" y="2385016"/>
                    <a:pt x="5770114" y="2385016"/>
                  </a:cubicBezTo>
                  <a:cubicBezTo>
                    <a:pt x="5152672" y="2385016"/>
                    <a:pt x="4644831" y="1915764"/>
                    <a:pt x="4583763" y="1314435"/>
                  </a:cubicBezTo>
                  <a:lnTo>
                    <a:pt x="4578017" y="1200660"/>
                  </a:lnTo>
                  <a:lnTo>
                    <a:pt x="4578780" y="1200660"/>
                  </a:lnTo>
                  <a:lnTo>
                    <a:pt x="4573974" y="1105474"/>
                  </a:lnTo>
                  <a:cubicBezTo>
                    <a:pt x="4517772" y="552075"/>
                    <a:pt x="4050409" y="120225"/>
                    <a:pt x="3482182" y="120225"/>
                  </a:cubicBezTo>
                  <a:cubicBezTo>
                    <a:pt x="2913956" y="120225"/>
                    <a:pt x="2446592" y="552075"/>
                    <a:pt x="2390391" y="1105474"/>
                  </a:cubicBezTo>
                  <a:lnTo>
                    <a:pt x="2385136" y="1209531"/>
                  </a:lnTo>
                  <a:lnTo>
                    <a:pt x="2384604" y="1209531"/>
                  </a:lnTo>
                  <a:lnTo>
                    <a:pt x="2385016" y="1217682"/>
                  </a:lnTo>
                  <a:cubicBezTo>
                    <a:pt x="2385016" y="1876286"/>
                    <a:pt x="1851111" y="2410190"/>
                    <a:pt x="1192508" y="241019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8000">
                  <a:schemeClr val="accent4"/>
                </a:gs>
                <a:gs pos="39000">
                  <a:schemeClr val="accent5"/>
                </a:gs>
                <a:gs pos="61000">
                  <a:schemeClr val="accent6"/>
                </a:gs>
                <a:gs pos="92000">
                  <a:schemeClr val="accent3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imeline endpoints" id="64" name="Google Shape;64;g2e1b1b06367_0_342"/>
            <p:cNvSpPr/>
            <p:nvPr/>
          </p:nvSpPr>
          <p:spPr>
            <a:xfrm>
              <a:off x="1320120" y="3149771"/>
              <a:ext cx="218100" cy="218100"/>
            </a:xfrm>
            <a:prstGeom prst="ellipse">
              <a:avLst/>
            </a:prstGeom>
            <a:solidFill>
              <a:schemeClr val="accent4"/>
            </a:solidFill>
            <a:ln cap="flat" cmpd="sng" w="762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imeline endpoints" id="65" name="Google Shape;65;g2e1b1b06367_0_342"/>
            <p:cNvSpPr/>
            <p:nvPr/>
          </p:nvSpPr>
          <p:spPr>
            <a:xfrm>
              <a:off x="10480529" y="3149771"/>
              <a:ext cx="218100" cy="218100"/>
            </a:xfrm>
            <a:prstGeom prst="ellipse">
              <a:avLst/>
            </a:prstGeom>
            <a:solidFill>
              <a:schemeClr val="accent3"/>
            </a:solidFill>
            <a:ln cap="flat" cmpd="sng" w="762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20A4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g2e1b1b06367_0_342"/>
          <p:cNvSpPr/>
          <p:nvPr>
            <p:ph idx="1" type="body"/>
          </p:nvPr>
        </p:nvSpPr>
        <p:spPr>
          <a:xfrm>
            <a:off x="1980355" y="2660943"/>
            <a:ext cx="1161300" cy="11613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cap="none">
                <a:solidFill>
                  <a:schemeClr val="accent4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7" name="Google Shape;67;g2e1b1b06367_0_342"/>
          <p:cNvSpPr txBox="1"/>
          <p:nvPr>
            <p:ph idx="2" type="body"/>
          </p:nvPr>
        </p:nvSpPr>
        <p:spPr>
          <a:xfrm>
            <a:off x="1823914" y="4817717"/>
            <a:ext cx="17964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 cap="none">
                <a:solidFill>
                  <a:schemeClr val="accent4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8" name="Google Shape;68;g2e1b1b06367_0_342"/>
          <p:cNvSpPr txBox="1"/>
          <p:nvPr>
            <p:ph idx="3" type="body"/>
          </p:nvPr>
        </p:nvSpPr>
        <p:spPr>
          <a:xfrm>
            <a:off x="1823914" y="5210963"/>
            <a:ext cx="18135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9" name="Google Shape;69;g2e1b1b06367_0_342"/>
          <p:cNvSpPr/>
          <p:nvPr>
            <p:ph idx="4" type="body"/>
          </p:nvPr>
        </p:nvSpPr>
        <p:spPr>
          <a:xfrm>
            <a:off x="4279505" y="2660943"/>
            <a:ext cx="1161300" cy="1161300"/>
          </a:xfrm>
          <a:prstGeom prst="ellipse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cap="none">
                <a:solidFill>
                  <a:schemeClr val="accent5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0" name="Google Shape;70;g2e1b1b06367_0_342"/>
          <p:cNvSpPr txBox="1"/>
          <p:nvPr>
            <p:ph idx="5" type="body"/>
          </p:nvPr>
        </p:nvSpPr>
        <p:spPr>
          <a:xfrm>
            <a:off x="4134076" y="4817717"/>
            <a:ext cx="17964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b="1" sz="2000" cap="none">
                <a:solidFill>
                  <a:schemeClr val="accent5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1" name="Google Shape;71;g2e1b1b06367_0_342"/>
          <p:cNvSpPr txBox="1"/>
          <p:nvPr>
            <p:ph idx="6" type="body"/>
          </p:nvPr>
        </p:nvSpPr>
        <p:spPr>
          <a:xfrm>
            <a:off x="4134076" y="5210963"/>
            <a:ext cx="18135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2" name="Google Shape;72;g2e1b1b06367_0_342"/>
          <p:cNvSpPr/>
          <p:nvPr>
            <p:ph idx="7" type="body"/>
          </p:nvPr>
        </p:nvSpPr>
        <p:spPr>
          <a:xfrm>
            <a:off x="6578655" y="2660943"/>
            <a:ext cx="1161300" cy="1161300"/>
          </a:xfrm>
          <a:prstGeom prst="ellipse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cap="none">
                <a:solidFill>
                  <a:schemeClr val="accent6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g2e1b1b06367_0_342"/>
          <p:cNvSpPr txBox="1"/>
          <p:nvPr>
            <p:ph idx="8" type="body"/>
          </p:nvPr>
        </p:nvSpPr>
        <p:spPr>
          <a:xfrm>
            <a:off x="6444238" y="4817717"/>
            <a:ext cx="17964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 cap="none">
                <a:solidFill>
                  <a:schemeClr val="accent6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g2e1b1b06367_0_342"/>
          <p:cNvSpPr txBox="1"/>
          <p:nvPr>
            <p:ph idx="9" type="body"/>
          </p:nvPr>
        </p:nvSpPr>
        <p:spPr>
          <a:xfrm>
            <a:off x="6444238" y="5210963"/>
            <a:ext cx="18135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5" name="Google Shape;75;g2e1b1b06367_0_342"/>
          <p:cNvSpPr/>
          <p:nvPr>
            <p:ph idx="13" type="body"/>
          </p:nvPr>
        </p:nvSpPr>
        <p:spPr>
          <a:xfrm>
            <a:off x="8877805" y="2644842"/>
            <a:ext cx="1161300" cy="11613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cap="none">
                <a:solidFill>
                  <a:schemeClr val="accent3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6" name="Google Shape;76;g2e1b1b06367_0_342"/>
          <p:cNvSpPr txBox="1"/>
          <p:nvPr>
            <p:ph idx="14" type="body"/>
          </p:nvPr>
        </p:nvSpPr>
        <p:spPr>
          <a:xfrm>
            <a:off x="8754400" y="4817717"/>
            <a:ext cx="17964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b="1" sz="2000" cap="none">
                <a:solidFill>
                  <a:schemeClr val="accent3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7" name="Google Shape;77;g2e1b1b06367_0_342"/>
          <p:cNvSpPr txBox="1"/>
          <p:nvPr>
            <p:ph idx="15" type="body"/>
          </p:nvPr>
        </p:nvSpPr>
        <p:spPr>
          <a:xfrm>
            <a:off x="8754400" y="5210963"/>
            <a:ext cx="18135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e1b1b06367_0_299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2e1b1b06367_0_29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e1b1b06367_0_30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2e1b1b06367_0_30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g2e1b1b06367_0_30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e1b1b06367_0_30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g2e1b1b06367_0_306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2e1b1b06367_0_306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g2e1b1b06367_0_30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e1b1b06367_0_3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g2e1b1b06367_0_3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e1b1b06367_0_314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g2e1b1b06367_0_314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2e1b1b06367_0_3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e1b1b06367_0_31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8" name="Google Shape;38;g2e1b1b06367_0_3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e1b1b06367_0_32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2e1b1b06367_0_321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g2e1b1b06367_0_321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g2e1b1b06367_0_321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g2e1b1b06367_0_3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e1b1b06367_0_327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7" name="Google Shape;47;g2e1b1b06367_0_3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e1b1b06367_0_29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2e1b1b06367_0_29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2e1b1b06367_0_29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ihrec.ie/guides-and-tools/human-rights-and-equality-in-the-provision-of-good-and-services/what-does-the-law-say/equal-status-acts/" TargetMode="External"/><Relationship Id="rId4" Type="http://schemas.openxmlformats.org/officeDocument/2006/relationships/hyperlink" Target="https://www.tandfonline.com/doi/epdf/10.1177/0748175610384811?needAccess=true" TargetMode="External"/><Relationship Id="rId5" Type="http://schemas.openxmlformats.org/officeDocument/2006/relationships/hyperlink" Target="https://www.ucd.ie/equality/information/policies/" TargetMode="External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2.xm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jpg"/><Relationship Id="rId10" Type="http://schemas.openxmlformats.org/officeDocument/2006/relationships/image" Target="../media/image17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jpg"/><Relationship Id="rId10" Type="http://schemas.openxmlformats.org/officeDocument/2006/relationships/image" Target="../media/image2.png"/><Relationship Id="rId13" Type="http://schemas.openxmlformats.org/officeDocument/2006/relationships/image" Target="../media/image17.jp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4.jp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>
            <p:ph type="ctrTitle"/>
          </p:nvPr>
        </p:nvSpPr>
        <p:spPr>
          <a:xfrm>
            <a:off x="482274" y="914401"/>
            <a:ext cx="96555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b="1" lang="en-US" sz="4800">
                <a:latin typeface="Roboto"/>
                <a:ea typeface="Roboto"/>
                <a:cs typeface="Roboto"/>
                <a:sym typeface="Roboto"/>
              </a:rPr>
              <a:t>EDI Training in HEIs</a:t>
            </a:r>
            <a:br>
              <a:rPr b="1" lang="en-US" sz="4800">
                <a:latin typeface="Roboto"/>
                <a:ea typeface="Roboto"/>
                <a:cs typeface="Roboto"/>
                <a:sym typeface="Roboto"/>
              </a:rPr>
            </a:br>
            <a:r>
              <a:rPr b="1" i="1" lang="en-US" sz="3700">
                <a:solidFill>
                  <a:schemeClr val="dk2"/>
                </a:solidFill>
              </a:rPr>
              <a:t>o</a:t>
            </a:r>
            <a:r>
              <a:rPr b="1" i="1" lang="en-US" sz="3700">
                <a:solidFill>
                  <a:schemeClr val="dk2"/>
                </a:solidFill>
              </a:rPr>
              <a:t>r, “What are we up to at all, at all?”</a:t>
            </a:r>
            <a:endParaRPr b="1" sz="37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t/>
            </a:r>
            <a:endParaRPr b="1" sz="4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"/>
          <p:cNvSpPr txBox="1"/>
          <p:nvPr>
            <p:ph idx="1" type="subTitle"/>
          </p:nvPr>
        </p:nvSpPr>
        <p:spPr>
          <a:xfrm>
            <a:off x="579950" y="3302092"/>
            <a:ext cx="91440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864"/>
              <a:buNone/>
            </a:pPr>
            <a:r>
              <a:rPr b="1" lang="en-US">
                <a:latin typeface="Roboto"/>
                <a:ea typeface="Roboto"/>
                <a:cs typeface="Roboto"/>
                <a:sym typeface="Roboto"/>
              </a:rPr>
              <a:t>1st research report by </a:t>
            </a:r>
            <a:br>
              <a:rPr b="1" lang="en-US">
                <a:latin typeface="Roboto"/>
                <a:ea typeface="Roboto"/>
                <a:cs typeface="Roboto"/>
                <a:sym typeface="Roboto"/>
              </a:rPr>
            </a:br>
            <a:r>
              <a:rPr b="1" lang="en-US">
                <a:latin typeface="Roboto"/>
                <a:ea typeface="Roboto"/>
                <a:cs typeface="Roboto"/>
                <a:sym typeface="Roboto"/>
              </a:rPr>
              <a:t>Student Affairs Ireland’s EDI special interest group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60925" y="-4"/>
            <a:ext cx="174307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395975" y="4339971"/>
            <a:ext cx="91440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rPr b="1" lang="en-US" sz="2390">
                <a:latin typeface="Roboto"/>
                <a:ea typeface="Roboto"/>
                <a:cs typeface="Roboto"/>
                <a:sym typeface="Roboto"/>
              </a:rPr>
              <a:t>Presented by Simon Gray (UCD)</a:t>
            </a:r>
            <a:endParaRPr b="1" sz="239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79625" y="4772275"/>
            <a:ext cx="79767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Prepared by </a:t>
            </a:r>
            <a:br>
              <a:rPr b="1"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Simon Gray, </a:t>
            </a:r>
            <a:br>
              <a:rPr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Anne-Marie Curtin (UCC), </a:t>
            </a:r>
            <a:br>
              <a:rPr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Catherine Tormey (UCD),</a:t>
            </a:r>
            <a:br>
              <a:rPr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Gill K’Eogh (Maynooth University / TUD)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Martha Henchion (UCC), </a:t>
            </a:r>
            <a:br>
              <a:rPr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Niamh Nestor (UCD), </a:t>
            </a:r>
            <a:br>
              <a:rPr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Vicky O’Sullivan (MTU)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Comments on Findings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7"/>
          <p:cNvSpPr txBox="1"/>
          <p:nvPr>
            <p:ph idx="1" type="body"/>
          </p:nvPr>
        </p:nvSpPr>
        <p:spPr>
          <a:xfrm>
            <a:off x="838200" y="1825625"/>
            <a:ext cx="823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b="1" lang="en-US" sz="1800">
                <a:solidFill>
                  <a:schemeClr val="dk1"/>
                </a:solidFill>
              </a:rPr>
              <a:t>PROBLEM: </a:t>
            </a:r>
            <a:r>
              <a:rPr lang="en-US" sz="1800">
                <a:solidFill>
                  <a:schemeClr val="dk1"/>
                </a:solidFill>
              </a:rPr>
              <a:t>HEIs differ in access to / variety of training courses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(e.g. a large university vs a small HEI)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b="1" lang="en-US" sz="1800">
                <a:solidFill>
                  <a:schemeClr val="dk1"/>
                </a:solidFill>
              </a:rPr>
              <a:t>SUGGESTION: </a:t>
            </a:r>
            <a:r>
              <a:rPr lang="en-US" sz="1800">
                <a:solidFill>
                  <a:schemeClr val="dk1"/>
                </a:solidFill>
              </a:rPr>
              <a:t>SAI facilitate training solutions to its members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SAI EDI passport / award</a:t>
            </a:r>
            <a:br>
              <a:rPr b="1" lang="en-US" sz="1800">
                <a:solidFill>
                  <a:schemeClr val="dk1"/>
                </a:solidFill>
              </a:rPr>
            </a:b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b="1" lang="en-US" sz="1800">
                <a:solidFill>
                  <a:schemeClr val="dk1"/>
                </a:solidFill>
              </a:rPr>
              <a:t>PROBLEM: </a:t>
            </a:r>
            <a:r>
              <a:rPr lang="en-US" sz="1800">
                <a:solidFill>
                  <a:schemeClr val="dk1"/>
                </a:solidFill>
              </a:rPr>
              <a:t>EDI training is “bitty” </a:t>
            </a:r>
            <a:r>
              <a:rPr lang="en-US" sz="1200">
                <a:solidFill>
                  <a:schemeClr val="dk1"/>
                </a:solidFill>
              </a:rPr>
              <a:t>(“known unknowns”, “unknown unknowns”)</a:t>
            </a:r>
            <a:endParaRPr sz="12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b="1" lang="en-US" sz="1800">
                <a:solidFill>
                  <a:schemeClr val="dk1"/>
                </a:solidFill>
              </a:rPr>
              <a:t>SUGGESTION: </a:t>
            </a:r>
            <a:r>
              <a:rPr lang="en-US" sz="1800">
                <a:solidFill>
                  <a:schemeClr val="dk1"/>
                </a:solidFill>
              </a:rPr>
              <a:t>An easily and regularly maintained database of EDI training; promotion (to line managers) of EDI training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b="1" lang="en-US" sz="1800">
                <a:solidFill>
                  <a:schemeClr val="dk1"/>
                </a:solidFill>
              </a:rPr>
              <a:t>PROBLEM: </a:t>
            </a:r>
            <a:r>
              <a:rPr lang="en-US" sz="1800">
                <a:solidFill>
                  <a:schemeClr val="dk1"/>
                </a:solidFill>
              </a:rPr>
              <a:t>Siloed data indicating uptake of EDI training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b="1" lang="en-US" sz="1800">
                <a:solidFill>
                  <a:schemeClr val="dk1"/>
                </a:solidFill>
              </a:rPr>
              <a:t>SUGGESTION: </a:t>
            </a:r>
            <a:r>
              <a:rPr lang="en-US" sz="1800">
                <a:solidFill>
                  <a:schemeClr val="dk1"/>
                </a:solidFill>
              </a:rPr>
              <a:t>To what extent should we monitor training and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to what extent, if at all, should we share these data between HEIs?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Should training be mandatory?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0925" y="-4"/>
            <a:ext cx="174307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2e1b1b06367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0925" y="-4"/>
            <a:ext cx="174307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e1b1b06367_0_398"/>
          <p:cNvSpPr txBox="1"/>
          <p:nvPr>
            <p:ph idx="4294967295" type="body"/>
          </p:nvPr>
        </p:nvSpPr>
        <p:spPr>
          <a:xfrm>
            <a:off x="838200" y="914400"/>
            <a:ext cx="59976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</a:pP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or, </a:t>
            </a:r>
            <a:r>
              <a:rPr b="1" i="1" lang="en-US" sz="2400">
                <a:latin typeface="Roboto"/>
                <a:ea typeface="Roboto"/>
                <a:cs typeface="Roboto"/>
                <a:sym typeface="Roboto"/>
              </a:rPr>
              <a:t>More! More! More!</a:t>
            </a:r>
            <a:br>
              <a:rPr b="1" i="1" lang="en-US" sz="2400">
                <a:latin typeface="Roboto"/>
                <a:ea typeface="Roboto"/>
                <a:cs typeface="Roboto"/>
                <a:sym typeface="Roboto"/>
              </a:rPr>
            </a:br>
            <a:r>
              <a:rPr b="1" i="1" lang="en-US" sz="2400">
                <a:latin typeface="Roboto"/>
                <a:ea typeface="Roboto"/>
                <a:cs typeface="Roboto"/>
                <a:sym typeface="Roboto"/>
              </a:rPr>
              <a:t>(How do you like it? How do you like it?)</a:t>
            </a:r>
            <a:endParaRPr b="1" i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g2e1b1b06367_0_398"/>
          <p:cNvSpPr txBox="1"/>
          <p:nvPr>
            <p:ph idx="4294967295" type="body"/>
          </p:nvPr>
        </p:nvSpPr>
        <p:spPr>
          <a:xfrm>
            <a:off x="4419598" y="4999375"/>
            <a:ext cx="56742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ts val="2000"/>
              <a:buNone/>
            </a:pPr>
            <a:r>
              <a:rPr b="1" lang="en-US">
                <a:solidFill>
                  <a:srgbClr val="6C0C18"/>
                </a:solidFill>
                <a:latin typeface="Roboto"/>
                <a:ea typeface="Roboto"/>
                <a:cs typeface="Roboto"/>
                <a:sym typeface="Roboto"/>
              </a:rPr>
              <a:t>More Belonging</a:t>
            </a:r>
            <a:br>
              <a:rPr b="1" lang="en-US">
                <a:solidFill>
                  <a:srgbClr val="6C0C18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200">
                <a:solidFill>
                  <a:schemeClr val="dk1"/>
                </a:solidFill>
              </a:rPr>
              <a:t>More equity</a:t>
            </a:r>
            <a:br>
              <a:rPr lang="en-US" sz="2200">
                <a:solidFill>
                  <a:schemeClr val="dk1"/>
                </a:solidFill>
              </a:rPr>
            </a:br>
            <a:r>
              <a:rPr lang="en-US" sz="2200">
                <a:solidFill>
                  <a:schemeClr val="dk1"/>
                </a:solidFill>
              </a:rPr>
              <a:t>More diversity</a:t>
            </a:r>
            <a:br>
              <a:rPr lang="en-US" sz="2200">
                <a:solidFill>
                  <a:schemeClr val="dk1"/>
                </a:solidFill>
              </a:rPr>
            </a:br>
            <a:r>
              <a:rPr lang="en-US" sz="2200">
                <a:solidFill>
                  <a:schemeClr val="dk1"/>
                </a:solidFill>
              </a:rPr>
              <a:t>More inclusion</a:t>
            </a:r>
            <a:endParaRPr b="1">
              <a:solidFill>
                <a:srgbClr val="6C0C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g2e1b1b06367_0_398"/>
          <p:cNvSpPr txBox="1"/>
          <p:nvPr>
            <p:ph idx="4294967295" type="body"/>
          </p:nvPr>
        </p:nvSpPr>
        <p:spPr>
          <a:xfrm>
            <a:off x="838200" y="2136475"/>
            <a:ext cx="56742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ts val="2000"/>
              <a:buNone/>
            </a:pPr>
            <a:r>
              <a:rPr b="1" lang="en-US">
                <a:solidFill>
                  <a:srgbClr val="6C0C18"/>
                </a:solidFill>
                <a:latin typeface="Roboto"/>
                <a:ea typeface="Roboto"/>
                <a:cs typeface="Roboto"/>
                <a:sym typeface="Roboto"/>
              </a:rPr>
              <a:t>More members</a:t>
            </a:r>
            <a:br>
              <a:rPr b="1" lang="en-US">
                <a:solidFill>
                  <a:srgbClr val="6C0C18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200">
                <a:solidFill>
                  <a:schemeClr val="dk1"/>
                </a:solidFill>
              </a:rPr>
              <a:t>More HEI representation</a:t>
            </a:r>
            <a:br>
              <a:rPr lang="en-US" sz="2200">
                <a:solidFill>
                  <a:schemeClr val="dk1"/>
                </a:solidFill>
              </a:rPr>
            </a:br>
            <a:r>
              <a:rPr lang="en-US" sz="2200">
                <a:solidFill>
                  <a:schemeClr val="dk1"/>
                </a:solidFill>
              </a:rPr>
              <a:t>More research &amp; discussion</a:t>
            </a:r>
            <a:br>
              <a:rPr lang="en-US" sz="2200">
                <a:solidFill>
                  <a:schemeClr val="dk1"/>
                </a:solidFill>
              </a:rPr>
            </a:br>
            <a:r>
              <a:rPr lang="en-US" sz="2200">
                <a:solidFill>
                  <a:schemeClr val="dk1"/>
                </a:solidFill>
              </a:rPr>
              <a:t>More ideas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80" name="Google Shape;180;g2e1b1b06367_0_398"/>
          <p:cNvSpPr txBox="1"/>
          <p:nvPr>
            <p:ph idx="4294967295" type="body"/>
          </p:nvPr>
        </p:nvSpPr>
        <p:spPr>
          <a:xfrm>
            <a:off x="2514598" y="3723475"/>
            <a:ext cx="56742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ts val="2000"/>
              <a:buNone/>
            </a:pPr>
            <a:r>
              <a:rPr b="1" lang="en-US">
                <a:solidFill>
                  <a:srgbClr val="6C0C18"/>
                </a:solidFill>
                <a:latin typeface="Roboto"/>
                <a:ea typeface="Roboto"/>
                <a:cs typeface="Roboto"/>
                <a:sym typeface="Roboto"/>
              </a:rPr>
              <a:t>More </a:t>
            </a:r>
            <a:r>
              <a:rPr b="1" lang="en-US">
                <a:solidFill>
                  <a:srgbClr val="6C0C18"/>
                </a:solidFill>
                <a:latin typeface="Roboto"/>
                <a:ea typeface="Roboto"/>
                <a:cs typeface="Roboto"/>
                <a:sym typeface="Roboto"/>
              </a:rPr>
              <a:t>HEI </a:t>
            </a:r>
            <a:r>
              <a:rPr b="1" lang="en-US">
                <a:solidFill>
                  <a:srgbClr val="6C0C18"/>
                </a:solidFill>
                <a:latin typeface="Roboto"/>
                <a:ea typeface="Roboto"/>
                <a:cs typeface="Roboto"/>
                <a:sym typeface="Roboto"/>
              </a:rPr>
              <a:t>collaboration</a:t>
            </a:r>
            <a:br>
              <a:rPr b="1" lang="en-US">
                <a:solidFill>
                  <a:srgbClr val="6C0C18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200">
                <a:solidFill>
                  <a:schemeClr val="dk1"/>
                </a:solidFill>
              </a:rPr>
              <a:t>More data</a:t>
            </a:r>
            <a:br>
              <a:rPr lang="en-US" sz="2200">
                <a:solidFill>
                  <a:schemeClr val="dk1"/>
                </a:solidFill>
              </a:rPr>
            </a:br>
            <a:r>
              <a:rPr lang="en-US" sz="2200">
                <a:solidFill>
                  <a:schemeClr val="dk1"/>
                </a:solidFill>
              </a:rPr>
              <a:t>More recommendations &amp; rewards</a:t>
            </a:r>
            <a:endParaRPr b="1">
              <a:solidFill>
                <a:srgbClr val="6C0C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g2e1b1b06367_0_398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What next?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>
            <p:ph idx="4294967295"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References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9"/>
          <p:cNvSpPr txBox="1"/>
          <p:nvPr>
            <p:ph idx="4294967295" type="body"/>
          </p:nvPr>
        </p:nvSpPr>
        <p:spPr>
          <a:xfrm>
            <a:off x="838200" y="1176150"/>
            <a:ext cx="10904100" cy="54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1" marL="6858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French AE &amp; Price-Williams SR (2022), “Economic Stratification in Higher Education”,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Bentrim 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&amp; Henning GW (eds.)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Impact of a Sense of Belonging in College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Virginia : Stylus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Hallet R, Kezar A, Kitchen J, Perez R (2022), “Facilitating a Sense of Belonging for Students with 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Identities”, in Bentrim EM &amp; Henning GW (eds.)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Impact of a Sense of Belonging in College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Virginia : Stylus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Irish Human Rights &amp; Equality Commission (n.d.),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 Status Acts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Available at </a:t>
            </a:r>
            <a:r>
              <a:rPr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https://www.ihrec.ie/guides-and-tools/human-rights-and-equality-in-the-provision-of-good-and-services/what-does-the-law-say/equal-status-acts/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(Accessed 31 May 2024)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Strayhorn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 (2022), “Unravelling the Relationship among Engagement, Involvement and Sense of Belonging”, 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Bentrim EM &amp; Henning GW (eds.)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Impact of a Sense of Belonging in College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Virginia : Stylus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Tovar E &amp; Simon MA (2010), “Factorial Structure and Invariance Analysis of the Sense of Belonging Scales”, 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 and Evaluation in Counseling and Development,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43(3), pp.199–217 Available at </a:t>
            </a:r>
            <a:r>
              <a:rPr lang="en-U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https://www.tandfonline.com/doi/epdf/10.1177/0748175610384811?needAccess=true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(Accessed 28 May 2024)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UCD (2018),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Equality, Dignity &amp; Inclusion Policy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Available at 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https://www.ucd.ie/equality/information/policies/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(Accessed 28 May 2024)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Vaccaro A &amp; Newman B (2022), “Theoretical Foundations for Sense of Belonging in College”, in Bentrim 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&amp; Henning GW (eds.)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Impact of a Sense of Belonging in College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Virginia : Stylus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60925" y="-4"/>
            <a:ext cx="174307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SAI EDI Special Interest G</a:t>
            </a:r>
            <a:r>
              <a:rPr lang="en-US"/>
              <a:t>roup</a:t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934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Theory: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/>
              <a:t>What is EDI?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EDI in Irish Higher Education Institutions</a:t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The SAI EDI SIG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What’s a SIG?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Who we are</a:t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60925" y="-4"/>
            <a:ext cx="174307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38200" y="1474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What is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EDI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838200" y="1472975"/>
            <a:ext cx="11010300" cy="48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78765" lvl="1" marL="6858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55555"/>
              <a:buChar char="○"/>
            </a:pPr>
            <a:r>
              <a:rPr b="1" lang="en-US">
                <a:solidFill>
                  <a:schemeClr val="dk1"/>
                </a:solidFill>
              </a:rPr>
              <a:t>Equality: the absence of discrimination</a:t>
            </a:r>
            <a:endParaRPr b="1" sz="1800">
              <a:solidFill>
                <a:srgbClr val="FF0000"/>
              </a:solidFill>
            </a:endParaRPr>
          </a:p>
          <a:p>
            <a:pPr indent="-220027" lvl="3" marL="16002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ct val="105882"/>
              <a:buChar char="●"/>
            </a:pPr>
            <a:r>
              <a:rPr lang="en-US">
                <a:solidFill>
                  <a:schemeClr val="dk1"/>
                </a:solidFill>
              </a:rPr>
              <a:t>on the basis of specific grounds: gender, age, race,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socio-economic status, sexual orientation, civil status, family status,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disability, religion, membership of the Traveller community </a:t>
            </a:r>
            <a:br>
              <a:rPr lang="en-US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(</a:t>
            </a:r>
            <a:r>
              <a:rPr lang="en-US" sz="1700">
                <a:solidFill>
                  <a:srgbClr val="FF0000"/>
                </a:solidFill>
              </a:rPr>
              <a:t>Equal Status Acts, 2000-2018</a:t>
            </a:r>
            <a:r>
              <a:rPr lang="en-US" sz="1700">
                <a:solidFill>
                  <a:schemeClr val="dk1"/>
                </a:solidFill>
              </a:rPr>
              <a:t>)</a:t>
            </a:r>
            <a:endParaRPr sz="1700">
              <a:solidFill>
                <a:schemeClr val="dk1"/>
              </a:solidFill>
            </a:endParaRPr>
          </a:p>
          <a:p>
            <a:pPr indent="-220027" lvl="3" marL="16002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ct val="94736"/>
              <a:buChar char="●"/>
            </a:pPr>
            <a:r>
              <a:rPr lang="en-US">
                <a:solidFill>
                  <a:schemeClr val="dk1"/>
                </a:solidFill>
              </a:rPr>
              <a:t>equality </a:t>
            </a:r>
            <a:r>
              <a:rPr i="1" lang="en-US">
                <a:solidFill>
                  <a:schemeClr val="dk1"/>
                </a:solidFill>
              </a:rPr>
              <a:t>versus </a:t>
            </a:r>
            <a:r>
              <a:rPr lang="en-US">
                <a:solidFill>
                  <a:schemeClr val="dk1"/>
                </a:solidFill>
              </a:rPr>
              <a:t>equity (incl. positive differences)</a:t>
            </a:r>
            <a:endParaRPr>
              <a:solidFill>
                <a:schemeClr val="dk1"/>
              </a:solidFill>
            </a:endParaRPr>
          </a:p>
          <a:p>
            <a:pPr indent="-220027" lvl="1" marL="6858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○"/>
            </a:pPr>
            <a:r>
              <a:rPr b="1" lang="en-US">
                <a:solidFill>
                  <a:schemeClr val="dk1"/>
                </a:solidFill>
              </a:rPr>
              <a:t>Diversity:</a:t>
            </a:r>
            <a:endParaRPr b="1" sz="1800">
              <a:solidFill>
                <a:schemeClr val="dk1"/>
              </a:solidFill>
            </a:endParaRPr>
          </a:p>
          <a:p>
            <a:pPr indent="-220027" lvl="2" marL="11430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■"/>
            </a:pPr>
            <a:r>
              <a:rPr lang="en-US" sz="1800">
                <a:solidFill>
                  <a:schemeClr val="dk1"/>
                </a:solidFill>
              </a:rPr>
              <a:t>understanding and respecting difference among members</a:t>
            </a:r>
            <a:endParaRPr b="1" sz="1800">
              <a:solidFill>
                <a:schemeClr val="dk1"/>
              </a:solidFill>
            </a:endParaRPr>
          </a:p>
          <a:p>
            <a:pPr indent="-220027" lvl="1" marL="6858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ct val="94736"/>
              <a:buChar char="○"/>
            </a:pPr>
            <a:r>
              <a:rPr b="1" lang="en-US">
                <a:solidFill>
                  <a:schemeClr val="dk1"/>
                </a:solidFill>
              </a:rPr>
              <a:t>Inclusion:</a:t>
            </a:r>
            <a:endParaRPr b="1">
              <a:solidFill>
                <a:schemeClr val="dk1"/>
              </a:solidFill>
            </a:endParaRPr>
          </a:p>
          <a:p>
            <a:pPr indent="-220027" lvl="2" marL="1143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■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‘an individual’s sense of identification or positioning in relation to … the </a:t>
            </a:r>
            <a:b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community, which may yield an affective response’ (Strayhorn, 2022)</a:t>
            </a:r>
            <a:br>
              <a:rPr b="1" lang="en-US" sz="1800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-220027" lvl="1" marL="685800" rtl="0" algn="l">
              <a:lnSpc>
                <a:spcPct val="110000"/>
              </a:lnSpc>
              <a:spcBef>
                <a:spcPts val="1000"/>
              </a:spcBef>
              <a:spcAft>
                <a:spcPts val="1600"/>
              </a:spcAft>
              <a:buSzPct val="94736"/>
              <a:buChar char="○"/>
            </a:pPr>
            <a:r>
              <a:rPr b="1" lang="en-US">
                <a:solidFill>
                  <a:schemeClr val="dk1"/>
                </a:solidFill>
              </a:rPr>
              <a:t>(Belonging:</a:t>
            </a:r>
            <a:r>
              <a:rPr b="1" lang="en-US" sz="1800">
                <a:solidFill>
                  <a:schemeClr val="dk1"/>
                </a:solidFill>
              </a:rPr>
              <a:t> </a:t>
            </a:r>
            <a:r>
              <a:rPr b="1" i="1" lang="en-US" sz="1800">
                <a:solidFill>
                  <a:schemeClr val="dk1"/>
                </a:solidFill>
              </a:rPr>
              <a:t>a priori </a:t>
            </a:r>
            <a:r>
              <a:rPr b="1" lang="en-US" sz="1800">
                <a:solidFill>
                  <a:schemeClr val="dk1"/>
                </a:solidFill>
              </a:rPr>
              <a:t>or empirical?</a:t>
            </a:r>
            <a:r>
              <a:rPr b="1" lang="en-US">
                <a:solidFill>
                  <a:schemeClr val="dk1"/>
                </a:solidFill>
              </a:rPr>
              <a:t>)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-9660" l="0" r="0" t="9660"/>
          <a:stretch/>
        </p:blipFill>
        <p:spPr>
          <a:xfrm>
            <a:off x="7635950" y="2904725"/>
            <a:ext cx="2104525" cy="157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60925" y="-4"/>
            <a:ext cx="174307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838200" y="539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EDI in Higher Education Institutions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945900" y="1064304"/>
            <a:ext cx="10515600" cy="4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EDI</a:t>
            </a:r>
            <a:r>
              <a:rPr lang="en-US" sz="2400">
                <a:solidFill>
                  <a:schemeClr val="dk1"/>
                </a:solidFill>
              </a:rPr>
              <a:t> training in an HEI </a:t>
            </a:r>
            <a:r>
              <a:rPr i="1" lang="en-US" sz="2400">
                <a:solidFill>
                  <a:schemeClr val="dk1"/>
                </a:solidFill>
              </a:rPr>
              <a:t>should</a:t>
            </a:r>
            <a:r>
              <a:rPr lang="en-US" sz="2400">
                <a:solidFill>
                  <a:schemeClr val="dk1"/>
                </a:solidFill>
              </a:rPr>
              <a:t>…</a:t>
            </a:r>
            <a:endParaRPr sz="2400">
              <a:solidFill>
                <a:schemeClr val="dk1"/>
              </a:solidFill>
            </a:endParaRPr>
          </a:p>
          <a:p>
            <a:pPr indent="-228600" lvl="1" marL="685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create/strengthen a sense of belonging (EDI⇒B)</a:t>
            </a:r>
            <a:endParaRPr sz="1800">
              <a:solidFill>
                <a:schemeClr val="dk1"/>
              </a:solidFill>
            </a:endParaRPr>
          </a:p>
          <a:p>
            <a:pPr indent="-228600" lvl="1" marL="685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“yield an affective response”</a:t>
            </a:r>
            <a:endParaRPr sz="1800">
              <a:solidFill>
                <a:schemeClr val="dk1"/>
              </a:solidFill>
            </a:endParaRPr>
          </a:p>
          <a:p>
            <a:pPr indent="-228600" lvl="2" marL="1143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"If students feel like they belong [academically], they excel, thrive, and </a:t>
            </a:r>
            <a:br>
              <a:rPr lang="en-US" sz="18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</a:br>
            <a:r>
              <a:rPr lang="en-US" sz="18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persist through college".  </a:t>
            </a:r>
            <a:r>
              <a:rPr lang="en-US" sz="12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(York &amp; Fernandez, 2018)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-228600" lvl="2" marL="1143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>
                <a:solidFill>
                  <a:schemeClr val="dk1"/>
                </a:solidFill>
              </a:rPr>
              <a:t>Increase engagement &amp; involvement (incl. in EDI conversations &amp;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initiatives; </a:t>
            </a:r>
            <a:r>
              <a:rPr lang="en-US" sz="1200">
                <a:solidFill>
                  <a:schemeClr val="dk1"/>
                </a:solidFill>
              </a:rPr>
              <a:t>Strayhorn, 2022</a:t>
            </a:r>
            <a:r>
              <a:rPr lang="en-US" sz="1800">
                <a:solidFill>
                  <a:schemeClr val="dk1"/>
                </a:solidFill>
              </a:rPr>
              <a:t>)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266700" lvl="0" marL="2286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 in practice</a:t>
            </a: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</a:t>
            </a: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aspects + 1 consideration: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staff engage with the world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685800" rtl="0" algn="l">
              <a:spcBef>
                <a:spcPts val="160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staff act in daily life</a:t>
            </a:r>
            <a:endParaRPr sz="1800">
              <a:solidFill>
                <a:schemeClr val="dk1"/>
              </a:solidFill>
            </a:endParaRPr>
          </a:p>
          <a:p>
            <a:pPr indent="-228600" lvl="1" marL="685800" rtl="0" algn="l">
              <a:spcBef>
                <a:spcPts val="160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b="1" lang="en-US" sz="1800">
                <a:solidFill>
                  <a:schemeClr val="dk1"/>
                </a:solidFill>
              </a:rPr>
              <a:t>No one size fits all</a:t>
            </a:r>
            <a:r>
              <a:rPr lang="en-US" sz="1800">
                <a:solidFill>
                  <a:schemeClr val="dk1"/>
                </a:solidFill>
              </a:rPr>
              <a:t> – staff can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and must adapt to their own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environment’s needs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0925" y="-4"/>
            <a:ext cx="174307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2866" y="4911716"/>
            <a:ext cx="3168025" cy="17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0ae53989b_21_0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What is an SIG?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g2e0ae53989b_21_0"/>
          <p:cNvSpPr txBox="1"/>
          <p:nvPr>
            <p:ph idx="1" type="body"/>
          </p:nvPr>
        </p:nvSpPr>
        <p:spPr>
          <a:xfrm>
            <a:off x="838200" y="1176150"/>
            <a:ext cx="8202000" cy="54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Special Interest Groups </a:t>
            </a:r>
            <a:r>
              <a:rPr lang="en-US" sz="1800">
                <a:solidFill>
                  <a:schemeClr val="dk1"/>
                </a:solidFill>
              </a:rPr>
              <a:t>further the aims of SAI’s mission + strategic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plans by …</a:t>
            </a:r>
            <a:endParaRPr sz="1800">
              <a:solidFill>
                <a:schemeClr val="dk1"/>
              </a:solidFill>
            </a:endParaRPr>
          </a:p>
          <a:p>
            <a:pPr indent="-228600" lvl="2" marL="1143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</a:pPr>
            <a:r>
              <a:rPr lang="en-US" sz="1800">
                <a:solidFill>
                  <a:schemeClr val="dk1"/>
                </a:solidFill>
              </a:rPr>
              <a:t>…providing a forum to share information, address common issues, develop best practice policies;</a:t>
            </a:r>
            <a:endParaRPr sz="1800">
              <a:solidFill>
                <a:schemeClr val="dk1"/>
              </a:solidFill>
            </a:endParaRPr>
          </a:p>
          <a:p>
            <a:pPr indent="-228600" lvl="2" marL="114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>
                <a:solidFill>
                  <a:schemeClr val="dk1"/>
                </a:solidFill>
              </a:rPr>
              <a:t>…acting as a mutual support forum for student issues</a:t>
            </a:r>
            <a:endParaRPr sz="1800">
              <a:solidFill>
                <a:schemeClr val="dk1"/>
              </a:solidFill>
            </a:endParaRPr>
          </a:p>
          <a:p>
            <a:pPr indent="-228600" lvl="2" marL="114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>
                <a:solidFill>
                  <a:schemeClr val="dk1"/>
                </a:solidFill>
              </a:rPr>
              <a:t>…conducting research and advocacy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16" name="Google Shape;116;g2e0ae53989b_2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397" y="4239675"/>
            <a:ext cx="4215707" cy="236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e0ae53989b_2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60925" y="-4"/>
            <a:ext cx="174307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838200" y="0"/>
            <a:ext cx="11013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HEIs Represented in EDI SIG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(so far)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University College Cork - Wikipedia"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7856" y="3582802"/>
            <a:ext cx="2200955" cy="1049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 of Galway | Galway" id="124" name="Google Shape;1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1638" y="3219527"/>
            <a:ext cx="1838350" cy="183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nity College Dublin - DIAdIC" id="125" name="Google Shape;12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2125" y="1435888"/>
            <a:ext cx="2063225" cy="2063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U-Logo-Full-RGB-Green big - MET ATU" id="126" name="Google Shape;12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43514" y="5190373"/>
            <a:ext cx="2649775" cy="15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09835" y="5082128"/>
            <a:ext cx="1861984" cy="175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7198" y="5143950"/>
            <a:ext cx="2443140" cy="1628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 College Dublin Logo PNG ..." id="129" name="Google Shape;129;p5"/>
          <p:cNvPicPr preferRelativeResize="0"/>
          <p:nvPr>
            <p:ph idx="1" type="body"/>
          </p:nvPr>
        </p:nvPicPr>
        <p:blipFill rotWithShape="1">
          <a:blip r:embed="rId9">
            <a:alphaModFix/>
          </a:blip>
          <a:srcRect b="10866" l="25289" r="23083" t="8425"/>
          <a:stretch/>
        </p:blipFill>
        <p:spPr>
          <a:xfrm>
            <a:off x="6221650" y="1042663"/>
            <a:ext cx="1838400" cy="21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8600" y="3493025"/>
            <a:ext cx="2993454" cy="1229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hnological University of Dublin (TUD)" id="131" name="Google Shape;131;p5"/>
          <p:cNvPicPr preferRelativeResize="0"/>
          <p:nvPr/>
        </p:nvPicPr>
        <p:blipFill rotWithShape="1">
          <a:blip r:embed="rId11">
            <a:alphaModFix/>
          </a:blip>
          <a:srcRect b="-18349" l="0" r="0" t="18350"/>
          <a:stretch/>
        </p:blipFill>
        <p:spPr>
          <a:xfrm>
            <a:off x="178595" y="1719011"/>
            <a:ext cx="280035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560925" y="-4"/>
            <a:ext cx="1743075" cy="914400"/>
          </a:xfrm>
          <a:prstGeom prst="rect">
            <a:avLst/>
          </a:prstGeom>
          <a:noFill/>
          <a:ln cap="flat" cmpd="sng" w="9525">
            <a:solidFill>
              <a:srgbClr val="F8C9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1b1b06367_0_368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What is an SIG?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g2e1b1b06367_0_368"/>
          <p:cNvSpPr txBox="1"/>
          <p:nvPr>
            <p:ph idx="1" type="body"/>
          </p:nvPr>
        </p:nvSpPr>
        <p:spPr>
          <a:xfrm>
            <a:off x="838200" y="1176150"/>
            <a:ext cx="10904100" cy="54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1" marL="6858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EDI Special Interest Group:</a:t>
            </a:r>
            <a:endParaRPr sz="2200">
              <a:solidFill>
                <a:schemeClr val="dk1"/>
              </a:solidFill>
            </a:endParaRPr>
          </a:p>
          <a:p>
            <a:pPr indent="-254000" lvl="2" marL="11430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■"/>
            </a:pPr>
            <a:r>
              <a:rPr lang="en-US" sz="2200">
                <a:solidFill>
                  <a:schemeClr val="dk1"/>
                </a:solidFill>
              </a:rPr>
              <a:t>Purpose: “... explore how our work can support students </a:t>
            </a:r>
            <a:br>
              <a:rPr lang="en-US" sz="2200">
                <a:solidFill>
                  <a:schemeClr val="dk1"/>
                </a:solidFill>
              </a:rPr>
            </a:br>
            <a:r>
              <a:rPr lang="en-US" sz="2200">
                <a:solidFill>
                  <a:schemeClr val="dk1"/>
                </a:solidFill>
              </a:rPr>
              <a:t>… share good practice &amp; collaborate … offer peer support”</a:t>
            </a:r>
            <a:endParaRPr sz="2200">
              <a:solidFill>
                <a:schemeClr val="dk1"/>
              </a:solidFill>
            </a:endParaRPr>
          </a:p>
          <a:p>
            <a:pPr indent="-254000" lvl="2" marL="11430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■"/>
            </a:pPr>
            <a:r>
              <a:rPr lang="en-US" sz="2200">
                <a:solidFill>
                  <a:schemeClr val="dk1"/>
                </a:solidFill>
              </a:rPr>
              <a:t>Supporting UN Sustainable Development Goals</a:t>
            </a:r>
            <a:endParaRPr sz="2200">
              <a:solidFill>
                <a:schemeClr val="dk1"/>
              </a:solidFill>
            </a:endParaRPr>
          </a:p>
          <a:p>
            <a:pPr indent="-254000" lvl="3" marL="16002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no.4 </a:t>
            </a:r>
            <a:r>
              <a:rPr lang="en-US" sz="1800">
                <a:solidFill>
                  <a:schemeClr val="dk1"/>
                </a:solidFill>
              </a:rPr>
              <a:t>(quality education)</a:t>
            </a:r>
            <a:r>
              <a:rPr lang="en-US" sz="2200">
                <a:solidFill>
                  <a:schemeClr val="dk1"/>
                </a:solidFill>
              </a:rPr>
              <a:t>, </a:t>
            </a:r>
            <a:endParaRPr sz="2200">
              <a:solidFill>
                <a:schemeClr val="dk1"/>
              </a:solidFill>
            </a:endParaRPr>
          </a:p>
          <a:p>
            <a:pPr indent="-254000" lvl="3" marL="16002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no.1 </a:t>
            </a:r>
            <a:r>
              <a:rPr lang="en-US" sz="1800">
                <a:solidFill>
                  <a:schemeClr val="dk1"/>
                </a:solidFill>
              </a:rPr>
              <a:t>(end poverty)</a:t>
            </a:r>
            <a:r>
              <a:rPr lang="en-US" sz="2200">
                <a:solidFill>
                  <a:schemeClr val="dk1"/>
                </a:solidFill>
              </a:rPr>
              <a:t>, </a:t>
            </a:r>
            <a:endParaRPr sz="2200">
              <a:solidFill>
                <a:schemeClr val="dk1"/>
              </a:solidFill>
            </a:endParaRPr>
          </a:p>
          <a:p>
            <a:pPr indent="-254000" lvl="3" marL="16002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no.5 </a:t>
            </a:r>
            <a:r>
              <a:rPr lang="en-US" sz="1800">
                <a:solidFill>
                  <a:schemeClr val="dk1"/>
                </a:solidFill>
              </a:rPr>
              <a:t>(achieving gender equality &amp; empower women+girls)</a:t>
            </a:r>
            <a:r>
              <a:rPr lang="en-US" sz="2200">
                <a:solidFill>
                  <a:schemeClr val="dk1"/>
                </a:solidFill>
              </a:rPr>
              <a:t>, </a:t>
            </a:r>
            <a:endParaRPr sz="2200">
              <a:solidFill>
                <a:schemeClr val="dk1"/>
              </a:solidFill>
            </a:endParaRPr>
          </a:p>
          <a:p>
            <a:pPr indent="-254000" lvl="3" marL="16002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no.10 </a:t>
            </a:r>
            <a:r>
              <a:rPr lang="en-US" sz="1800">
                <a:solidFill>
                  <a:schemeClr val="dk1"/>
                </a:solidFill>
              </a:rPr>
              <a:t>(reduce inequalities)</a:t>
            </a:r>
            <a:endParaRPr sz="1800">
              <a:solidFill>
                <a:schemeClr val="dk1"/>
              </a:solidFill>
            </a:endParaRPr>
          </a:p>
          <a:p>
            <a:pPr indent="-254000" lvl="2" marL="1143000" rtl="0" algn="l">
              <a:lnSpc>
                <a:spcPct val="110000"/>
              </a:lnSpc>
              <a:spcBef>
                <a:spcPts val="1600"/>
              </a:spcBef>
              <a:spcAft>
                <a:spcPts val="1600"/>
              </a:spcAft>
              <a:buSzPts val="2200"/>
              <a:buChar char="■"/>
            </a:pPr>
            <a:r>
              <a:rPr lang="en-US" sz="2200">
                <a:solidFill>
                  <a:schemeClr val="dk1"/>
                </a:solidFill>
              </a:rPr>
              <a:t>Since autumn 2023, narrow focus (hoping to expand)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39" name="Google Shape;139;g2e1b1b06367_0_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0925" y="-4"/>
            <a:ext cx="174307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0ae53989b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Training surveyed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University College Dublin Logo PNG ..." id="145" name="Google Shape;145;g2e0ae53989b_0_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863" l="25287" r="23083" t="8426"/>
          <a:stretch/>
        </p:blipFill>
        <p:spPr>
          <a:xfrm>
            <a:off x="583740" y="1442310"/>
            <a:ext cx="1883100" cy="22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 College Cork - Wikipedia" id="146" name="Google Shape;146;g2e0ae53989b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9950" y="1791151"/>
            <a:ext cx="2883250" cy="137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 of Galway | Galway" id="147" name="Google Shape;147;g2e0ae53989b_0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1063" y="5027273"/>
            <a:ext cx="1431375" cy="14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e0ae53989b_0_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94824" y="4972214"/>
            <a:ext cx="1366091" cy="1752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nity College Dublin - DIAdIC" id="149" name="Google Shape;149;g2e0ae53989b_0_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35598" y="4871437"/>
            <a:ext cx="17430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e0ae53989b_0_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4310" y="5099790"/>
            <a:ext cx="1861984" cy="175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e0ae53989b_0_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29486" y="1513587"/>
            <a:ext cx="3093600" cy="206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e0ae53989b_0_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560925" y="-4"/>
            <a:ext cx="174307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hnological University of Dublin (TUD)" id="153" name="Google Shape;153;g2e0ae53989b_0_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99499" y="3766913"/>
            <a:ext cx="2079025" cy="1209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U-Logo-Full-RGB-Green big - MET ATU" id="154" name="Google Shape;154;g2e0ae53989b_0_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02076" y="3725700"/>
            <a:ext cx="2228302" cy="129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e0ae53989b_0_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0850" y="3961325"/>
            <a:ext cx="2428616" cy="9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e0ae53989b_0_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67622" y="3798239"/>
            <a:ext cx="2079025" cy="1160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>
            <p:ph type="title"/>
          </p:nvPr>
        </p:nvSpPr>
        <p:spPr>
          <a:xfrm>
            <a:off x="89802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Training/Upskilling Opportunities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Common to </a:t>
            </a:r>
            <a:r>
              <a:rPr b="1" lang="en-US">
                <a:solidFill>
                  <a:schemeClr val="dk1"/>
                </a:solidFill>
              </a:rPr>
              <a:t>(almost) all </a:t>
            </a:r>
            <a:r>
              <a:rPr b="1" lang="en-US" sz="2400">
                <a:solidFill>
                  <a:schemeClr val="dk1"/>
                </a:solidFill>
              </a:rPr>
              <a:t>HEIs surveyed</a:t>
            </a:r>
            <a:endParaRPr b="1" sz="24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Equality, Diversity &amp; Inclusion in Higher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Education </a:t>
            </a:r>
            <a:r>
              <a:rPr b="1" lang="en-US" sz="1500">
                <a:solidFill>
                  <a:schemeClr val="dk1"/>
                </a:solidFill>
              </a:rPr>
              <a:t>(offered in 8 of 11 HEIs)</a:t>
            </a:r>
            <a:endParaRPr b="1" sz="15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Race Equality in Higher Education via Irish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Universities’ Association </a:t>
            </a:r>
            <a:r>
              <a:rPr b="1" lang="en-US" sz="1500">
                <a:solidFill>
                  <a:schemeClr val="dk1"/>
                </a:solidFill>
              </a:rPr>
              <a:t>(8/11)</a:t>
            </a:r>
            <a:endParaRPr b="1" sz="15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Unconscious Bias </a:t>
            </a:r>
            <a:r>
              <a:rPr b="1" lang="en-US" sz="1500">
                <a:solidFill>
                  <a:schemeClr val="dk1"/>
                </a:solidFill>
              </a:rPr>
              <a:t>(8/11)</a:t>
            </a:r>
            <a:endParaRPr b="1" sz="15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Gender Identity and Expression </a:t>
            </a:r>
            <a:r>
              <a:rPr b="1" lang="en-US" sz="1500">
                <a:solidFill>
                  <a:schemeClr val="dk1"/>
                </a:solidFill>
              </a:rPr>
              <a:t>(7/11)</a:t>
            </a:r>
            <a:endParaRPr b="1" sz="15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Women in Leadership, incl. Aurora* </a:t>
            </a:r>
            <a:r>
              <a:rPr b="1" lang="en-US" sz="1500">
                <a:solidFill>
                  <a:schemeClr val="dk1"/>
                </a:solidFill>
              </a:rPr>
              <a:t>(7/11)</a:t>
            </a:r>
            <a:endParaRPr b="1" sz="15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Inclusive Classroom </a:t>
            </a:r>
            <a:r>
              <a:rPr b="1" lang="en-US" sz="1500">
                <a:solidFill>
                  <a:schemeClr val="dk1"/>
                </a:solidFill>
              </a:rPr>
              <a:t>(7/11)</a:t>
            </a:r>
            <a:endParaRPr b="1" sz="15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Bystander Intervention </a:t>
            </a:r>
            <a:r>
              <a:rPr b="1" lang="en-US" sz="1500">
                <a:solidFill>
                  <a:schemeClr val="dk1"/>
                </a:solidFill>
              </a:rPr>
              <a:t>(4/11)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Unique but effective</a:t>
            </a:r>
            <a:endParaRPr b="1" sz="24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University Design Beyond the Classroom digital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b="1" lang="en-US" sz="1800">
                <a:solidFill>
                  <a:schemeClr val="dk1"/>
                </a:solidFill>
              </a:rPr>
              <a:t>badge</a:t>
            </a:r>
            <a:endParaRPr sz="1800" u="sng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Continental European practices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What else?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2125" y="2352528"/>
            <a:ext cx="2903225" cy="21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60925" y="-4"/>
            <a:ext cx="174307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2024-05-22T08:13:24Z</dcterms:created>
  <dc:creator>Anne-Marie Curtin</dc:creator>
</cp:coreProperties>
</file>