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8" r:id="rId3"/>
    <p:sldId id="276" r:id="rId4"/>
    <p:sldId id="293" r:id="rId5"/>
    <p:sldId id="294" r:id="rId6"/>
    <p:sldId id="295" r:id="rId7"/>
    <p:sldId id="260" r:id="rId8"/>
    <p:sldId id="287" r:id="rId9"/>
    <p:sldId id="275" r:id="rId10"/>
    <p:sldId id="297" r:id="rId11"/>
    <p:sldId id="280" r:id="rId12"/>
    <p:sldId id="296" r:id="rId13"/>
    <p:sldId id="298" r:id="rId14"/>
    <p:sldId id="299" r:id="rId15"/>
    <p:sldId id="300" r:id="rId16"/>
    <p:sldId id="301" r:id="rId17"/>
    <p:sldId id="302" r:id="rId18"/>
    <p:sldId id="303" r:id="rId19"/>
    <p:sldId id="304"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D9470-8091-4028-8CED-57F402D0B415}" v="31" dt="2024-05-28T12:18:18.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906" y="7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44859-396E-4B1F-934D-D7E4A87435E0}" type="datetimeFigureOut">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656CF-E9FD-43A2-ACF5-9CA98E93EDBA}" type="slidenum">
              <a:t>‹#›</a:t>
            </a:fld>
            <a:endParaRPr lang="en-US"/>
          </a:p>
        </p:txBody>
      </p:sp>
    </p:spTree>
    <p:extLst>
      <p:ext uri="{BB962C8B-B14F-4D97-AF65-F5344CB8AC3E}">
        <p14:creationId xmlns:p14="http://schemas.microsoft.com/office/powerpoint/2010/main" val="421884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pencourses.ie/opencourse/enabling-student-voluntee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https://wolontariat.uw.edu.pl/wp-content/uploads/2023/09/UNICOMM-Survey-Report-2023.pdf</a:t>
            </a:r>
          </a:p>
        </p:txBody>
      </p:sp>
      <p:sp>
        <p:nvSpPr>
          <p:cNvPr id="4" name="Slide Number Placeholder 3"/>
          <p:cNvSpPr>
            <a:spLocks noGrp="1"/>
          </p:cNvSpPr>
          <p:nvPr>
            <p:ph type="sldNum" sz="quarter" idx="5"/>
          </p:nvPr>
        </p:nvSpPr>
        <p:spPr/>
        <p:txBody>
          <a:bodyPr/>
          <a:lstStyle/>
          <a:p>
            <a:fld id="{92B656CF-E9FD-43A2-ACF5-9CA98E93EDBA}" type="slidenum">
              <a:t>3</a:t>
            </a:fld>
            <a:endParaRPr lang="en-US"/>
          </a:p>
        </p:txBody>
      </p:sp>
    </p:spTree>
    <p:extLst>
      <p:ext uri="{BB962C8B-B14F-4D97-AF65-F5344CB8AC3E}">
        <p14:creationId xmlns:p14="http://schemas.microsoft.com/office/powerpoint/2010/main" val="41238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https://opencourses.ie/opencourse/enabling-student-volunteering/</a:t>
            </a:r>
            <a:r>
              <a:rPr lang="en-US" dirty="0"/>
              <a:t> </a:t>
            </a:r>
          </a:p>
          <a:p>
            <a:endParaRPr lang="en-IE" dirty="0"/>
          </a:p>
        </p:txBody>
      </p:sp>
      <p:sp>
        <p:nvSpPr>
          <p:cNvPr id="4" name="Slide Number Placeholder 3"/>
          <p:cNvSpPr>
            <a:spLocks noGrp="1"/>
          </p:cNvSpPr>
          <p:nvPr>
            <p:ph type="sldNum" sz="quarter" idx="5"/>
          </p:nvPr>
        </p:nvSpPr>
        <p:spPr/>
        <p:txBody>
          <a:bodyPr/>
          <a:lstStyle/>
          <a:p>
            <a:fld id="{92B656CF-E9FD-43A2-ACF5-9CA98E93EDBA}" type="slidenum">
              <a:rPr lang="en-IE" smtClean="0"/>
              <a:t>10</a:t>
            </a:fld>
            <a:endParaRPr lang="en-IE"/>
          </a:p>
        </p:txBody>
      </p:sp>
    </p:spTree>
    <p:extLst>
      <p:ext uri="{BB962C8B-B14F-4D97-AF65-F5344CB8AC3E}">
        <p14:creationId xmlns:p14="http://schemas.microsoft.com/office/powerpoint/2010/main" val="50901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lorraine.tansey@ul.i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lorraine.tansey@ul.i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46D3EAE-4CD3-E107-3EA5-737FE4224D7A}"/>
              </a:ext>
            </a:extLst>
          </p:cNvPr>
          <p:cNvGrpSpPr/>
          <p:nvPr/>
        </p:nvGrpSpPr>
        <p:grpSpPr>
          <a:xfrm>
            <a:off x="1485251" y="3101831"/>
            <a:ext cx="7854267" cy="1066800"/>
            <a:chOff x="322945" y="5577068"/>
            <a:chExt cx="7854267" cy="1066800"/>
          </a:xfrm>
        </p:grpSpPr>
        <p:pic>
          <p:nvPicPr>
            <p:cNvPr id="5" name="Picture 4" descr="A logo for a university&#10;&#10;Description automatically generated">
              <a:extLst>
                <a:ext uri="{FF2B5EF4-FFF2-40B4-BE49-F238E27FC236}">
                  <a16:creationId xmlns:a16="http://schemas.microsoft.com/office/drawing/2014/main" id="{2C0167A8-72F4-AC69-49E0-380B0B48CBCB}"/>
                </a:ext>
              </a:extLst>
            </p:cNvPr>
            <p:cNvPicPr>
              <a:picLocks noChangeAspect="1"/>
            </p:cNvPicPr>
            <p:nvPr/>
          </p:nvPicPr>
          <p:blipFill>
            <a:blip r:embed="rId2"/>
            <a:stretch>
              <a:fillRect/>
            </a:stretch>
          </p:blipFill>
          <p:spPr>
            <a:xfrm>
              <a:off x="322945" y="5577068"/>
              <a:ext cx="6067425" cy="1066800"/>
            </a:xfrm>
            <a:prstGeom prst="rect">
              <a:avLst/>
            </a:prstGeom>
          </p:spPr>
        </p:pic>
        <p:pic>
          <p:nvPicPr>
            <p:cNvPr id="6" name="Picture 5" descr="A logo with green text&#10;&#10;Description automatically generated">
              <a:extLst>
                <a:ext uri="{FF2B5EF4-FFF2-40B4-BE49-F238E27FC236}">
                  <a16:creationId xmlns:a16="http://schemas.microsoft.com/office/drawing/2014/main" id="{C546FC73-83CE-8196-46BD-291D8C61106B}"/>
                </a:ext>
              </a:extLst>
            </p:cNvPr>
            <p:cNvPicPr>
              <a:picLocks noChangeAspect="1"/>
            </p:cNvPicPr>
            <p:nvPr/>
          </p:nvPicPr>
          <p:blipFill>
            <a:blip r:embed="rId3"/>
            <a:stretch>
              <a:fillRect/>
            </a:stretch>
          </p:blipFill>
          <p:spPr>
            <a:xfrm>
              <a:off x="6491288" y="5686426"/>
              <a:ext cx="1685924" cy="950118"/>
            </a:xfrm>
            <a:prstGeom prst="rect">
              <a:avLst/>
            </a:prstGeom>
          </p:spPr>
        </p:pic>
      </p:grpSp>
      <p:pic>
        <p:nvPicPr>
          <p:cNvPr id="3" name="Picture 2" descr="A blue and white sign with white text&#10;&#10;Description automatically generated">
            <a:extLst>
              <a:ext uri="{FF2B5EF4-FFF2-40B4-BE49-F238E27FC236}">
                <a16:creationId xmlns:a16="http://schemas.microsoft.com/office/drawing/2014/main" id="{2349A19D-05A8-73CF-7DCA-2D29C4264C76}"/>
              </a:ext>
            </a:extLst>
          </p:cNvPr>
          <p:cNvPicPr>
            <a:picLocks noChangeAspect="1"/>
          </p:cNvPicPr>
          <p:nvPr/>
        </p:nvPicPr>
        <p:blipFill>
          <a:blip r:embed="rId4"/>
          <a:stretch>
            <a:fillRect/>
          </a:stretch>
        </p:blipFill>
        <p:spPr>
          <a:xfrm>
            <a:off x="1987514" y="69925"/>
            <a:ext cx="8216971" cy="2998722"/>
          </a:xfrm>
          <a:prstGeom prst="rect">
            <a:avLst/>
          </a:prstGeom>
        </p:spPr>
      </p:pic>
      <p:sp>
        <p:nvSpPr>
          <p:cNvPr id="9" name="Content Placeholder 2">
            <a:extLst>
              <a:ext uri="{FF2B5EF4-FFF2-40B4-BE49-F238E27FC236}">
                <a16:creationId xmlns:a16="http://schemas.microsoft.com/office/drawing/2014/main" id="{EE13FB0C-3AD5-22BF-709A-15EC89191825}"/>
              </a:ext>
            </a:extLst>
          </p:cNvPr>
          <p:cNvSpPr txBox="1">
            <a:spLocks/>
          </p:cNvSpPr>
          <p:nvPr/>
        </p:nvSpPr>
        <p:spPr>
          <a:xfrm>
            <a:off x="830736" y="4689231"/>
            <a:ext cx="10530526" cy="2098844"/>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600" dirty="0">
                <a:solidFill>
                  <a:schemeClr val="tx2">
                    <a:lumMod val="90000"/>
                    <a:lumOff val="10000"/>
                  </a:schemeClr>
                </a:solidFill>
              </a:rPr>
              <a:t>Dr Lorraine Tansey</a:t>
            </a:r>
          </a:p>
          <a:p>
            <a:r>
              <a:rPr lang="en-US" sz="9600" dirty="0">
                <a:solidFill>
                  <a:schemeClr val="tx2">
                    <a:lumMod val="90000"/>
                    <a:lumOff val="10000"/>
                  </a:schemeClr>
                </a:solidFill>
              </a:rPr>
              <a:t>StudentVolunteer.ie </a:t>
            </a:r>
            <a:r>
              <a:rPr lang="en-US" sz="9600" dirty="0" err="1">
                <a:solidFill>
                  <a:schemeClr val="tx2">
                    <a:lumMod val="90000"/>
                    <a:lumOff val="10000"/>
                  </a:schemeClr>
                </a:solidFill>
              </a:rPr>
              <a:t>Programme</a:t>
            </a:r>
            <a:r>
              <a:rPr lang="en-US" sz="9600" dirty="0">
                <a:solidFill>
                  <a:schemeClr val="tx2">
                    <a:lumMod val="90000"/>
                    <a:lumOff val="10000"/>
                  </a:schemeClr>
                </a:solidFill>
              </a:rPr>
              <a:t> Manager</a:t>
            </a:r>
          </a:p>
          <a:p>
            <a:r>
              <a:rPr lang="en-US" sz="9600" dirty="0">
                <a:solidFill>
                  <a:srgbClr val="467886"/>
                </a:solidFill>
                <a:hlinkClick r:id="rId5">
                  <a:extLst>
                    <a:ext uri="{A12FA001-AC4F-418D-AE19-62706E023703}">
                      <ahyp:hlinkClr xmlns:ahyp="http://schemas.microsoft.com/office/drawing/2018/hyperlinkcolor" val="tx"/>
                    </a:ext>
                  </a:extLst>
                </a:hlinkClick>
              </a:rPr>
              <a:t>l</a:t>
            </a:r>
            <a:r>
              <a:rPr lang="en-US" sz="9600" dirty="0">
                <a:solidFill>
                  <a:schemeClr val="tx2">
                    <a:lumMod val="90000"/>
                    <a:lumOff val="10000"/>
                  </a:schemeClr>
                </a:solidFill>
                <a:hlinkClick r:id="rId5">
                  <a:extLst>
                    <a:ext uri="{A12FA001-AC4F-418D-AE19-62706E023703}">
                      <ahyp:hlinkClr xmlns:ahyp="http://schemas.microsoft.com/office/drawing/2018/hyperlinkcolor" val="tx"/>
                    </a:ext>
                  </a:extLst>
                </a:hlinkClick>
              </a:rPr>
              <a:t>orraine.tansey@ul.ie</a:t>
            </a:r>
            <a:endParaRPr lang="en-US" sz="9600" dirty="0">
              <a:solidFill>
                <a:schemeClr val="tx2">
                  <a:lumMod val="90000"/>
                  <a:lumOff val="10000"/>
                </a:schemeClr>
              </a:solidFill>
            </a:endParaRPr>
          </a:p>
          <a:p>
            <a:r>
              <a:rPr lang="en-US" sz="9600" dirty="0">
                <a:solidFill>
                  <a:schemeClr val="tx2">
                    <a:lumMod val="90000"/>
                    <a:lumOff val="10000"/>
                  </a:schemeClr>
                </a:solidFill>
              </a:rPr>
              <a:t>SAI Summer Seminar 2024, </a:t>
            </a:r>
            <a:br>
              <a:rPr lang="en-IE" sz="8000" dirty="0"/>
            </a:br>
            <a:r>
              <a:rPr lang="en-IE" sz="8000" b="1" i="0" dirty="0">
                <a:solidFill>
                  <a:srgbClr val="242424"/>
                </a:solidFill>
                <a:effectLst/>
                <a:highlight>
                  <a:srgbClr val="FFFFFF"/>
                </a:highlight>
                <a:latin typeface="Segoe UI" panose="020B0502040204020203" pitchFamily="34" charset="0"/>
              </a:rPr>
              <a:t>Theresa O'Leary, UCD in the Community</a:t>
            </a:r>
            <a:endParaRPr lang="en-US" sz="9600" dirty="0">
              <a:solidFill>
                <a:schemeClr val="tx2">
                  <a:lumMod val="90000"/>
                  <a:lumOff val="10000"/>
                </a:schemeClr>
              </a:solidFill>
            </a:endParaRPr>
          </a:p>
          <a:p>
            <a:endParaRPr lang="en-US" dirty="0"/>
          </a:p>
          <a:p>
            <a:endParaRPr lang="en-US" dirty="0"/>
          </a:p>
        </p:txBody>
      </p:sp>
      <p:pic>
        <p:nvPicPr>
          <p:cNvPr id="2" name="Picture 1">
            <a:extLst>
              <a:ext uri="{FF2B5EF4-FFF2-40B4-BE49-F238E27FC236}">
                <a16:creationId xmlns:a16="http://schemas.microsoft.com/office/drawing/2014/main" id="{EE0860B8-86CE-FA49-7990-D091C3524BF0}"/>
              </a:ext>
            </a:extLst>
          </p:cNvPr>
          <p:cNvPicPr>
            <a:picLocks noChangeAspect="1"/>
          </p:cNvPicPr>
          <p:nvPr/>
        </p:nvPicPr>
        <p:blipFill>
          <a:blip r:embed="rId6"/>
          <a:stretch>
            <a:fillRect/>
          </a:stretch>
        </p:blipFill>
        <p:spPr>
          <a:xfrm>
            <a:off x="9531996" y="3211189"/>
            <a:ext cx="1978346" cy="80672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group of people in front of a logo&#10;&#10;Description automatically generated">
            <a:extLst>
              <a:ext uri="{FF2B5EF4-FFF2-40B4-BE49-F238E27FC236}">
                <a16:creationId xmlns:a16="http://schemas.microsoft.com/office/drawing/2014/main" id="{F146C2F2-BB9F-25E7-CB87-450BEEFF28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44705" y="405552"/>
            <a:ext cx="6284807" cy="628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2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ebsite&#10;&#10;Description automatically generated">
            <a:extLst>
              <a:ext uri="{FF2B5EF4-FFF2-40B4-BE49-F238E27FC236}">
                <a16:creationId xmlns:a16="http://schemas.microsoft.com/office/drawing/2014/main" id="{33A54774-714D-3F0E-28DF-D792A2C62C8D}"/>
              </a:ext>
            </a:extLst>
          </p:cNvPr>
          <p:cNvPicPr>
            <a:picLocks noGrp="1" noChangeAspect="1"/>
          </p:cNvPicPr>
          <p:nvPr>
            <p:ph idx="1"/>
          </p:nvPr>
        </p:nvPicPr>
        <p:blipFill>
          <a:blip r:embed="rId2"/>
          <a:stretch>
            <a:fillRect/>
          </a:stretch>
        </p:blipFill>
        <p:spPr>
          <a:xfrm>
            <a:off x="321945" y="1690688"/>
            <a:ext cx="8475452" cy="4351338"/>
          </a:xfrm>
        </p:spPr>
      </p:pic>
      <p:pic>
        <p:nvPicPr>
          <p:cNvPr id="5" name="Picture 4" descr="How do the Sustainable Development Goals (SDGs) relate with Green Care? -  Green4C">
            <a:extLst>
              <a:ext uri="{FF2B5EF4-FFF2-40B4-BE49-F238E27FC236}">
                <a16:creationId xmlns:a16="http://schemas.microsoft.com/office/drawing/2014/main" id="{F11CC02E-4976-8C46-95C0-D4B6ADF177B8}"/>
              </a:ext>
            </a:extLst>
          </p:cNvPr>
          <p:cNvPicPr>
            <a:picLocks noChangeAspect="1"/>
          </p:cNvPicPr>
          <p:nvPr/>
        </p:nvPicPr>
        <p:blipFill>
          <a:blip r:embed="rId3"/>
          <a:stretch>
            <a:fillRect/>
          </a:stretch>
        </p:blipFill>
        <p:spPr>
          <a:xfrm>
            <a:off x="9193530" y="4337051"/>
            <a:ext cx="2676525" cy="1704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0C2CE4E5-46CD-FEA4-0239-35B4E1A976FD}"/>
              </a:ext>
            </a:extLst>
          </p:cNvPr>
          <p:cNvSpPr>
            <a:spLocks noGrp="1"/>
          </p:cNvSpPr>
          <p:nvPr>
            <p:ph type="title"/>
          </p:nvPr>
        </p:nvSpPr>
        <p:spPr>
          <a:xfrm>
            <a:off x="838200" y="365125"/>
            <a:ext cx="10515600" cy="1325563"/>
          </a:xfrm>
        </p:spPr>
        <p:txBody>
          <a:bodyPr/>
          <a:lstStyle/>
          <a:p>
            <a:r>
              <a:rPr lang="en-US" dirty="0"/>
              <a:t>SDGs</a:t>
            </a:r>
            <a:br>
              <a:rPr lang="en-US" dirty="0"/>
            </a:br>
            <a:r>
              <a:rPr lang="en-US" sz="4300" b="1" dirty="0">
                <a:solidFill>
                  <a:srgbClr val="5B9BD5"/>
                </a:solidFill>
                <a:latin typeface="Segoe UI"/>
                <a:cs typeface="Segoe UI"/>
              </a:rPr>
              <a:t>Impact</a:t>
            </a:r>
            <a:endParaRPr lang="en-US" dirty="0"/>
          </a:p>
        </p:txBody>
      </p:sp>
      <p:pic>
        <p:nvPicPr>
          <p:cNvPr id="10" name="Picture 9" descr="A tree with a heart shaped tree in the shape of a heart&#10;&#10;Description automatically generated">
            <a:extLst>
              <a:ext uri="{FF2B5EF4-FFF2-40B4-BE49-F238E27FC236}">
                <a16:creationId xmlns:a16="http://schemas.microsoft.com/office/drawing/2014/main" id="{9B5A62FE-6B8A-DB77-EA73-B33295F9015B}"/>
              </a:ext>
            </a:extLst>
          </p:cNvPr>
          <p:cNvPicPr>
            <a:picLocks noChangeAspect="1"/>
          </p:cNvPicPr>
          <p:nvPr/>
        </p:nvPicPr>
        <p:blipFill>
          <a:blip r:embed="rId4"/>
          <a:stretch>
            <a:fillRect/>
          </a:stretch>
        </p:blipFill>
        <p:spPr>
          <a:xfrm>
            <a:off x="9193531" y="427138"/>
            <a:ext cx="2676524" cy="3372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773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3BF6-C871-2288-1E3D-8379F78D5AA2}"/>
              </a:ext>
            </a:extLst>
          </p:cNvPr>
          <p:cNvSpPr>
            <a:spLocks noGrp="1"/>
          </p:cNvSpPr>
          <p:nvPr>
            <p:ph type="title"/>
          </p:nvPr>
        </p:nvSpPr>
        <p:spPr/>
        <p:txBody>
          <a:bodyPr/>
          <a:lstStyle/>
          <a:p>
            <a:r>
              <a:rPr lang="en-US" dirty="0"/>
              <a:t>Students, Education, Society</a:t>
            </a:r>
            <a:br>
              <a:rPr lang="en-US" dirty="0"/>
            </a:br>
            <a:r>
              <a:rPr lang="en-US" sz="4300" b="1" dirty="0">
                <a:solidFill>
                  <a:srgbClr val="5B9BD5"/>
                </a:solidFill>
                <a:latin typeface="Segoe UI"/>
                <a:cs typeface="Segoe UI"/>
              </a:rPr>
              <a:t>Impact</a:t>
            </a:r>
            <a:endParaRPr lang="en-IE" dirty="0"/>
          </a:p>
        </p:txBody>
      </p:sp>
      <p:sp>
        <p:nvSpPr>
          <p:cNvPr id="3" name="Content Placeholder 2">
            <a:extLst>
              <a:ext uri="{FF2B5EF4-FFF2-40B4-BE49-F238E27FC236}">
                <a16:creationId xmlns:a16="http://schemas.microsoft.com/office/drawing/2014/main" id="{3C234FEA-8852-CA37-0A54-409ACB2DFFCD}"/>
              </a:ext>
            </a:extLst>
          </p:cNvPr>
          <p:cNvSpPr>
            <a:spLocks noGrp="1"/>
          </p:cNvSpPr>
          <p:nvPr>
            <p:ph idx="1"/>
          </p:nvPr>
        </p:nvSpPr>
        <p:spPr>
          <a:xfrm>
            <a:off x="838200" y="2141537"/>
            <a:ext cx="10515600" cy="4351338"/>
          </a:xfrm>
        </p:spPr>
        <p:txBody>
          <a:bodyPr>
            <a:normAutofit fontScale="92500" lnSpcReduction="20000"/>
          </a:bodyPr>
          <a:lstStyle/>
          <a:p>
            <a:pPr marL="0" indent="0">
              <a:buNone/>
            </a:pPr>
            <a:r>
              <a:rPr lang="en-US" sz="3600" dirty="0"/>
              <a:t>Students have logged </a:t>
            </a:r>
            <a:r>
              <a:rPr lang="en-US" sz="4800" dirty="0">
                <a:solidFill>
                  <a:srgbClr val="5B9BD5"/>
                </a:solidFill>
                <a:latin typeface="Aptos"/>
                <a:ea typeface="+mj-ea"/>
                <a:cs typeface="Segoe UI"/>
              </a:rPr>
              <a:t>356,056</a:t>
            </a:r>
            <a:r>
              <a:rPr lang="en-US" sz="4800" dirty="0">
                <a:solidFill>
                  <a:srgbClr val="5B9BD5"/>
                </a:solidFill>
                <a:ea typeface="+mn-lt"/>
                <a:cs typeface="+mn-lt"/>
              </a:rPr>
              <a:t> </a:t>
            </a:r>
            <a:r>
              <a:rPr lang="en-US" sz="4800" dirty="0">
                <a:solidFill>
                  <a:srgbClr val="5B9BD5"/>
                </a:solidFill>
              </a:rPr>
              <a:t>volunteering hours</a:t>
            </a:r>
            <a:r>
              <a:rPr lang="en-US" sz="3600" dirty="0"/>
              <a:t> with community.</a:t>
            </a:r>
          </a:p>
          <a:p>
            <a:pPr marL="0" indent="0">
              <a:buNone/>
            </a:pPr>
            <a:endParaRPr lang="en-US" sz="3600" dirty="0">
              <a:ea typeface="+mn-lt"/>
              <a:cs typeface="+mn-lt"/>
            </a:endParaRPr>
          </a:p>
          <a:p>
            <a:pPr>
              <a:buNone/>
            </a:pPr>
            <a:r>
              <a:rPr lang="en-US" sz="2800" dirty="0">
                <a:ea typeface="+mn-lt"/>
                <a:cs typeface="+mn-lt"/>
              </a:rPr>
              <a:t>Total </a:t>
            </a:r>
          </a:p>
          <a:p>
            <a:pPr>
              <a:buNone/>
            </a:pPr>
            <a:r>
              <a:rPr lang="en-US" sz="2800" dirty="0">
                <a:ea typeface="+mn-lt"/>
                <a:cs typeface="+mn-lt"/>
              </a:rPr>
              <a:t>Organisations</a:t>
            </a:r>
            <a:r>
              <a:rPr lang="en-US" sz="3200" dirty="0">
                <a:ea typeface="+mn-lt"/>
                <a:cs typeface="+mn-lt"/>
              </a:rPr>
              <a:t> </a:t>
            </a:r>
            <a:r>
              <a:rPr lang="en-US" sz="2800" dirty="0">
                <a:ea typeface="+mn-lt"/>
                <a:cs typeface="+mn-lt"/>
              </a:rPr>
              <a:t>accounts</a:t>
            </a:r>
            <a:r>
              <a:rPr lang="en-US" sz="3200" dirty="0">
                <a:ea typeface="+mn-lt"/>
                <a:cs typeface="+mn-lt"/>
              </a:rPr>
              <a:t>: </a:t>
            </a:r>
            <a:r>
              <a:rPr lang="en-US" sz="4000" dirty="0">
                <a:solidFill>
                  <a:srgbClr val="5B9BD5"/>
                </a:solidFill>
                <a:ea typeface="+mn-lt"/>
                <a:cs typeface="+mn-lt"/>
              </a:rPr>
              <a:t>1,430</a:t>
            </a:r>
            <a:endParaRPr lang="en-US" dirty="0">
              <a:ea typeface="+mn-lt"/>
              <a:cs typeface="+mn-lt"/>
            </a:endParaRPr>
          </a:p>
          <a:p>
            <a:pPr>
              <a:buNone/>
            </a:pPr>
            <a:r>
              <a:rPr lang="en-US" sz="2800" dirty="0">
                <a:ea typeface="+mn-lt"/>
                <a:cs typeface="+mn-lt"/>
              </a:rPr>
              <a:t>Volunteer Opportunities Online:</a:t>
            </a:r>
            <a:r>
              <a:rPr lang="en-US" sz="2800" dirty="0">
                <a:solidFill>
                  <a:srgbClr val="000000"/>
                </a:solidFill>
                <a:latin typeface="Aptos"/>
                <a:ea typeface="+mj-ea"/>
                <a:cs typeface="Segoe UI"/>
              </a:rPr>
              <a:t> </a:t>
            </a:r>
            <a:r>
              <a:rPr lang="en-US" sz="4000" dirty="0">
                <a:solidFill>
                  <a:srgbClr val="5B9BD5"/>
                </a:solidFill>
                <a:latin typeface="Aptos"/>
                <a:ea typeface="+mj-ea"/>
                <a:cs typeface="Segoe UI"/>
              </a:rPr>
              <a:t>1,915</a:t>
            </a:r>
            <a:endParaRPr lang="en-US" dirty="0">
              <a:ea typeface="+mj-ea"/>
            </a:endParaRPr>
          </a:p>
          <a:p>
            <a:pPr>
              <a:buNone/>
            </a:pPr>
            <a:r>
              <a:rPr lang="en-US" sz="2800" dirty="0">
                <a:solidFill>
                  <a:srgbClr val="000000"/>
                </a:solidFill>
                <a:ea typeface="+mn-lt"/>
                <a:cs typeface="+mn-lt"/>
              </a:rPr>
              <a:t>Student accounts: </a:t>
            </a:r>
            <a:r>
              <a:rPr lang="en-US" sz="3600" dirty="0">
                <a:solidFill>
                  <a:srgbClr val="5B9BD5"/>
                </a:solidFill>
                <a:ea typeface="+mn-lt"/>
                <a:cs typeface="+mn-lt"/>
              </a:rPr>
              <a:t>22,494</a:t>
            </a:r>
            <a:endParaRPr lang="en-US" dirty="0"/>
          </a:p>
          <a:p>
            <a:pPr marL="0" indent="0">
              <a:buNone/>
            </a:pPr>
            <a:r>
              <a:rPr lang="en-US" sz="2800" dirty="0">
                <a:ea typeface="+mn-lt"/>
                <a:cs typeface="+mn-lt"/>
              </a:rPr>
              <a:t>Student Applications to Volunteer: </a:t>
            </a:r>
            <a:r>
              <a:rPr lang="en-US" sz="4000" dirty="0">
                <a:solidFill>
                  <a:srgbClr val="5B9BD5"/>
                </a:solidFill>
                <a:latin typeface="Aptos"/>
                <a:ea typeface="+mj-ea"/>
                <a:cs typeface="Segoe UI"/>
              </a:rPr>
              <a:t>26,393</a:t>
            </a:r>
            <a:endParaRPr lang="en-US" dirty="0">
              <a:ea typeface="+mj-ea"/>
            </a:endParaRPr>
          </a:p>
          <a:p>
            <a:endParaRPr lang="en-IE" dirty="0"/>
          </a:p>
        </p:txBody>
      </p:sp>
      <p:pic>
        <p:nvPicPr>
          <p:cNvPr id="4" name="Picture 3" descr="A blue and white logo&#10;&#10;Description automatically generated">
            <a:extLst>
              <a:ext uri="{FF2B5EF4-FFF2-40B4-BE49-F238E27FC236}">
                <a16:creationId xmlns:a16="http://schemas.microsoft.com/office/drawing/2014/main" id="{6F01E35E-B1F0-B2CB-A38D-E3004F0ECE76}"/>
              </a:ext>
            </a:extLst>
          </p:cNvPr>
          <p:cNvPicPr>
            <a:picLocks noChangeAspect="1"/>
          </p:cNvPicPr>
          <p:nvPr/>
        </p:nvPicPr>
        <p:blipFill>
          <a:blip r:embed="rId2"/>
          <a:stretch>
            <a:fillRect/>
          </a:stretch>
        </p:blipFill>
        <p:spPr>
          <a:xfrm>
            <a:off x="9097828" y="92990"/>
            <a:ext cx="2933700" cy="1066800"/>
          </a:xfrm>
          <a:prstGeom prst="rect">
            <a:avLst/>
          </a:prstGeom>
        </p:spPr>
      </p:pic>
    </p:spTree>
    <p:extLst>
      <p:ext uri="{BB962C8B-B14F-4D97-AF65-F5344CB8AC3E}">
        <p14:creationId xmlns:p14="http://schemas.microsoft.com/office/powerpoint/2010/main" val="149509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CA0D-4923-D2A5-FF3C-D0B5C8EC803A}"/>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A8CE6C6-82D5-C23A-DE55-FB9014B638B1}"/>
              </a:ext>
            </a:extLst>
          </p:cNvPr>
          <p:cNvSpPr>
            <a:spLocks noGrp="1"/>
          </p:cNvSpPr>
          <p:nvPr>
            <p:ph idx="1"/>
          </p:nvPr>
        </p:nvSpPr>
        <p:spPr/>
        <p:txBody>
          <a:bodyPr/>
          <a:lstStyle/>
          <a:p>
            <a:endParaRPr lang="en-IE"/>
          </a:p>
        </p:txBody>
      </p:sp>
      <p:pic>
        <p:nvPicPr>
          <p:cNvPr id="2050" name="Picture 2" descr="Image">
            <a:extLst>
              <a:ext uri="{FF2B5EF4-FFF2-40B4-BE49-F238E27FC236}">
                <a16:creationId xmlns:a16="http://schemas.microsoft.com/office/drawing/2014/main" id="{9922F81F-52EF-F518-3558-7E5FA1295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90500"/>
            <a:ext cx="6477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8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9870-71F7-DAF7-1550-B44BCDAB0893}"/>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F0A9485F-78F1-F023-A662-DDB3EE694901}"/>
              </a:ext>
            </a:extLst>
          </p:cNvPr>
          <p:cNvSpPr>
            <a:spLocks noGrp="1"/>
          </p:cNvSpPr>
          <p:nvPr>
            <p:ph idx="1"/>
          </p:nvPr>
        </p:nvSpPr>
        <p:spPr/>
        <p:txBody>
          <a:bodyPr/>
          <a:lstStyle/>
          <a:p>
            <a:endParaRPr lang="en-IE"/>
          </a:p>
        </p:txBody>
      </p:sp>
      <p:pic>
        <p:nvPicPr>
          <p:cNvPr id="3076" name="Picture 4" descr="Image">
            <a:extLst>
              <a:ext uri="{FF2B5EF4-FFF2-40B4-BE49-F238E27FC236}">
                <a16:creationId xmlns:a16="http://schemas.microsoft.com/office/drawing/2014/main" id="{B77B7208-5F1A-3CE5-6D7F-003A56817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365125"/>
            <a:ext cx="612775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07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28E-192C-7DDF-40F8-457E0FDB274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CAB9390-42F9-4BDC-6CB8-12F5AC9CEAD2}"/>
              </a:ext>
            </a:extLst>
          </p:cNvPr>
          <p:cNvSpPr>
            <a:spLocks noGrp="1"/>
          </p:cNvSpPr>
          <p:nvPr>
            <p:ph idx="1"/>
          </p:nvPr>
        </p:nvSpPr>
        <p:spPr/>
        <p:txBody>
          <a:bodyPr/>
          <a:lstStyle/>
          <a:p>
            <a:endParaRPr lang="en-IE"/>
          </a:p>
        </p:txBody>
      </p:sp>
      <p:pic>
        <p:nvPicPr>
          <p:cNvPr id="4098" name="Picture 2" descr="Image">
            <a:extLst>
              <a:ext uri="{FF2B5EF4-FFF2-40B4-BE49-F238E27FC236}">
                <a16:creationId xmlns:a16="http://schemas.microsoft.com/office/drawing/2014/main" id="{A56BED5E-A9FB-53A6-553C-3A51E56EA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145" y="198119"/>
            <a:ext cx="6092083" cy="629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1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66A0-D901-B474-1A0F-4770321191C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2C8ABAC-9FBA-93C5-CB27-EA24B014A59F}"/>
              </a:ext>
            </a:extLst>
          </p:cNvPr>
          <p:cNvSpPr>
            <a:spLocks noGrp="1"/>
          </p:cNvSpPr>
          <p:nvPr>
            <p:ph idx="1"/>
          </p:nvPr>
        </p:nvSpPr>
        <p:spPr/>
        <p:txBody>
          <a:bodyPr/>
          <a:lstStyle/>
          <a:p>
            <a:endParaRPr lang="en-IE"/>
          </a:p>
        </p:txBody>
      </p:sp>
      <p:pic>
        <p:nvPicPr>
          <p:cNvPr id="5122" name="Picture 2" descr="Image">
            <a:extLst>
              <a:ext uri="{FF2B5EF4-FFF2-40B4-BE49-F238E27FC236}">
                <a16:creationId xmlns:a16="http://schemas.microsoft.com/office/drawing/2014/main" id="{D235A1A4-5F51-21E1-8A9A-F795E37BE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841" y="137161"/>
            <a:ext cx="6370319" cy="658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D938A4-397D-4F8D-ADFF-E916F0E8C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88797-FF5F-1251-A058-B694ECE5EF7B}"/>
              </a:ext>
            </a:extLst>
          </p:cNvPr>
          <p:cNvSpPr>
            <a:spLocks noGrp="1"/>
          </p:cNvSpPr>
          <p:nvPr>
            <p:ph type="title"/>
          </p:nvPr>
        </p:nvSpPr>
        <p:spPr>
          <a:xfrm>
            <a:off x="7766090" y="2755933"/>
            <a:ext cx="3945254" cy="1004888"/>
          </a:xfrm>
        </p:spPr>
        <p:txBody>
          <a:bodyPr>
            <a:normAutofit fontScale="90000"/>
          </a:bodyPr>
          <a:lstStyle/>
          <a:p>
            <a:r>
              <a:rPr lang="en-IE" dirty="0"/>
              <a:t>2024 Early Careers Employer Survey Results</a:t>
            </a:r>
          </a:p>
        </p:txBody>
      </p:sp>
      <p:sp>
        <p:nvSpPr>
          <p:cNvPr id="16" name="Freeform: Shape 1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36"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8" name="Straight Connector 17">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descr="A white background with blue text&#10;&#10;Description automatically generated">
            <a:extLst>
              <a:ext uri="{FF2B5EF4-FFF2-40B4-BE49-F238E27FC236}">
                <a16:creationId xmlns:a16="http://schemas.microsoft.com/office/drawing/2014/main" id="{DF161EAA-2F13-874C-1E8D-F58FD591C085}"/>
              </a:ext>
            </a:extLst>
          </p:cNvPr>
          <p:cNvPicPr>
            <a:picLocks noChangeAspect="1"/>
          </p:cNvPicPr>
          <p:nvPr/>
        </p:nvPicPr>
        <p:blipFill>
          <a:blip r:embed="rId2"/>
          <a:stretch>
            <a:fillRect/>
          </a:stretch>
        </p:blipFill>
        <p:spPr>
          <a:xfrm>
            <a:off x="1360036" y="1068301"/>
            <a:ext cx="2482114" cy="256485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0" name="Freeform: Shape 1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56045"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22" name="Oval 21">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7614" y="2755933"/>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9" name="Picture 8" descr="A logo for a university&#10;&#10;Description automatically generated">
            <a:extLst>
              <a:ext uri="{FF2B5EF4-FFF2-40B4-BE49-F238E27FC236}">
                <a16:creationId xmlns:a16="http://schemas.microsoft.com/office/drawing/2014/main" id="{9CEBD2F6-4B2F-1A54-EA39-A56179BAA3D7}"/>
              </a:ext>
            </a:extLst>
          </p:cNvPr>
          <p:cNvPicPr>
            <a:picLocks noChangeAspect="1"/>
          </p:cNvPicPr>
          <p:nvPr/>
        </p:nvPicPr>
        <p:blipFill>
          <a:blip r:embed="rId3"/>
          <a:stretch>
            <a:fillRect/>
          </a:stretch>
        </p:blipFill>
        <p:spPr>
          <a:xfrm>
            <a:off x="3522326" y="5071322"/>
            <a:ext cx="2066062" cy="117580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6" name="Arc 25">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8863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CA9E-B3AD-3D9A-2B3B-EB3C77953304}"/>
              </a:ext>
            </a:extLst>
          </p:cNvPr>
          <p:cNvSpPr>
            <a:spLocks noGrp="1"/>
          </p:cNvSpPr>
          <p:nvPr>
            <p:ph type="title"/>
          </p:nvPr>
        </p:nvSpPr>
        <p:spPr>
          <a:xfrm>
            <a:off x="640080" y="1690687"/>
            <a:ext cx="10515600" cy="3902393"/>
          </a:xfrm>
        </p:spPr>
        <p:txBody>
          <a:bodyPr>
            <a:normAutofit fontScale="90000"/>
          </a:bodyPr>
          <a:lstStyle/>
          <a:p>
            <a:r>
              <a:rPr lang="en-US" dirty="0"/>
              <a:t>Technology to </a:t>
            </a:r>
            <a:br>
              <a:rPr lang="en-US" dirty="0"/>
            </a:br>
            <a:r>
              <a:rPr lang="en-US" sz="8800" b="1" dirty="0">
                <a:solidFill>
                  <a:srgbClr val="5B9BD5"/>
                </a:solidFill>
                <a:latin typeface="Segoe UI"/>
                <a:cs typeface="Segoe UI"/>
              </a:rPr>
              <a:t>Connect</a:t>
            </a:r>
            <a:br>
              <a:rPr lang="en-US" sz="8800" b="1" dirty="0">
                <a:solidFill>
                  <a:srgbClr val="5B9BD5"/>
                </a:solidFill>
                <a:latin typeface="Segoe UI"/>
                <a:cs typeface="Segoe UI"/>
              </a:rPr>
            </a:br>
            <a:r>
              <a:rPr lang="en-US" dirty="0"/>
              <a:t>Engaging</a:t>
            </a:r>
            <a:br>
              <a:rPr lang="en-US" dirty="0"/>
            </a:br>
            <a:r>
              <a:rPr lang="en-US" sz="8800" b="1" dirty="0">
                <a:solidFill>
                  <a:srgbClr val="5B9BD5"/>
                </a:solidFill>
                <a:latin typeface="Segoe UI"/>
                <a:cs typeface="Segoe UI"/>
              </a:rPr>
              <a:t>People</a:t>
            </a:r>
            <a:br>
              <a:rPr lang="en-IE" dirty="0"/>
            </a:br>
            <a:endParaRPr lang="en-IE" dirty="0"/>
          </a:p>
        </p:txBody>
      </p:sp>
      <p:sp>
        <p:nvSpPr>
          <p:cNvPr id="4" name="Title 1">
            <a:extLst>
              <a:ext uri="{FF2B5EF4-FFF2-40B4-BE49-F238E27FC236}">
                <a16:creationId xmlns:a16="http://schemas.microsoft.com/office/drawing/2014/main" id="{B3135D8F-3ABF-70B7-47F0-E60B91AFD9F8}"/>
              </a:ext>
            </a:extLst>
          </p:cNvPr>
          <p:cNvSpPr txBox="1">
            <a:spLocks/>
          </p:cNvSpPr>
          <p:nvPr/>
        </p:nvSpPr>
        <p:spPr>
          <a:xfrm>
            <a:off x="1036320" y="1690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dirty="0"/>
          </a:p>
        </p:txBody>
      </p:sp>
      <p:pic>
        <p:nvPicPr>
          <p:cNvPr id="5" name="Picture 4" descr="A blue and white logo&#10;&#10;Description automatically generated">
            <a:extLst>
              <a:ext uri="{FF2B5EF4-FFF2-40B4-BE49-F238E27FC236}">
                <a16:creationId xmlns:a16="http://schemas.microsoft.com/office/drawing/2014/main" id="{CE078850-1B6D-482A-E1F8-2BE8E5469621}"/>
              </a:ext>
            </a:extLst>
          </p:cNvPr>
          <p:cNvPicPr>
            <a:picLocks noChangeAspect="1"/>
          </p:cNvPicPr>
          <p:nvPr/>
        </p:nvPicPr>
        <p:blipFill>
          <a:blip r:embed="rId2"/>
          <a:stretch>
            <a:fillRect/>
          </a:stretch>
        </p:blipFill>
        <p:spPr>
          <a:xfrm>
            <a:off x="220980" y="55959"/>
            <a:ext cx="2933700" cy="1066800"/>
          </a:xfrm>
          <a:prstGeom prst="rect">
            <a:avLst/>
          </a:prstGeom>
        </p:spPr>
      </p:pic>
      <p:pic>
        <p:nvPicPr>
          <p:cNvPr id="7" name="Picture 6">
            <a:extLst>
              <a:ext uri="{FF2B5EF4-FFF2-40B4-BE49-F238E27FC236}">
                <a16:creationId xmlns:a16="http://schemas.microsoft.com/office/drawing/2014/main" id="{80C00BB5-FA1A-164B-2B38-9AD61F804771}"/>
              </a:ext>
            </a:extLst>
          </p:cNvPr>
          <p:cNvPicPr>
            <a:picLocks noChangeAspect="1"/>
          </p:cNvPicPr>
          <p:nvPr/>
        </p:nvPicPr>
        <p:blipFill>
          <a:blip r:embed="rId3"/>
          <a:stretch>
            <a:fillRect/>
          </a:stretch>
        </p:blipFill>
        <p:spPr>
          <a:xfrm>
            <a:off x="6334328" y="360971"/>
            <a:ext cx="5019472" cy="5629478"/>
          </a:xfrm>
          <a:prstGeom prst="rect">
            <a:avLst/>
          </a:prstGeom>
        </p:spPr>
      </p:pic>
      <p:sp>
        <p:nvSpPr>
          <p:cNvPr id="9" name="TextBox 8">
            <a:extLst>
              <a:ext uri="{FF2B5EF4-FFF2-40B4-BE49-F238E27FC236}">
                <a16:creationId xmlns:a16="http://schemas.microsoft.com/office/drawing/2014/main" id="{44822B9A-5921-B9FD-90DD-93CFAFC2834E}"/>
              </a:ext>
            </a:extLst>
          </p:cNvPr>
          <p:cNvSpPr txBox="1"/>
          <p:nvPr/>
        </p:nvSpPr>
        <p:spPr>
          <a:xfrm>
            <a:off x="9941008" y="5990449"/>
            <a:ext cx="2250992" cy="646331"/>
          </a:xfrm>
          <a:prstGeom prst="rect">
            <a:avLst/>
          </a:prstGeom>
          <a:noFill/>
        </p:spPr>
        <p:txBody>
          <a:bodyPr wrap="square">
            <a:spAutoFit/>
          </a:bodyPr>
          <a:lstStyle/>
          <a:p>
            <a:r>
              <a:rPr lang="en-IE" sz="1200" dirty="0"/>
              <a:t>https://www.citizensinformationboard.ie/downloads/training/Managing_Volunteers_08.pdf</a:t>
            </a:r>
          </a:p>
        </p:txBody>
      </p:sp>
    </p:spTree>
    <p:extLst>
      <p:ext uri="{BB962C8B-B14F-4D97-AF65-F5344CB8AC3E}">
        <p14:creationId xmlns:p14="http://schemas.microsoft.com/office/powerpoint/2010/main" val="46206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46D3EAE-4CD3-E107-3EA5-737FE4224D7A}"/>
              </a:ext>
            </a:extLst>
          </p:cNvPr>
          <p:cNvGrpSpPr/>
          <p:nvPr/>
        </p:nvGrpSpPr>
        <p:grpSpPr>
          <a:xfrm>
            <a:off x="1485251" y="3101831"/>
            <a:ext cx="7854267" cy="1066800"/>
            <a:chOff x="322945" y="5577068"/>
            <a:chExt cx="7854267" cy="1066800"/>
          </a:xfrm>
        </p:grpSpPr>
        <p:pic>
          <p:nvPicPr>
            <p:cNvPr id="5" name="Picture 4" descr="A logo for a university&#10;&#10;Description automatically generated">
              <a:extLst>
                <a:ext uri="{FF2B5EF4-FFF2-40B4-BE49-F238E27FC236}">
                  <a16:creationId xmlns:a16="http://schemas.microsoft.com/office/drawing/2014/main" id="{2C0167A8-72F4-AC69-49E0-380B0B48CBCB}"/>
                </a:ext>
              </a:extLst>
            </p:cNvPr>
            <p:cNvPicPr>
              <a:picLocks noChangeAspect="1"/>
            </p:cNvPicPr>
            <p:nvPr/>
          </p:nvPicPr>
          <p:blipFill>
            <a:blip r:embed="rId2"/>
            <a:stretch>
              <a:fillRect/>
            </a:stretch>
          </p:blipFill>
          <p:spPr>
            <a:xfrm>
              <a:off x="322945" y="5577068"/>
              <a:ext cx="6067425" cy="1066800"/>
            </a:xfrm>
            <a:prstGeom prst="rect">
              <a:avLst/>
            </a:prstGeom>
          </p:spPr>
        </p:pic>
        <p:pic>
          <p:nvPicPr>
            <p:cNvPr id="6" name="Picture 5" descr="A logo with green text&#10;&#10;Description automatically generated">
              <a:extLst>
                <a:ext uri="{FF2B5EF4-FFF2-40B4-BE49-F238E27FC236}">
                  <a16:creationId xmlns:a16="http://schemas.microsoft.com/office/drawing/2014/main" id="{C546FC73-83CE-8196-46BD-291D8C61106B}"/>
                </a:ext>
              </a:extLst>
            </p:cNvPr>
            <p:cNvPicPr>
              <a:picLocks noChangeAspect="1"/>
            </p:cNvPicPr>
            <p:nvPr/>
          </p:nvPicPr>
          <p:blipFill>
            <a:blip r:embed="rId3"/>
            <a:stretch>
              <a:fillRect/>
            </a:stretch>
          </p:blipFill>
          <p:spPr>
            <a:xfrm>
              <a:off x="6491288" y="5686426"/>
              <a:ext cx="1685924" cy="950118"/>
            </a:xfrm>
            <a:prstGeom prst="rect">
              <a:avLst/>
            </a:prstGeom>
          </p:spPr>
        </p:pic>
      </p:grpSp>
      <p:pic>
        <p:nvPicPr>
          <p:cNvPr id="3" name="Picture 2" descr="A blue and white sign with white text&#10;&#10;Description automatically generated">
            <a:extLst>
              <a:ext uri="{FF2B5EF4-FFF2-40B4-BE49-F238E27FC236}">
                <a16:creationId xmlns:a16="http://schemas.microsoft.com/office/drawing/2014/main" id="{2349A19D-05A8-73CF-7DCA-2D29C4264C76}"/>
              </a:ext>
            </a:extLst>
          </p:cNvPr>
          <p:cNvPicPr>
            <a:picLocks noChangeAspect="1"/>
          </p:cNvPicPr>
          <p:nvPr/>
        </p:nvPicPr>
        <p:blipFill>
          <a:blip r:embed="rId4"/>
          <a:stretch>
            <a:fillRect/>
          </a:stretch>
        </p:blipFill>
        <p:spPr>
          <a:xfrm>
            <a:off x="1987514" y="69925"/>
            <a:ext cx="8216971" cy="2998722"/>
          </a:xfrm>
          <a:prstGeom prst="rect">
            <a:avLst/>
          </a:prstGeom>
        </p:spPr>
      </p:pic>
      <p:sp>
        <p:nvSpPr>
          <p:cNvPr id="9" name="Content Placeholder 2">
            <a:extLst>
              <a:ext uri="{FF2B5EF4-FFF2-40B4-BE49-F238E27FC236}">
                <a16:creationId xmlns:a16="http://schemas.microsoft.com/office/drawing/2014/main" id="{EE13FB0C-3AD5-22BF-709A-15EC89191825}"/>
              </a:ext>
            </a:extLst>
          </p:cNvPr>
          <p:cNvSpPr txBox="1">
            <a:spLocks/>
          </p:cNvSpPr>
          <p:nvPr/>
        </p:nvSpPr>
        <p:spPr>
          <a:xfrm>
            <a:off x="830736" y="4689231"/>
            <a:ext cx="10530526" cy="2098844"/>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600" dirty="0">
                <a:solidFill>
                  <a:schemeClr val="tx2">
                    <a:lumMod val="90000"/>
                    <a:lumOff val="10000"/>
                  </a:schemeClr>
                </a:solidFill>
              </a:rPr>
              <a:t>Dr Lorraine Tansey</a:t>
            </a:r>
          </a:p>
          <a:p>
            <a:r>
              <a:rPr lang="en-US" sz="9600" dirty="0">
                <a:solidFill>
                  <a:schemeClr val="tx2">
                    <a:lumMod val="90000"/>
                    <a:lumOff val="10000"/>
                  </a:schemeClr>
                </a:solidFill>
              </a:rPr>
              <a:t>StudentVolunteer.ie </a:t>
            </a:r>
            <a:r>
              <a:rPr lang="en-US" sz="9600" dirty="0" err="1">
                <a:solidFill>
                  <a:schemeClr val="tx2">
                    <a:lumMod val="90000"/>
                    <a:lumOff val="10000"/>
                  </a:schemeClr>
                </a:solidFill>
              </a:rPr>
              <a:t>Programme</a:t>
            </a:r>
            <a:r>
              <a:rPr lang="en-US" sz="9600" dirty="0">
                <a:solidFill>
                  <a:schemeClr val="tx2">
                    <a:lumMod val="90000"/>
                    <a:lumOff val="10000"/>
                  </a:schemeClr>
                </a:solidFill>
              </a:rPr>
              <a:t> Manager</a:t>
            </a:r>
          </a:p>
          <a:p>
            <a:r>
              <a:rPr lang="en-US" sz="9600" dirty="0">
                <a:solidFill>
                  <a:srgbClr val="467886"/>
                </a:solidFill>
                <a:hlinkClick r:id="rId5">
                  <a:extLst>
                    <a:ext uri="{A12FA001-AC4F-418D-AE19-62706E023703}">
                      <ahyp:hlinkClr xmlns:ahyp="http://schemas.microsoft.com/office/drawing/2018/hyperlinkcolor" val="tx"/>
                    </a:ext>
                  </a:extLst>
                </a:hlinkClick>
              </a:rPr>
              <a:t>l</a:t>
            </a:r>
            <a:r>
              <a:rPr lang="en-US" sz="9600" dirty="0">
                <a:solidFill>
                  <a:schemeClr val="tx2">
                    <a:lumMod val="90000"/>
                    <a:lumOff val="10000"/>
                  </a:schemeClr>
                </a:solidFill>
                <a:hlinkClick r:id="rId5">
                  <a:extLst>
                    <a:ext uri="{A12FA001-AC4F-418D-AE19-62706E023703}">
                      <ahyp:hlinkClr xmlns:ahyp="http://schemas.microsoft.com/office/drawing/2018/hyperlinkcolor" val="tx"/>
                    </a:ext>
                  </a:extLst>
                </a:hlinkClick>
              </a:rPr>
              <a:t>orraine.tansey@ul.ie</a:t>
            </a:r>
            <a:endParaRPr lang="en-US" sz="9600" dirty="0">
              <a:solidFill>
                <a:schemeClr val="tx2">
                  <a:lumMod val="90000"/>
                  <a:lumOff val="10000"/>
                </a:schemeClr>
              </a:solidFill>
            </a:endParaRPr>
          </a:p>
          <a:p>
            <a:r>
              <a:rPr lang="en-US" sz="9600" dirty="0">
                <a:solidFill>
                  <a:schemeClr val="tx2">
                    <a:lumMod val="90000"/>
                    <a:lumOff val="10000"/>
                  </a:schemeClr>
                </a:solidFill>
              </a:rPr>
              <a:t>SAI Summer Seminar 2024, </a:t>
            </a:r>
            <a:br>
              <a:rPr lang="en-IE" sz="8000" dirty="0"/>
            </a:br>
            <a:r>
              <a:rPr lang="en-IE" sz="8000" b="1" i="0" dirty="0">
                <a:solidFill>
                  <a:srgbClr val="242424"/>
                </a:solidFill>
                <a:effectLst/>
                <a:highlight>
                  <a:srgbClr val="FFFFFF"/>
                </a:highlight>
                <a:latin typeface="Segoe UI" panose="020B0502040204020203" pitchFamily="34" charset="0"/>
              </a:rPr>
              <a:t>Theresa O'Leary, UCD in the Community</a:t>
            </a:r>
            <a:endParaRPr lang="en-US" sz="9600" dirty="0">
              <a:solidFill>
                <a:schemeClr val="tx2">
                  <a:lumMod val="90000"/>
                  <a:lumOff val="10000"/>
                </a:schemeClr>
              </a:solidFill>
            </a:endParaRPr>
          </a:p>
          <a:p>
            <a:endParaRPr lang="en-US" dirty="0"/>
          </a:p>
          <a:p>
            <a:endParaRPr lang="en-US" dirty="0"/>
          </a:p>
        </p:txBody>
      </p:sp>
      <p:pic>
        <p:nvPicPr>
          <p:cNvPr id="2" name="Picture 1">
            <a:extLst>
              <a:ext uri="{FF2B5EF4-FFF2-40B4-BE49-F238E27FC236}">
                <a16:creationId xmlns:a16="http://schemas.microsoft.com/office/drawing/2014/main" id="{EE0860B8-86CE-FA49-7990-D091C3524BF0}"/>
              </a:ext>
            </a:extLst>
          </p:cNvPr>
          <p:cNvPicPr>
            <a:picLocks noChangeAspect="1"/>
          </p:cNvPicPr>
          <p:nvPr/>
        </p:nvPicPr>
        <p:blipFill>
          <a:blip r:embed="rId6"/>
          <a:stretch>
            <a:fillRect/>
          </a:stretch>
        </p:blipFill>
        <p:spPr>
          <a:xfrm>
            <a:off x="9531996" y="3211189"/>
            <a:ext cx="1978346" cy="806728"/>
          </a:xfrm>
          <a:prstGeom prst="rect">
            <a:avLst/>
          </a:prstGeom>
        </p:spPr>
      </p:pic>
    </p:spTree>
    <p:extLst>
      <p:ext uri="{BB962C8B-B14F-4D97-AF65-F5344CB8AC3E}">
        <p14:creationId xmlns:p14="http://schemas.microsoft.com/office/powerpoint/2010/main" val="266484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een rectangular object with white text&#10;&#10;Description automatically generated">
            <a:extLst>
              <a:ext uri="{FF2B5EF4-FFF2-40B4-BE49-F238E27FC236}">
                <a16:creationId xmlns:a16="http://schemas.microsoft.com/office/drawing/2014/main" id="{87C24B90-0222-9E3C-D9A0-0A70B169D551}"/>
              </a:ext>
            </a:extLst>
          </p:cNvPr>
          <p:cNvPicPr>
            <a:picLocks noChangeAspect="1"/>
          </p:cNvPicPr>
          <p:nvPr/>
        </p:nvPicPr>
        <p:blipFill>
          <a:blip r:embed="rId2"/>
          <a:stretch>
            <a:fillRect/>
          </a:stretch>
        </p:blipFill>
        <p:spPr>
          <a:xfrm>
            <a:off x="699056" y="2072640"/>
            <a:ext cx="3583920" cy="2508743"/>
          </a:xfrm>
          <a:prstGeom prst="rect">
            <a:avLst/>
          </a:prstGeom>
        </p:spPr>
      </p:pic>
      <p:cxnSp>
        <p:nvCxnSpPr>
          <p:cNvPr id="15" name="Straight Connector 14">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8D39F"/>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black text&#10;&#10;Description automatically generated">
            <a:extLst>
              <a:ext uri="{FF2B5EF4-FFF2-40B4-BE49-F238E27FC236}">
                <a16:creationId xmlns:a16="http://schemas.microsoft.com/office/drawing/2014/main" id="{D3A671F3-932F-7C67-FBBF-A0A297F97E76}"/>
              </a:ext>
            </a:extLst>
          </p:cNvPr>
          <p:cNvPicPr>
            <a:picLocks noChangeAspect="1"/>
          </p:cNvPicPr>
          <p:nvPr/>
        </p:nvPicPr>
        <p:blipFill>
          <a:blip r:embed="rId3"/>
          <a:stretch>
            <a:fillRect/>
          </a:stretch>
        </p:blipFill>
        <p:spPr>
          <a:xfrm>
            <a:off x="4790952" y="2814320"/>
            <a:ext cx="7389096" cy="1422399"/>
          </a:xfrm>
          <a:prstGeom prst="rect">
            <a:avLst/>
          </a:prstGeom>
        </p:spPr>
      </p:pic>
    </p:spTree>
    <p:extLst>
      <p:ext uri="{BB962C8B-B14F-4D97-AF65-F5344CB8AC3E}">
        <p14:creationId xmlns:p14="http://schemas.microsoft.com/office/powerpoint/2010/main" val="3816589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AB48-98B6-E108-7EFB-29A752ADF7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94487D1-B935-3675-47D0-267EA9E8FE66}"/>
              </a:ext>
            </a:extLst>
          </p:cNvPr>
          <p:cNvPicPr>
            <a:picLocks noChangeAspect="1"/>
          </p:cNvPicPr>
          <p:nvPr/>
        </p:nvPicPr>
        <p:blipFill>
          <a:blip r:embed="rId2"/>
          <a:stretch>
            <a:fillRect/>
          </a:stretch>
        </p:blipFill>
        <p:spPr>
          <a:xfrm>
            <a:off x="2295525" y="2047875"/>
            <a:ext cx="7600950" cy="2762250"/>
          </a:xfrm>
          <a:prstGeom prst="rect">
            <a:avLst/>
          </a:prstGeom>
        </p:spPr>
      </p:pic>
      <p:grpSp>
        <p:nvGrpSpPr>
          <p:cNvPr id="8" name="Group 7">
            <a:extLst>
              <a:ext uri="{FF2B5EF4-FFF2-40B4-BE49-F238E27FC236}">
                <a16:creationId xmlns:a16="http://schemas.microsoft.com/office/drawing/2014/main" id="{3CC25C94-328F-7407-5EE1-6E85A21C858E}"/>
              </a:ext>
            </a:extLst>
          </p:cNvPr>
          <p:cNvGrpSpPr/>
          <p:nvPr/>
        </p:nvGrpSpPr>
        <p:grpSpPr>
          <a:xfrm>
            <a:off x="188686" y="5283201"/>
            <a:ext cx="9144000" cy="1360668"/>
            <a:chOff x="322945" y="5577068"/>
            <a:chExt cx="7854267" cy="1066800"/>
          </a:xfrm>
        </p:grpSpPr>
        <p:pic>
          <p:nvPicPr>
            <p:cNvPr id="6" name="Picture 5" descr="A logo for a university&#10;&#10;Description automatically generated">
              <a:extLst>
                <a:ext uri="{FF2B5EF4-FFF2-40B4-BE49-F238E27FC236}">
                  <a16:creationId xmlns:a16="http://schemas.microsoft.com/office/drawing/2014/main" id="{26E213EC-0208-8603-08D4-14DB6DDB4F83}"/>
                </a:ext>
              </a:extLst>
            </p:cNvPr>
            <p:cNvPicPr>
              <a:picLocks noChangeAspect="1"/>
            </p:cNvPicPr>
            <p:nvPr/>
          </p:nvPicPr>
          <p:blipFill>
            <a:blip r:embed="rId3"/>
            <a:stretch>
              <a:fillRect/>
            </a:stretch>
          </p:blipFill>
          <p:spPr>
            <a:xfrm>
              <a:off x="322945" y="5577068"/>
              <a:ext cx="6067425" cy="1066800"/>
            </a:xfrm>
            <a:prstGeom prst="rect">
              <a:avLst/>
            </a:prstGeom>
          </p:spPr>
        </p:pic>
        <p:pic>
          <p:nvPicPr>
            <p:cNvPr id="7" name="Picture 6" descr="A logo with green text&#10;&#10;Description automatically generated">
              <a:extLst>
                <a:ext uri="{FF2B5EF4-FFF2-40B4-BE49-F238E27FC236}">
                  <a16:creationId xmlns:a16="http://schemas.microsoft.com/office/drawing/2014/main" id="{EE8D9C07-C4BC-057A-1C13-249045FFE20D}"/>
                </a:ext>
              </a:extLst>
            </p:cNvPr>
            <p:cNvPicPr>
              <a:picLocks noChangeAspect="1"/>
            </p:cNvPicPr>
            <p:nvPr/>
          </p:nvPicPr>
          <p:blipFill>
            <a:blip r:embed="rId4"/>
            <a:stretch>
              <a:fillRect/>
            </a:stretch>
          </p:blipFill>
          <p:spPr>
            <a:xfrm>
              <a:off x="6491288" y="5686426"/>
              <a:ext cx="1685924" cy="950118"/>
            </a:xfrm>
            <a:prstGeom prst="rect">
              <a:avLst/>
            </a:prstGeom>
          </p:spPr>
        </p:pic>
      </p:grpSp>
      <p:pic>
        <p:nvPicPr>
          <p:cNvPr id="2" name="Picture 1">
            <a:extLst>
              <a:ext uri="{FF2B5EF4-FFF2-40B4-BE49-F238E27FC236}">
                <a16:creationId xmlns:a16="http://schemas.microsoft.com/office/drawing/2014/main" id="{559D9F5A-61E8-8F04-5E35-95FA109CFEF7}"/>
              </a:ext>
            </a:extLst>
          </p:cNvPr>
          <p:cNvPicPr>
            <a:picLocks noChangeAspect="1"/>
          </p:cNvPicPr>
          <p:nvPr/>
        </p:nvPicPr>
        <p:blipFill>
          <a:blip r:embed="rId5"/>
          <a:stretch>
            <a:fillRect/>
          </a:stretch>
        </p:blipFill>
        <p:spPr>
          <a:xfrm>
            <a:off x="9735197" y="5577068"/>
            <a:ext cx="1978346" cy="806728"/>
          </a:xfrm>
          <a:prstGeom prst="rect">
            <a:avLst/>
          </a:prstGeom>
        </p:spPr>
      </p:pic>
    </p:spTree>
    <p:extLst>
      <p:ext uri="{BB962C8B-B14F-4D97-AF65-F5344CB8AC3E}">
        <p14:creationId xmlns:p14="http://schemas.microsoft.com/office/powerpoint/2010/main" val="256454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rectangular sign with black text&#10;&#10;Description automatically generated">
            <a:extLst>
              <a:ext uri="{FF2B5EF4-FFF2-40B4-BE49-F238E27FC236}">
                <a16:creationId xmlns:a16="http://schemas.microsoft.com/office/drawing/2014/main" id="{220CE699-3915-A0DA-A597-B40A0E330834}"/>
              </a:ext>
            </a:extLst>
          </p:cNvPr>
          <p:cNvPicPr>
            <a:picLocks noGrp="1" noChangeAspect="1"/>
          </p:cNvPicPr>
          <p:nvPr>
            <p:ph idx="1"/>
          </p:nvPr>
        </p:nvPicPr>
        <p:blipFill>
          <a:blip r:embed="rId3"/>
          <a:stretch>
            <a:fillRect/>
          </a:stretch>
        </p:blipFill>
        <p:spPr>
          <a:xfrm>
            <a:off x="1843823" y="3063272"/>
            <a:ext cx="8734425" cy="1571625"/>
          </a:xfrm>
        </p:spPr>
      </p:pic>
      <p:sp>
        <p:nvSpPr>
          <p:cNvPr id="8" name="TextBox 7">
            <a:extLst>
              <a:ext uri="{FF2B5EF4-FFF2-40B4-BE49-F238E27FC236}">
                <a16:creationId xmlns:a16="http://schemas.microsoft.com/office/drawing/2014/main" id="{4A96B984-929B-34F0-E8B2-21E14C4A363B}"/>
              </a:ext>
            </a:extLst>
          </p:cNvPr>
          <p:cNvSpPr txBox="1"/>
          <p:nvPr/>
        </p:nvSpPr>
        <p:spPr>
          <a:xfrm>
            <a:off x="4146652" y="4733372"/>
            <a:ext cx="790063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Volunteering activities within the university clearly represent the most frequently mentioned activity, with 37% of all students claiming that they have volunteered </a:t>
            </a:r>
            <a:r>
              <a:rPr lang="en-US" b="1" dirty="0"/>
              <a:t>at their</a:t>
            </a:r>
            <a:r>
              <a:rPr lang="en-US" dirty="0"/>
              <a:t> higher education institution. </a:t>
            </a:r>
          </a:p>
          <a:p>
            <a:endParaRPr lang="en-US" dirty="0"/>
          </a:p>
          <a:p>
            <a:r>
              <a:rPr lang="en-US" dirty="0"/>
              <a:t>On the other hand, Service Learning and outreach activities, as comparatively new forms of participation, were mentioned less frequently; possibly they are also unknown to students. </a:t>
            </a:r>
          </a:p>
        </p:txBody>
      </p:sp>
      <p:pic>
        <p:nvPicPr>
          <p:cNvPr id="9" name="Picture 8" descr="A green background with white text&#10;&#10;Description automatically generated">
            <a:extLst>
              <a:ext uri="{FF2B5EF4-FFF2-40B4-BE49-F238E27FC236}">
                <a16:creationId xmlns:a16="http://schemas.microsoft.com/office/drawing/2014/main" id="{A3FD580D-4C48-85E8-C671-32E0E22F399D}"/>
              </a:ext>
            </a:extLst>
          </p:cNvPr>
          <p:cNvPicPr>
            <a:picLocks noChangeAspect="1"/>
          </p:cNvPicPr>
          <p:nvPr/>
        </p:nvPicPr>
        <p:blipFill>
          <a:blip r:embed="rId4"/>
          <a:stretch>
            <a:fillRect/>
          </a:stretch>
        </p:blipFill>
        <p:spPr>
          <a:xfrm>
            <a:off x="167145" y="116757"/>
            <a:ext cx="5486400" cy="2971800"/>
          </a:xfrm>
          <a:prstGeom prst="rect">
            <a:avLst/>
          </a:prstGeom>
        </p:spPr>
      </p:pic>
    </p:spTree>
    <p:extLst>
      <p:ext uri="{BB962C8B-B14F-4D97-AF65-F5344CB8AC3E}">
        <p14:creationId xmlns:p14="http://schemas.microsoft.com/office/powerpoint/2010/main" val="234240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B8A8D3-B655-BF69-0489-FABF881C5A0C}"/>
              </a:ext>
            </a:extLst>
          </p:cNvPr>
          <p:cNvSpPr>
            <a:spLocks noGrp="1"/>
          </p:cNvSpPr>
          <p:nvPr>
            <p:ph idx="1"/>
          </p:nvPr>
        </p:nvSpPr>
        <p:spPr>
          <a:xfrm>
            <a:off x="9013552" y="5954903"/>
            <a:ext cx="2772508" cy="811521"/>
          </a:xfrm>
        </p:spPr>
        <p:txBody>
          <a:bodyPr>
            <a:normAutofit fontScale="47500" lnSpcReduction="20000"/>
          </a:bodyPr>
          <a:lstStyle/>
          <a:p>
            <a:r>
              <a:rPr lang="en-IE" dirty="0"/>
              <a:t>https://report.studentsurvey.ie/sites/default/files/2023-11/Appendix%203%20Tables%20to%20accompany%20Chapter%202.pdf</a:t>
            </a:r>
          </a:p>
        </p:txBody>
      </p:sp>
      <p:pic>
        <p:nvPicPr>
          <p:cNvPr id="8" name="Picture 7">
            <a:extLst>
              <a:ext uri="{FF2B5EF4-FFF2-40B4-BE49-F238E27FC236}">
                <a16:creationId xmlns:a16="http://schemas.microsoft.com/office/drawing/2014/main" id="{87C24B90-0222-9E3C-D9A0-0A70B169D551}"/>
              </a:ext>
            </a:extLst>
          </p:cNvPr>
          <p:cNvPicPr>
            <a:picLocks noChangeAspect="1"/>
          </p:cNvPicPr>
          <p:nvPr/>
        </p:nvPicPr>
        <p:blipFill>
          <a:blip r:embed="rId2"/>
          <a:stretch>
            <a:fillRect/>
          </a:stretch>
        </p:blipFill>
        <p:spPr>
          <a:xfrm>
            <a:off x="1041858" y="3790052"/>
            <a:ext cx="3834941" cy="2684946"/>
          </a:xfrm>
          <a:prstGeom prst="rect">
            <a:avLst/>
          </a:prstGeom>
        </p:spPr>
      </p:pic>
      <p:pic>
        <p:nvPicPr>
          <p:cNvPr id="4" name="Picture 3">
            <a:extLst>
              <a:ext uri="{FF2B5EF4-FFF2-40B4-BE49-F238E27FC236}">
                <a16:creationId xmlns:a16="http://schemas.microsoft.com/office/drawing/2014/main" id="{96F27541-F408-558B-2CE7-E3C0F904788C}"/>
              </a:ext>
            </a:extLst>
          </p:cNvPr>
          <p:cNvPicPr>
            <a:picLocks noChangeAspect="1"/>
          </p:cNvPicPr>
          <p:nvPr/>
        </p:nvPicPr>
        <p:blipFill>
          <a:blip r:embed="rId3"/>
          <a:stretch>
            <a:fillRect/>
          </a:stretch>
        </p:blipFill>
        <p:spPr>
          <a:xfrm>
            <a:off x="191461" y="383003"/>
            <a:ext cx="12000539" cy="2940791"/>
          </a:xfrm>
          <a:prstGeom prst="rect">
            <a:avLst/>
          </a:prstGeom>
        </p:spPr>
      </p:pic>
      <p:pic>
        <p:nvPicPr>
          <p:cNvPr id="6" name="Picture 5">
            <a:extLst>
              <a:ext uri="{FF2B5EF4-FFF2-40B4-BE49-F238E27FC236}">
                <a16:creationId xmlns:a16="http://schemas.microsoft.com/office/drawing/2014/main" id="{9E8189FE-7745-27C0-162F-5ECC777712FD}"/>
              </a:ext>
            </a:extLst>
          </p:cNvPr>
          <p:cNvPicPr>
            <a:picLocks noChangeAspect="1"/>
          </p:cNvPicPr>
          <p:nvPr/>
        </p:nvPicPr>
        <p:blipFill>
          <a:blip r:embed="rId4"/>
          <a:stretch>
            <a:fillRect/>
          </a:stretch>
        </p:blipFill>
        <p:spPr>
          <a:xfrm>
            <a:off x="6140506" y="3429000"/>
            <a:ext cx="5746092" cy="811521"/>
          </a:xfrm>
          <a:prstGeom prst="rect">
            <a:avLst/>
          </a:prstGeom>
        </p:spPr>
      </p:pic>
    </p:spTree>
    <p:extLst>
      <p:ext uri="{BB962C8B-B14F-4D97-AF65-F5344CB8AC3E}">
        <p14:creationId xmlns:p14="http://schemas.microsoft.com/office/powerpoint/2010/main" val="90939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B8A8D3-B655-BF69-0489-FABF881C5A0C}"/>
              </a:ext>
            </a:extLst>
          </p:cNvPr>
          <p:cNvSpPr>
            <a:spLocks noGrp="1"/>
          </p:cNvSpPr>
          <p:nvPr>
            <p:ph idx="1"/>
          </p:nvPr>
        </p:nvSpPr>
        <p:spPr>
          <a:xfrm>
            <a:off x="9013552" y="5954903"/>
            <a:ext cx="2772508" cy="811521"/>
          </a:xfrm>
        </p:spPr>
        <p:txBody>
          <a:bodyPr>
            <a:normAutofit fontScale="47500" lnSpcReduction="20000"/>
          </a:bodyPr>
          <a:lstStyle/>
          <a:p>
            <a:r>
              <a:rPr lang="en-IE" dirty="0"/>
              <a:t>https://report.studentsurvey.ie/sites/default/files/2022-09/StudentSurvey.ie%20National%20Report%202022%20Executive%20Summary_0.pdf</a:t>
            </a:r>
          </a:p>
        </p:txBody>
      </p:sp>
      <p:pic>
        <p:nvPicPr>
          <p:cNvPr id="5" name="Picture 4">
            <a:extLst>
              <a:ext uri="{FF2B5EF4-FFF2-40B4-BE49-F238E27FC236}">
                <a16:creationId xmlns:a16="http://schemas.microsoft.com/office/drawing/2014/main" id="{A0F33487-8090-EA13-52C1-CDEB7269441F}"/>
              </a:ext>
            </a:extLst>
          </p:cNvPr>
          <p:cNvPicPr>
            <a:picLocks noChangeAspect="1"/>
          </p:cNvPicPr>
          <p:nvPr/>
        </p:nvPicPr>
        <p:blipFill>
          <a:blip r:embed="rId2"/>
          <a:stretch>
            <a:fillRect/>
          </a:stretch>
        </p:blipFill>
        <p:spPr>
          <a:xfrm>
            <a:off x="1447250" y="1092516"/>
            <a:ext cx="5721228" cy="4672968"/>
          </a:xfrm>
          <a:prstGeom prst="rect">
            <a:avLst/>
          </a:prstGeom>
        </p:spPr>
      </p:pic>
      <p:pic>
        <p:nvPicPr>
          <p:cNvPr id="9" name="Picture 8">
            <a:extLst>
              <a:ext uri="{FF2B5EF4-FFF2-40B4-BE49-F238E27FC236}">
                <a16:creationId xmlns:a16="http://schemas.microsoft.com/office/drawing/2014/main" id="{5D8F78D7-E0F6-694C-315C-3351DBA1CE37}"/>
              </a:ext>
            </a:extLst>
          </p:cNvPr>
          <p:cNvPicPr>
            <a:picLocks noChangeAspect="1"/>
          </p:cNvPicPr>
          <p:nvPr/>
        </p:nvPicPr>
        <p:blipFill>
          <a:blip r:embed="rId3"/>
          <a:stretch>
            <a:fillRect/>
          </a:stretch>
        </p:blipFill>
        <p:spPr>
          <a:xfrm>
            <a:off x="7891662" y="2344615"/>
            <a:ext cx="3894398" cy="3011366"/>
          </a:xfrm>
          <a:prstGeom prst="rect">
            <a:avLst/>
          </a:prstGeom>
        </p:spPr>
      </p:pic>
    </p:spTree>
    <p:extLst>
      <p:ext uri="{BB962C8B-B14F-4D97-AF65-F5344CB8AC3E}">
        <p14:creationId xmlns:p14="http://schemas.microsoft.com/office/powerpoint/2010/main" val="277764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4D3C14-303B-7FDA-4402-D609D996142E}"/>
              </a:ext>
            </a:extLst>
          </p:cNvPr>
          <p:cNvSpPr>
            <a:spLocks noGrp="1"/>
          </p:cNvSpPr>
          <p:nvPr>
            <p:ph type="title"/>
          </p:nvPr>
        </p:nvSpPr>
        <p:spPr>
          <a:xfrm>
            <a:off x="838200" y="365125"/>
            <a:ext cx="10515600" cy="1325563"/>
          </a:xfrm>
        </p:spPr>
        <p:txBody>
          <a:bodyPr/>
          <a:lstStyle/>
          <a:p>
            <a:r>
              <a:rPr lang="en-US" dirty="0"/>
              <a:t>Researching the</a:t>
            </a:r>
            <a:br>
              <a:rPr lang="en-US" dirty="0"/>
            </a:br>
            <a:r>
              <a:rPr lang="en-US" sz="4300" b="1" dirty="0">
                <a:solidFill>
                  <a:srgbClr val="5B9BD5"/>
                </a:solidFill>
                <a:latin typeface="Segoe UI"/>
                <a:cs typeface="Segoe UI"/>
              </a:rPr>
              <a:t>Problem</a:t>
            </a:r>
            <a:endParaRPr lang="en-US" dirty="0"/>
          </a:p>
        </p:txBody>
      </p:sp>
      <p:sp>
        <p:nvSpPr>
          <p:cNvPr id="5" name="Content Placeholder 2">
            <a:extLst>
              <a:ext uri="{FF2B5EF4-FFF2-40B4-BE49-F238E27FC236}">
                <a16:creationId xmlns:a16="http://schemas.microsoft.com/office/drawing/2014/main" id="{02A7F04E-640E-91FD-13EE-0D0C058EF437}"/>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endParaRPr lang="en-US" dirty="0"/>
          </a:p>
          <a:p>
            <a:pPr marL="0" indent="0">
              <a:buNone/>
            </a:pPr>
            <a:r>
              <a:rPr lang="en-US" sz="3200" dirty="0"/>
              <a:t>StudentSurvey.ie (2023) indicates </a:t>
            </a:r>
            <a:r>
              <a:rPr lang="en-US" sz="4400" b="1" dirty="0">
                <a:solidFill>
                  <a:srgbClr val="5B9BD5"/>
                </a:solidFill>
                <a:latin typeface="Segoe UI"/>
                <a:ea typeface="+mj-ea"/>
                <a:cs typeface="Segoe UI"/>
              </a:rPr>
              <a:t>46.5%</a:t>
            </a:r>
            <a:r>
              <a:rPr lang="en-US" sz="3200" dirty="0"/>
              <a:t> do not plan to volunteer and have not decided to volunteer. </a:t>
            </a:r>
          </a:p>
          <a:p>
            <a:endParaRPr lang="en-US" dirty="0"/>
          </a:p>
        </p:txBody>
      </p:sp>
      <p:pic>
        <p:nvPicPr>
          <p:cNvPr id="7" name="Picture 6">
            <a:extLst>
              <a:ext uri="{FF2B5EF4-FFF2-40B4-BE49-F238E27FC236}">
                <a16:creationId xmlns:a16="http://schemas.microsoft.com/office/drawing/2014/main" id="{81E69682-D6FB-C2AF-48DD-414EDFA6B006}"/>
              </a:ext>
            </a:extLst>
          </p:cNvPr>
          <p:cNvPicPr>
            <a:picLocks noChangeAspect="1"/>
          </p:cNvPicPr>
          <p:nvPr/>
        </p:nvPicPr>
        <p:blipFill rotWithShape="1">
          <a:blip r:embed="rId2"/>
          <a:srcRect b="26863"/>
          <a:stretch/>
        </p:blipFill>
        <p:spPr>
          <a:xfrm>
            <a:off x="201294" y="4960461"/>
            <a:ext cx="10664826" cy="1089168"/>
          </a:xfrm>
          <a:prstGeom prst="rect">
            <a:avLst/>
          </a:prstGeom>
        </p:spPr>
      </p:pic>
      <p:pic>
        <p:nvPicPr>
          <p:cNvPr id="8" name="Content Placeholder 3" descr="A blue and green cover with white text&#10;&#10;Description automatically generated">
            <a:extLst>
              <a:ext uri="{FF2B5EF4-FFF2-40B4-BE49-F238E27FC236}">
                <a16:creationId xmlns:a16="http://schemas.microsoft.com/office/drawing/2014/main" id="{EFA166B9-2020-0B64-0BEF-0C36F4E7AEB2}"/>
              </a:ext>
            </a:extLst>
          </p:cNvPr>
          <p:cNvPicPr>
            <a:picLocks noChangeAspect="1"/>
          </p:cNvPicPr>
          <p:nvPr/>
        </p:nvPicPr>
        <p:blipFill>
          <a:blip r:embed="rId3"/>
          <a:stretch>
            <a:fillRect/>
          </a:stretch>
        </p:blipFill>
        <p:spPr>
          <a:xfrm rot="-780000">
            <a:off x="9176119" y="3514182"/>
            <a:ext cx="2399547" cy="2743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965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FB49-069D-D04B-64F5-7BBA9735D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9CFE2-B8A2-EA38-5CF4-18EBD5D5FF25}"/>
              </a:ext>
            </a:extLst>
          </p:cNvPr>
          <p:cNvSpPr>
            <a:spLocks noGrp="1"/>
          </p:cNvSpPr>
          <p:nvPr>
            <p:ph type="title"/>
          </p:nvPr>
        </p:nvSpPr>
        <p:spPr>
          <a:xfrm>
            <a:off x="828040" y="100965"/>
            <a:ext cx="10515600" cy="1325563"/>
          </a:xfrm>
        </p:spPr>
        <p:txBody>
          <a:bodyPr/>
          <a:lstStyle/>
          <a:p>
            <a:r>
              <a:rPr lang="en-US" dirty="0"/>
              <a:t>Strategic Priorities</a:t>
            </a:r>
          </a:p>
        </p:txBody>
      </p:sp>
      <p:pic>
        <p:nvPicPr>
          <p:cNvPr id="4" name="Picture 3" descr="A close-up of a text&#10;&#10;Description automatically generated">
            <a:extLst>
              <a:ext uri="{FF2B5EF4-FFF2-40B4-BE49-F238E27FC236}">
                <a16:creationId xmlns:a16="http://schemas.microsoft.com/office/drawing/2014/main" id="{C2CE7CEC-5522-54AE-3697-5196A265EAF8}"/>
              </a:ext>
            </a:extLst>
          </p:cNvPr>
          <p:cNvPicPr>
            <a:picLocks noChangeAspect="1"/>
          </p:cNvPicPr>
          <p:nvPr/>
        </p:nvPicPr>
        <p:blipFill>
          <a:blip r:embed="rId2"/>
          <a:stretch>
            <a:fillRect/>
          </a:stretch>
        </p:blipFill>
        <p:spPr>
          <a:xfrm>
            <a:off x="698075" y="1474524"/>
            <a:ext cx="5107680" cy="480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lue and white logo&#10;&#10;Description automatically generated">
            <a:extLst>
              <a:ext uri="{FF2B5EF4-FFF2-40B4-BE49-F238E27FC236}">
                <a16:creationId xmlns:a16="http://schemas.microsoft.com/office/drawing/2014/main" id="{0F067904-C80E-23E4-6520-3F9CDE712F5D}"/>
              </a:ext>
            </a:extLst>
          </p:cNvPr>
          <p:cNvPicPr>
            <a:picLocks noChangeAspect="1"/>
          </p:cNvPicPr>
          <p:nvPr/>
        </p:nvPicPr>
        <p:blipFill>
          <a:blip r:embed="rId3"/>
          <a:stretch>
            <a:fillRect/>
          </a:stretch>
        </p:blipFill>
        <p:spPr>
          <a:xfrm>
            <a:off x="7600870" y="893128"/>
            <a:ext cx="2933700" cy="1066800"/>
          </a:xfrm>
          <a:prstGeom prst="rect">
            <a:avLst/>
          </a:prstGeom>
        </p:spPr>
      </p:pic>
      <p:pic>
        <p:nvPicPr>
          <p:cNvPr id="8" name="Picture 7" descr="A person in a wheelchair giving a child a box of toys&#10;&#10;Description automatically generated">
            <a:extLst>
              <a:ext uri="{FF2B5EF4-FFF2-40B4-BE49-F238E27FC236}">
                <a16:creationId xmlns:a16="http://schemas.microsoft.com/office/drawing/2014/main" id="{E9CA5674-CCE2-62FD-0EE6-21FD8A3E3F83}"/>
              </a:ext>
            </a:extLst>
          </p:cNvPr>
          <p:cNvPicPr>
            <a:picLocks noChangeAspect="1"/>
          </p:cNvPicPr>
          <p:nvPr/>
        </p:nvPicPr>
        <p:blipFill>
          <a:blip r:embed="rId4"/>
          <a:stretch>
            <a:fillRect/>
          </a:stretch>
        </p:blipFill>
        <p:spPr>
          <a:xfrm>
            <a:off x="6647654" y="2176154"/>
            <a:ext cx="5156916" cy="3399486"/>
          </a:xfrm>
          <a:prstGeom prst="rect">
            <a:avLst/>
          </a:prstGeom>
        </p:spPr>
      </p:pic>
    </p:spTree>
    <p:extLst>
      <p:ext uri="{BB962C8B-B14F-4D97-AF65-F5344CB8AC3E}">
        <p14:creationId xmlns:p14="http://schemas.microsoft.com/office/powerpoint/2010/main" val="184196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FE94-8958-3E77-B1FC-F2C099DB74A0}"/>
              </a:ext>
            </a:extLst>
          </p:cNvPr>
          <p:cNvSpPr>
            <a:spLocks noGrp="1"/>
          </p:cNvSpPr>
          <p:nvPr>
            <p:ph type="title"/>
          </p:nvPr>
        </p:nvSpPr>
        <p:spPr/>
        <p:txBody>
          <a:bodyPr/>
          <a:lstStyle/>
          <a:p>
            <a:r>
              <a:rPr lang="en-US"/>
              <a:t>Objectives</a:t>
            </a:r>
          </a:p>
        </p:txBody>
      </p:sp>
      <p:pic>
        <p:nvPicPr>
          <p:cNvPr id="4" name="Content Placeholder 3" descr="A white text with blue and purple text&#10;&#10;Description automatically generated">
            <a:extLst>
              <a:ext uri="{FF2B5EF4-FFF2-40B4-BE49-F238E27FC236}">
                <a16:creationId xmlns:a16="http://schemas.microsoft.com/office/drawing/2014/main" id="{49C858FC-563C-7DEF-2627-FCE2334347C5}"/>
              </a:ext>
            </a:extLst>
          </p:cNvPr>
          <p:cNvPicPr>
            <a:picLocks noGrp="1" noChangeAspect="1"/>
          </p:cNvPicPr>
          <p:nvPr>
            <p:ph idx="1"/>
          </p:nvPr>
        </p:nvPicPr>
        <p:blipFill>
          <a:blip r:embed="rId2"/>
          <a:stretch>
            <a:fillRect/>
          </a:stretch>
        </p:blipFill>
        <p:spPr>
          <a:xfrm>
            <a:off x="947246" y="1557317"/>
            <a:ext cx="2892158" cy="4973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list of information on a white background&#10;&#10;Description automatically generated">
            <a:extLst>
              <a:ext uri="{FF2B5EF4-FFF2-40B4-BE49-F238E27FC236}">
                <a16:creationId xmlns:a16="http://schemas.microsoft.com/office/drawing/2014/main" id="{E3A486F5-7760-F1C2-03A8-1B6C12163EDE}"/>
              </a:ext>
            </a:extLst>
          </p:cNvPr>
          <p:cNvPicPr>
            <a:picLocks noChangeAspect="1"/>
          </p:cNvPicPr>
          <p:nvPr/>
        </p:nvPicPr>
        <p:blipFill>
          <a:blip r:embed="rId3"/>
          <a:stretch>
            <a:fillRect/>
          </a:stretch>
        </p:blipFill>
        <p:spPr>
          <a:xfrm>
            <a:off x="4306892" y="1355837"/>
            <a:ext cx="2616960" cy="5251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blue and white logo&#10;&#10;Description automatically generated">
            <a:extLst>
              <a:ext uri="{FF2B5EF4-FFF2-40B4-BE49-F238E27FC236}">
                <a16:creationId xmlns:a16="http://schemas.microsoft.com/office/drawing/2014/main" id="{43E833CC-1B4C-E377-7F00-B43EF2BCB5DA}"/>
              </a:ext>
            </a:extLst>
          </p:cNvPr>
          <p:cNvPicPr>
            <a:picLocks noChangeAspect="1"/>
          </p:cNvPicPr>
          <p:nvPr/>
        </p:nvPicPr>
        <p:blipFill>
          <a:blip r:embed="rId4"/>
          <a:stretch>
            <a:fillRect/>
          </a:stretch>
        </p:blipFill>
        <p:spPr>
          <a:xfrm>
            <a:off x="9123658" y="105905"/>
            <a:ext cx="2933700" cy="1066800"/>
          </a:xfrm>
          <a:prstGeom prst="rect">
            <a:avLst/>
          </a:prstGeom>
        </p:spPr>
      </p:pic>
    </p:spTree>
    <p:extLst>
      <p:ext uri="{BB962C8B-B14F-4D97-AF65-F5344CB8AC3E}">
        <p14:creationId xmlns:p14="http://schemas.microsoft.com/office/powerpoint/2010/main" val="225920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332AF-3983-CF69-0C4E-490EC6D7EF79}"/>
              </a:ext>
            </a:extLst>
          </p:cNvPr>
          <p:cNvSpPr>
            <a:spLocks noGrp="1"/>
          </p:cNvSpPr>
          <p:nvPr>
            <p:ph idx="1"/>
          </p:nvPr>
        </p:nvSpPr>
        <p:spPr>
          <a:xfrm>
            <a:off x="838200" y="1176744"/>
            <a:ext cx="10792690" cy="4468257"/>
          </a:xfrm>
        </p:spPr>
        <p:txBody>
          <a:bodyPr vert="horz" lIns="91440" tIns="45720" rIns="91440" bIns="45720" rtlCol="0" anchor="t">
            <a:normAutofit lnSpcReduction="10000"/>
          </a:bodyPr>
          <a:lstStyle/>
          <a:p>
            <a:pPr marL="0" indent="0">
              <a:buNone/>
            </a:pPr>
            <a:r>
              <a:rPr lang="en-CA" sz="4800"/>
              <a:t>Our Mission </a:t>
            </a:r>
            <a:endParaRPr lang="en-US" sz="4800"/>
          </a:p>
          <a:p>
            <a:pPr marL="0" indent="0">
              <a:buNone/>
            </a:pPr>
            <a:r>
              <a:rPr lang="en-CA" sz="2400" i="1">
                <a:ea typeface="+mn-lt"/>
                <a:cs typeface="+mn-lt"/>
              </a:rPr>
              <a:t>To consolidate, strengthen, support, and promote higher education (HE) student volunteering in Ireland. Our work focuses on delivering HE civic engagement policies and practices by acknowledging, sustaining, growing, reporting, researching, and recognising student volunteers across the sector. </a:t>
            </a:r>
            <a:endParaRPr lang="en-US" sz="2400"/>
          </a:p>
          <a:p>
            <a:pPr algn="just"/>
            <a:endParaRPr lang="en-CA" sz="2400" i="1"/>
          </a:p>
          <a:p>
            <a:pPr algn="just"/>
            <a:endParaRPr lang="en-CA" sz="2400" i="1"/>
          </a:p>
          <a:p>
            <a:pPr marL="0" indent="0">
              <a:buNone/>
            </a:pPr>
            <a:r>
              <a:rPr lang="en-CA" sz="4800"/>
              <a:t>Our Vision </a:t>
            </a:r>
            <a:endParaRPr lang="en-US" sz="4800"/>
          </a:p>
          <a:p>
            <a:pPr marL="0" indent="0">
              <a:buNone/>
            </a:pPr>
            <a:r>
              <a:rPr lang="en-CA" sz="2400" i="1">
                <a:ea typeface="+mn-lt"/>
                <a:cs typeface="+mn-lt"/>
              </a:rPr>
              <a:t>Every third-level student in Ireland has the opportunity to volunteer and this activity is recognised and supported throughout their volunteering journey. </a:t>
            </a:r>
            <a:endParaRPr lang="en-US" sz="2400"/>
          </a:p>
          <a:p>
            <a:pPr marL="0" indent="0">
              <a:buNone/>
            </a:pPr>
            <a:endParaRPr lang="en-CA" sz="2400"/>
          </a:p>
          <a:p>
            <a:pPr marL="0" indent="0">
              <a:buNone/>
            </a:pPr>
            <a:endParaRPr lang="en-US" sz="3200"/>
          </a:p>
        </p:txBody>
      </p:sp>
      <p:pic>
        <p:nvPicPr>
          <p:cNvPr id="2" name="Picture 1" descr="A blue and white logo&#10;&#10;Description automatically generated">
            <a:extLst>
              <a:ext uri="{FF2B5EF4-FFF2-40B4-BE49-F238E27FC236}">
                <a16:creationId xmlns:a16="http://schemas.microsoft.com/office/drawing/2014/main" id="{1C8F9A37-4846-1A53-C85E-E9D7EC9EC060}"/>
              </a:ext>
            </a:extLst>
          </p:cNvPr>
          <p:cNvPicPr>
            <a:picLocks noChangeAspect="1"/>
          </p:cNvPicPr>
          <p:nvPr/>
        </p:nvPicPr>
        <p:blipFill>
          <a:blip r:embed="rId2"/>
          <a:stretch>
            <a:fillRect/>
          </a:stretch>
        </p:blipFill>
        <p:spPr>
          <a:xfrm>
            <a:off x="9097828" y="92990"/>
            <a:ext cx="2933700" cy="1066800"/>
          </a:xfrm>
          <a:prstGeom prst="rect">
            <a:avLst/>
          </a:prstGeom>
        </p:spPr>
      </p:pic>
    </p:spTree>
    <p:extLst>
      <p:ext uri="{BB962C8B-B14F-4D97-AF65-F5344CB8AC3E}">
        <p14:creationId xmlns:p14="http://schemas.microsoft.com/office/powerpoint/2010/main" val="191894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384</Words>
  <Application>Microsoft Office PowerPoint</Application>
  <PresentationFormat>Widescreen</PresentationFormat>
  <Paragraphs>40</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Segoe UI</vt:lpstr>
      <vt:lpstr>office theme</vt:lpstr>
      <vt:lpstr>PowerPoint Presentation</vt:lpstr>
      <vt:lpstr>PowerPoint Presentation</vt:lpstr>
      <vt:lpstr>PowerPoint Presentation</vt:lpstr>
      <vt:lpstr>PowerPoint Presentation</vt:lpstr>
      <vt:lpstr>PowerPoint Presentation</vt:lpstr>
      <vt:lpstr>Researching the Problem</vt:lpstr>
      <vt:lpstr>Strategic Priorities</vt:lpstr>
      <vt:lpstr>Objectives</vt:lpstr>
      <vt:lpstr>PowerPoint Presentation</vt:lpstr>
      <vt:lpstr>PowerPoint Presentation</vt:lpstr>
      <vt:lpstr>SDGs Impact</vt:lpstr>
      <vt:lpstr>Students, Education, Society Impact</vt:lpstr>
      <vt:lpstr>PowerPoint Presentation</vt:lpstr>
      <vt:lpstr>PowerPoint Presentation</vt:lpstr>
      <vt:lpstr>PowerPoint Presentation</vt:lpstr>
      <vt:lpstr>PowerPoint Presentation</vt:lpstr>
      <vt:lpstr>2024 Early Careers Employer Survey Results</vt:lpstr>
      <vt:lpstr>Technology to  Connect Engaging People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Lorraine.Tansey</dc:creator>
  <cp:lastModifiedBy>Lorraine.Tansey</cp:lastModifiedBy>
  <cp:revision>41</cp:revision>
  <dcterms:created xsi:type="dcterms:W3CDTF">2024-01-18T11:34:25Z</dcterms:created>
  <dcterms:modified xsi:type="dcterms:W3CDTF">2024-05-28T14:27:07Z</dcterms:modified>
</cp:coreProperties>
</file>