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F0E3gPcEXftqwxPCiTMXGlkU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8A23F3-18FF-41CD-AEE2-AE7A8264B62E}">
  <a:tblStyle styleId="{DC8A23F3-18FF-41CD-AEE2-AE7A8264B62E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1da66d247_2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1" name="Google Shape;141;g121da66d247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de73c20364_0_3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36" name="Google Shape;236;g2de73c20364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de73c20364_0_3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44" name="Google Shape;244;g2de73c20364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de73c20364_0_3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52" name="Google Shape;252;g2de73c20364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de73c20364_0_3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60" name="Google Shape;260;g2de73c20364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e73c20364_0_4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87" name="Google Shape;287;g2de73c20364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e0c1cf2e9e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97" name="Google Shape;297;g2e0c1cf2e9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e0c1cf2e9e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05" name="Google Shape;305;g2e0c1cf2e9e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0c1cf2e9e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2e0c1cf2e9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e0c1cf2e9e_0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1" name="Google Shape;321;g2e0c1cf2e9e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e0c1cf2e9e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9" name="Google Shape;329;g2e0c1cf2e9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0c1cf2e9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7" name="Google Shape;147;g2e0c1cf2e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e0c1cf2e9e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36" name="Google Shape;336;g2e0c1cf2e9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e73c20364_0_7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5" name="Google Shape;155;g2de73c20364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0c1cf2e9e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63" name="Google Shape;163;g2e0c1cf2e9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0c1cf2e9e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1" name="Google Shape;171;g2e0c1cf2e9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de73c20364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  <a:p>
            <a:pPr marL="45720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800"/>
              <a:buNone/>
            </a:pPr>
            <a:r>
              <a:rPr lang="en-IE" sz="2800" b="1">
                <a:latin typeface="Arial"/>
                <a:ea typeface="Arial"/>
                <a:cs typeface="Arial"/>
                <a:sym typeface="Arial"/>
              </a:rPr>
              <a:t>Conceptual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17145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9A"/>
              </a:buClr>
              <a:buSzPts val="4200"/>
              <a:buFont typeface="Arial"/>
              <a:buChar char="•"/>
            </a:pPr>
            <a:r>
              <a:rPr lang="en-IE" sz="28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Develop a student engagement model, cognizant of </a:t>
            </a:r>
            <a:r>
              <a:rPr lang="en-IE" sz="2800">
                <a:latin typeface="Arial"/>
                <a:ea typeface="Arial"/>
                <a:cs typeface="Arial"/>
                <a:sym typeface="Arial"/>
              </a:rPr>
              <a:t>challenges and opportunities facing HEIs. </a:t>
            </a:r>
            <a:endParaRPr/>
          </a:p>
          <a:p>
            <a:pPr marL="45720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9A"/>
              </a:buClr>
              <a:buSzPts val="42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5720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800"/>
              <a:buNone/>
            </a:pPr>
            <a:r>
              <a:rPr lang="en-IE" sz="2800" b="1">
                <a:latin typeface="Arial"/>
                <a:ea typeface="Arial"/>
                <a:cs typeface="Arial"/>
                <a:sym typeface="Arial"/>
              </a:rPr>
              <a:t>Technical</a:t>
            </a:r>
            <a:endParaRPr/>
          </a:p>
          <a:p>
            <a:pPr marL="17145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9A"/>
              </a:buClr>
              <a:buSzPts val="4200"/>
              <a:buFont typeface="Arial"/>
              <a:buChar char="•"/>
            </a:pPr>
            <a:r>
              <a:rPr lang="en-IE" sz="2800">
                <a:latin typeface="Arial"/>
                <a:ea typeface="Arial"/>
                <a:cs typeface="Arial"/>
                <a:sym typeface="Arial"/>
              </a:rPr>
              <a:t>Assess and optimize VLE engagement experience</a:t>
            </a:r>
            <a:r>
              <a:rPr lang="en-IE" sz="28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17145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9A"/>
              </a:buClr>
              <a:buSzPts val="4200"/>
              <a:buFont typeface="Arial"/>
              <a:buChar char="•"/>
            </a:pPr>
            <a:r>
              <a:rPr lang="en-IE" sz="2800">
                <a:latin typeface="Arial"/>
                <a:ea typeface="Arial"/>
                <a:cs typeface="Arial"/>
                <a:sym typeface="Arial"/>
              </a:rPr>
              <a:t>Develop VLE disengagement signposting architecture.</a:t>
            </a:r>
            <a:endParaRPr/>
          </a:p>
          <a:p>
            <a:pPr marL="45720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800"/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800"/>
              <a:buNone/>
            </a:pPr>
            <a:r>
              <a:rPr lang="en-IE" sz="2800" b="1">
                <a:latin typeface="Arial"/>
                <a:ea typeface="Arial"/>
                <a:cs typeface="Arial"/>
                <a:sym typeface="Arial"/>
              </a:rPr>
              <a:t>Operational</a:t>
            </a:r>
            <a:endParaRPr/>
          </a:p>
          <a:p>
            <a:pPr marL="17145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9A"/>
              </a:buClr>
              <a:buSzPts val="4200"/>
              <a:buFont typeface="Arial"/>
              <a:buChar char="•"/>
            </a:pPr>
            <a:r>
              <a:rPr lang="en-IE" sz="28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Undertake feasibility study of VLE engagement monitoring system.  </a:t>
            </a:r>
            <a:endParaRPr/>
          </a:p>
          <a:p>
            <a:pPr marL="17145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9A"/>
              </a:buClr>
              <a:buSzPts val="4200"/>
              <a:buFont typeface="Arial"/>
              <a:buChar char="•"/>
            </a:pPr>
            <a:r>
              <a:rPr lang="en-IE" sz="2800">
                <a:latin typeface="Arial"/>
                <a:ea typeface="Arial"/>
                <a:cs typeface="Arial"/>
                <a:sym typeface="Arial"/>
              </a:rPr>
              <a:t>Create scalable analytics framework for UCD-wide implementation.</a:t>
            </a:r>
            <a:endParaRPr/>
          </a:p>
          <a:p>
            <a:pPr marL="45720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800"/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F4F"/>
              </a:buClr>
              <a:buSzPts val="2800"/>
              <a:buNone/>
            </a:pPr>
            <a:r>
              <a:rPr lang="en-IE" sz="2800" b="1">
                <a:latin typeface="Arial"/>
                <a:ea typeface="Arial"/>
                <a:cs typeface="Arial"/>
                <a:sym typeface="Arial"/>
              </a:rPr>
              <a:t>Support</a:t>
            </a:r>
            <a:endParaRPr/>
          </a:p>
          <a:p>
            <a:pPr marL="17145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B9A"/>
              </a:buClr>
              <a:buSzPts val="4200"/>
              <a:buFont typeface="Arial"/>
              <a:buChar char="•"/>
            </a:pPr>
            <a:r>
              <a:rPr lang="en-IE" sz="2800">
                <a:solidFill>
                  <a:srgbClr val="18181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Supplement student supports with </a:t>
            </a:r>
            <a:r>
              <a:rPr lang="en-IE" sz="28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digital/analytic tools, assisting in </a:t>
            </a:r>
            <a:r>
              <a:rPr lang="en-IE" sz="2800">
                <a:latin typeface="Arial"/>
                <a:ea typeface="Arial"/>
                <a:cs typeface="Arial"/>
                <a:sym typeface="Arial"/>
              </a:rPr>
              <a:t>timely and targeted engagement supports.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447A"/>
              </a:buClr>
              <a:buSzPts val="2000"/>
              <a:buFont typeface="Arial"/>
              <a:buNone/>
            </a:pPr>
            <a:endParaRPr sz="2000">
              <a:solidFill>
                <a:srgbClr val="2344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447A"/>
              </a:buClr>
              <a:buSzPts val="2000"/>
              <a:buFont typeface="Arial"/>
              <a:buNone/>
            </a:pPr>
            <a:r>
              <a:rPr lang="en-IE" sz="2000">
                <a:solidFill>
                  <a:srgbClr val="23447A"/>
                </a:solidFill>
                <a:latin typeface="Arial"/>
                <a:ea typeface="Arial"/>
                <a:cs typeface="Arial"/>
                <a:sym typeface="Arial"/>
              </a:rPr>
              <a:t>Key Questions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>
              <a:solidFill>
                <a:srgbClr val="2344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B097"/>
              </a:buClr>
              <a:buSzPts val="1200"/>
              <a:buFont typeface="Arial"/>
              <a:buChar char="•"/>
            </a:pPr>
            <a:r>
              <a:rPr lang="en-IE" sz="11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Re-evaluate student engagement against the challenges and opportunities currently facing HEIs. </a:t>
            </a:r>
            <a:r>
              <a:rPr lang="en-IE">
                <a:latin typeface="Arial"/>
                <a:ea typeface="Arial"/>
                <a:cs typeface="Arial"/>
                <a:sym typeface="Arial"/>
              </a:rPr>
              <a:t>How should we understand engagement, conceptually and practically, in the context of the current student HE experience?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B097"/>
              </a:buClr>
              <a:buSzPts val="1200"/>
              <a:buFont typeface="Arial"/>
              <a:buChar char="•"/>
            </a:pPr>
            <a:r>
              <a:rPr lang="en-IE" sz="1100">
                <a:solidFill>
                  <a:srgbClr val="181818"/>
                </a:solidFill>
              </a:rPr>
              <a:t>helping staff create additional pathways for digitally-mediated student supports, while also achieving a more comprehensive picture of the student experience than would traditionally be available within module-specific engagement silos.</a:t>
            </a:r>
            <a:endParaRPr sz="1100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B097"/>
              </a:buClr>
              <a:buSzPts val="1200"/>
              <a:buFont typeface="Arial"/>
              <a:buNone/>
            </a:pPr>
            <a:endParaRPr/>
          </a:p>
          <a:p>
            <a:pPr marL="285750" lvl="0" indent="-209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B097"/>
              </a:buClr>
              <a:buSzPts val="12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9" name="Google Shape;179;g2de73c2036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e73c2036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2de73c20364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2de73c20364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de73c20364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2de73c20364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0c1cf2e9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2e0c1cf2e9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21da66d247_2_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21da66d247_2_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g121da66d247_2_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21da66d247_2_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21da66d247_2_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1da66d247_2_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21da66d247_2_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g121da66d247_2_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g121da66d247_2_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21da66d247_2_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121da66d247_2_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1da66d247_2_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121da66d247_2_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g121da66d247_2_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21da66d247_2_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121da66d247_2_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1da66d247_2_7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121da66d247_2_7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g121da66d247_2_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121da66d247_2_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121da66d247_2_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1">
  <p:cSld name="Standard Slide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df5e8d1e0_0_80"/>
          <p:cNvSpPr txBox="1">
            <a:spLocks noGrp="1"/>
          </p:cNvSpPr>
          <p:nvPr>
            <p:ph type="ctrTitle"/>
          </p:nvPr>
        </p:nvSpPr>
        <p:spPr>
          <a:xfrm>
            <a:off x="491067" y="573617"/>
            <a:ext cx="110403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8E29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5B8E2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g12df5e8d1e0_0_80"/>
          <p:cNvSpPr txBox="1">
            <a:spLocks noGrp="1"/>
          </p:cNvSpPr>
          <p:nvPr>
            <p:ph type="subTitle" idx="1"/>
          </p:nvPr>
        </p:nvSpPr>
        <p:spPr>
          <a:xfrm>
            <a:off x="491067" y="1761067"/>
            <a:ext cx="11040300" cy="4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b6ca1968e_2_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7" name="Google Shape;97;g11b6ca1968e_2_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98" name="Google Shape;98;g11b6ca1968e_2_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b6ca1968e_2_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1b6ca1968e_2_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11b6ca1968e_2_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g11b6ca1968e_2_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g11b6ca1968e_2_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b6ca1968e_2_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1b6ca1968e_2_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g11b6ca1968e_2_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b6ca1968e_2_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1b6ca1968e_2_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g11b6ca1968e_2_1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3" name="Google Shape;113;g11b6ca1968e_2_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b6ca1968e_2_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11b6ca1968e_2_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b6ca1968e_2_2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9" name="Google Shape;119;g11b6ca1968e_2_2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0" name="Google Shape;120;g11b6ca1968e_2_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21da66d247_2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21da66d247_2_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g121da66d247_2_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121da66d247_2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21da66d247_2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b6ca1968e_2_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3" name="Google Shape;123;g11b6ca1968e_2_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b6ca1968e_2_3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11b6ca1968e_2_33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7" name="Google Shape;127;g11b6ca1968e_2_33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8" name="Google Shape;128;g11b6ca1968e_2_3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g11b6ca1968e_2_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b6ca1968e_2_39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2" name="Google Shape;132;g11b6ca1968e_2_3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b6ca1968e_2_4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5" name="Google Shape;135;g11b6ca1968e_2_4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g11b6ca1968e_2_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b6ca1968e_2_4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21da66d247_2_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21da66d247_2_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g121da66d247_2_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21da66d247_2_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21da66d247_2_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g121da66d247_2_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21da66d247_2_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21da66d247_2_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21da66d247_2_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21da66d247_2_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121da66d247_2_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g121da66d247_2_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121da66d247_2_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121da66d247_2_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21da66d247_2_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121da66d247_2_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g121da66d247_2_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g121da66d247_2_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g121da66d247_2_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g121da66d247_2_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121da66d247_2_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21da66d247_2_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1da66d247_2_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21da66d247_2_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121da66d247_2_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121da66d247_2_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1da66d247_2_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21da66d247_2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21da66d247_2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1da66d247_2_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21da66d247_2_5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g121da66d247_2_5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g121da66d247_2_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21da66d247_2_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21da66d247_2_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1da66d247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21da66d247_2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121da66d247_2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21da66d247_2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121da66d247_2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b6ca1968e_2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g11b6ca1968e_2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g11b6ca1968e_2_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registrar/t4media/Strategy%20for%20Education%20and%20Student%20Success%202020-2024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hyperlink" Target="https://studentsuccess.teachingandlearning.ie/wp-content/uploads/2021/10/Toolkit-User-Guid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secca/t4media/SPF_flyer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tinyurl.com/4k2e8sju" TargetMode="External"/><Relationship Id="rId13" Type="http://schemas.openxmlformats.org/officeDocument/2006/relationships/hyperlink" Target="https://hea.ie/assets/uploads/2024/03/Exploring-Student-Progression-in-Higher-Education-Conference-Final.pdf" TargetMode="External"/><Relationship Id="rId3" Type="http://schemas.openxmlformats.org/officeDocument/2006/relationships/hyperlink" Target="https://supportingstudentsuccess.ucd.ie/" TargetMode="External"/><Relationship Id="rId7" Type="http://schemas.openxmlformats.org/officeDocument/2006/relationships/hyperlink" Target="https://studentsuccess.teachingandlearning.ie/wp-content/uploads/2021/10/Toolkit-User-Guide.pdf" TargetMode="External"/><Relationship Id="rId12" Type="http://schemas.openxmlformats.org/officeDocument/2006/relationships/hyperlink" Target="https://learning-analytics.info/index.php/JLA/article/view/4674/5762" TargetMode="Externa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ucd.ie/secca/t4media/SPF_flyer.pdf" TargetMode="External"/><Relationship Id="rId11" Type="http://schemas.openxmlformats.org/officeDocument/2006/relationships/hyperlink" Target="https://er.educause.edu/articles/2007/7/academic-analytics-a-new-tool-for-a-new-era" TargetMode="External"/><Relationship Id="rId5" Type="http://schemas.openxmlformats.org/officeDocument/2006/relationships/hyperlink" Target="https://expertise.ucd.ie/the-belonging-project/" TargetMode="External"/><Relationship Id="rId15" Type="http://schemas.openxmlformats.org/officeDocument/2006/relationships/hyperlink" Target="https://www.tcd.ie/academicpractice/resources/academic_integrity/programme-focused_approaches/" TargetMode="External"/><Relationship Id="rId10" Type="http://schemas.openxmlformats.org/officeDocument/2006/relationships/hyperlink" Target="https://hub.teachingandlearning.ie/wp-content/uploads/2021/06/TL_LA-Briefing-Paper_WEB.pdf" TargetMode="External"/><Relationship Id="rId4" Type="http://schemas.openxmlformats.org/officeDocument/2006/relationships/hyperlink" Target="https://www.ucd.ie/registrar/t4media/Education_and_Student_Success_Implementation_Plan_2020-2024.pdf" TargetMode="External"/><Relationship Id="rId9" Type="http://schemas.openxmlformats.org/officeDocument/2006/relationships/hyperlink" Target="https://www.teachingandlearning.ie/our-priorities/student-success/online-resource-for-learning-analytics-orla/" TargetMode="External"/><Relationship Id="rId14" Type="http://schemas.openxmlformats.org/officeDocument/2006/relationships/hyperlink" Target="https://doras.dcu.ie/22873/1/Attaining%2021st%20Century%20Skills%20Online_A%20Programmatic%20Approach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r.educause.edu/articles/2007/7/academic-analytics-a-new-tool-for-a-new-er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hyperlink" Target="https://hub.teachingandlearning.ie/wp-content/uploads/2021/06/TL_LA-Briefing-Paper_WEB.pdf" TargetMode="External"/><Relationship Id="rId4" Type="http://schemas.openxmlformats.org/officeDocument/2006/relationships/hyperlink" Target="https://www.teachingandlearning.ie/our-priorities/student-success/online-resource-for-learning-analytics-orl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-analytics.info/index.php/JLA/article/view/4674/576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a.ie/assets/uploads/2024/03/Exploring-Student-Progression-in-Higher-Education-Conference-Final.pdf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xpertise.ucd.ie/the-belonging-project/" TargetMode="External"/><Relationship Id="rId5" Type="http://schemas.openxmlformats.org/officeDocument/2006/relationships/hyperlink" Target="https://www.tcd.ie/academicpractice/resources/academic_integrity/programme-focused_approaches/" TargetMode="External"/><Relationship Id="rId4" Type="http://schemas.openxmlformats.org/officeDocument/2006/relationships/hyperlink" Target="https://doras.dcu.ie/22873/1/Attaining%2021st%20Century%20Skills%20Online_A%20Programmatic%20Approach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1da66d247_2_79"/>
          <p:cNvSpPr txBox="1">
            <a:spLocks noGrp="1"/>
          </p:cNvSpPr>
          <p:nvPr>
            <p:ph type="ctrTitle"/>
          </p:nvPr>
        </p:nvSpPr>
        <p:spPr>
          <a:xfrm>
            <a:off x="0" y="2244775"/>
            <a:ext cx="121920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E" sz="3200" b="1">
                <a:latin typeface="Arial"/>
                <a:ea typeface="Arial"/>
                <a:cs typeface="Arial"/>
                <a:sym typeface="Arial"/>
              </a:rPr>
              <a:t>Promoting Student Success in UCD: </a:t>
            </a:r>
            <a:br>
              <a:rPr lang="en-IE" sz="3200" b="1">
                <a:latin typeface="Arial"/>
                <a:ea typeface="Arial"/>
                <a:cs typeface="Arial"/>
                <a:sym typeface="Arial"/>
              </a:rPr>
            </a:br>
            <a:r>
              <a:rPr lang="en-IE" sz="3200">
                <a:latin typeface="Arial"/>
                <a:ea typeface="Arial"/>
                <a:cs typeface="Arial"/>
                <a:sym typeface="Arial"/>
              </a:rPr>
              <a:t>Using Data to Help Personalise and Visualise Success</a:t>
            </a:r>
            <a:br>
              <a:rPr lang="en-IE" sz="3200">
                <a:latin typeface="Arial"/>
                <a:ea typeface="Arial"/>
                <a:cs typeface="Arial"/>
                <a:sym typeface="Arial"/>
              </a:rPr>
            </a:b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E" sz="3200" b="1">
                <a:latin typeface="Arial"/>
                <a:ea typeface="Arial"/>
                <a:cs typeface="Arial"/>
                <a:sym typeface="Arial"/>
              </a:rPr>
              <a:t>SAI Summer Seminar 2024:</a:t>
            </a:r>
            <a:br>
              <a:rPr lang="en-IE" sz="3200" b="1">
                <a:latin typeface="Arial"/>
                <a:ea typeface="Arial"/>
                <a:cs typeface="Arial"/>
                <a:sym typeface="Arial"/>
              </a:rPr>
            </a:br>
            <a:r>
              <a:rPr lang="en-IE" sz="3200">
                <a:latin typeface="Arial"/>
                <a:ea typeface="Arial"/>
                <a:cs typeface="Arial"/>
                <a:sym typeface="Arial"/>
              </a:rPr>
              <a:t>Creating, Engaging and Enhancing Community for Student Success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5454"/>
              <a:buNone/>
            </a:pPr>
            <a:r>
              <a:rPr lang="en-IE" sz="2200" b="1">
                <a:latin typeface="Arial"/>
                <a:ea typeface="Arial"/>
                <a:cs typeface="Arial"/>
                <a:sym typeface="Arial"/>
              </a:rPr>
              <a:t>John Wyatt, UCD Institutional Research</a:t>
            </a:r>
            <a:br>
              <a:rPr lang="en-IE" sz="2200" b="1">
                <a:latin typeface="Arial"/>
                <a:ea typeface="Arial"/>
                <a:cs typeface="Arial"/>
                <a:sym typeface="Arial"/>
              </a:rPr>
            </a:br>
            <a:r>
              <a:rPr lang="en-IE" sz="2200" b="1">
                <a:latin typeface="Arial"/>
                <a:ea typeface="Arial"/>
                <a:cs typeface="Arial"/>
                <a:sym typeface="Arial"/>
              </a:rPr>
              <a:t>University College Dublin</a:t>
            </a:r>
            <a:endParaRPr sz="2200" b="1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21da66d247_2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6580" y="125142"/>
            <a:ext cx="1084082" cy="1390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de73c20364_0_356"/>
          <p:cNvSpPr txBox="1"/>
          <p:nvPr/>
        </p:nvSpPr>
        <p:spPr>
          <a:xfrm>
            <a:off x="307575" y="186125"/>
            <a:ext cx="9808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Student Success Project: Background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de73c20364_0_356"/>
          <p:cNvSpPr txBox="1"/>
          <p:nvPr/>
        </p:nvSpPr>
        <p:spPr>
          <a:xfrm>
            <a:off x="0" y="2025550"/>
            <a:ext cx="121920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457200" marR="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-"/>
            </a:pPr>
            <a:r>
              <a:rPr lang="en-IE" sz="2000" dirty="0">
                <a:solidFill>
                  <a:srgbClr val="262626"/>
                </a:solidFill>
              </a:rPr>
              <a:t>Although LEAP is successfully implemented, scope of project is focused on at-risk students </a:t>
            </a:r>
            <a:br>
              <a:rPr lang="en-IE" sz="2000" dirty="0">
                <a:solidFill>
                  <a:srgbClr val="262626"/>
                </a:solidFill>
              </a:rPr>
            </a:br>
            <a:endParaRPr sz="2000" dirty="0">
              <a:solidFill>
                <a:srgbClr val="262626"/>
              </a:solidFill>
            </a:endParaRPr>
          </a:p>
          <a:p>
            <a:pPr marL="457200" marR="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-"/>
            </a:pPr>
            <a:r>
              <a:rPr lang="en-IE" sz="2000" i="1" dirty="0">
                <a:solidFill>
                  <a:srgbClr val="262626"/>
                </a:solidFill>
              </a:rPr>
              <a:t>Promoting &amp; Measuring Student Success</a:t>
            </a:r>
            <a:r>
              <a:rPr lang="en-IE" sz="2000" dirty="0">
                <a:solidFill>
                  <a:srgbClr val="262626"/>
                </a:solidFill>
              </a:rPr>
              <a:t> </a:t>
            </a:r>
            <a:r>
              <a:rPr lang="en-IE" sz="2000" i="1" dirty="0">
                <a:solidFill>
                  <a:srgbClr val="262626"/>
                </a:solidFill>
              </a:rPr>
              <a:t>Project</a:t>
            </a:r>
            <a:r>
              <a:rPr lang="en-IE" sz="2000" dirty="0">
                <a:solidFill>
                  <a:srgbClr val="262626"/>
                </a:solidFill>
              </a:rPr>
              <a:t> part of UCD’s </a:t>
            </a:r>
            <a:r>
              <a:rPr lang="en-IE" sz="2000" u="sng" dirty="0">
                <a:solidFill>
                  <a:schemeClr val="hlink"/>
                </a:solidFill>
                <a:hlinkClick r:id="rId3"/>
              </a:rPr>
              <a:t>Strategy</a:t>
            </a:r>
            <a:br>
              <a:rPr lang="en-IE" sz="2000" dirty="0">
                <a:solidFill>
                  <a:srgbClr val="262626"/>
                </a:solidFill>
              </a:rPr>
            </a:br>
            <a:r>
              <a:rPr lang="en-IE" sz="2000" dirty="0">
                <a:solidFill>
                  <a:srgbClr val="262626"/>
                </a:solidFill>
              </a:rPr>
              <a:t>  </a:t>
            </a:r>
            <a:endParaRPr sz="2000" dirty="0">
              <a:solidFill>
                <a:srgbClr val="262626"/>
              </a:solidFill>
            </a:endParaRPr>
          </a:p>
          <a:p>
            <a:pPr marL="457200" marR="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-"/>
            </a:pPr>
            <a:r>
              <a:rPr lang="en-IE" sz="2000" dirty="0">
                <a:solidFill>
                  <a:srgbClr val="262626"/>
                </a:solidFill>
              </a:rPr>
              <a:t>Informed by the </a:t>
            </a:r>
            <a:r>
              <a:rPr lang="en-IE" sz="2000" i="1" dirty="0">
                <a:solidFill>
                  <a:srgbClr val="262626"/>
                </a:solidFill>
              </a:rPr>
              <a:t>Seven Cs of Student Success</a:t>
            </a:r>
            <a:r>
              <a:rPr lang="en-IE" sz="2000" dirty="0">
                <a:solidFill>
                  <a:srgbClr val="262626"/>
                </a:solidFill>
              </a:rPr>
              <a:t> </a:t>
            </a:r>
            <a:r>
              <a:rPr lang="en-IE" sz="2000" u="sng" dirty="0">
                <a:solidFill>
                  <a:schemeClr val="hlink"/>
                </a:solidFill>
                <a:hlinkClick r:id="rId4"/>
              </a:rPr>
              <a:t>toolkit</a:t>
            </a:r>
            <a:r>
              <a:rPr lang="en-IE" sz="2000" dirty="0">
                <a:solidFill>
                  <a:srgbClr val="262626"/>
                </a:solidFill>
              </a:rPr>
              <a:t> developed by the NFT&amp;L</a:t>
            </a:r>
            <a:br>
              <a:rPr lang="en-IE" sz="2000" dirty="0">
                <a:solidFill>
                  <a:srgbClr val="262626"/>
                </a:solidFill>
              </a:rPr>
            </a:br>
            <a:endParaRPr sz="2000" dirty="0">
              <a:solidFill>
                <a:srgbClr val="262626"/>
              </a:solidFill>
            </a:endParaRPr>
          </a:p>
          <a:p>
            <a:pPr marL="457200" marR="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-"/>
            </a:pPr>
            <a:r>
              <a:rPr lang="en-IE" sz="2000" dirty="0">
                <a:solidFill>
                  <a:srgbClr val="262626"/>
                </a:solidFill>
              </a:rPr>
              <a:t>Aim of Student Success project is to enable the following:</a:t>
            </a:r>
            <a:br>
              <a:rPr lang="en-IE" sz="2000" dirty="0">
                <a:solidFill>
                  <a:srgbClr val="262626"/>
                </a:solidFill>
              </a:rPr>
            </a:br>
            <a:br>
              <a:rPr lang="en-IE" sz="2000" dirty="0">
                <a:solidFill>
                  <a:srgbClr val="262626"/>
                </a:solidFill>
              </a:rPr>
            </a:br>
            <a:r>
              <a:rPr lang="en-IE" sz="2000" dirty="0">
                <a:solidFill>
                  <a:srgbClr val="262626"/>
                </a:solidFill>
              </a:rPr>
              <a:t>	</a:t>
            </a:r>
            <a:r>
              <a:rPr lang="en-IE" sz="2000" b="1" dirty="0">
                <a:solidFill>
                  <a:srgbClr val="262626"/>
                </a:solidFill>
              </a:rPr>
              <a:t>1:</a:t>
            </a:r>
            <a:r>
              <a:rPr lang="en-IE" sz="2000" dirty="0">
                <a:solidFill>
                  <a:srgbClr val="262626"/>
                </a:solidFill>
              </a:rPr>
              <a:t> Students to reflect on their progress</a:t>
            </a:r>
            <a:endParaRPr sz="2000" dirty="0">
              <a:solidFill>
                <a:srgbClr val="262626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62626"/>
              </a:solidFill>
            </a:endParaRPr>
          </a:p>
          <a:p>
            <a:pPr marL="9144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dirty="0">
                <a:solidFill>
                  <a:srgbClr val="262626"/>
                </a:solidFill>
              </a:rPr>
              <a:t>2:</a:t>
            </a:r>
            <a:r>
              <a:rPr lang="en-IE" sz="2000" dirty="0">
                <a:solidFill>
                  <a:srgbClr val="262626"/>
                </a:solidFill>
              </a:rPr>
              <a:t> Staff to measure intervention success &amp; ability to support students</a:t>
            </a:r>
            <a:endParaRPr sz="2000" dirty="0">
              <a:solidFill>
                <a:srgbClr val="262626"/>
              </a:solidFill>
            </a:endParaRPr>
          </a:p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62626"/>
              </a:solidFill>
            </a:endParaRPr>
          </a:p>
          <a:p>
            <a:pPr marL="457200" marR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dirty="0">
                <a:solidFill>
                  <a:srgbClr val="262626"/>
                </a:solidFill>
              </a:rPr>
              <a:t>3:</a:t>
            </a:r>
            <a:r>
              <a:rPr lang="en-IE" sz="2000" dirty="0">
                <a:solidFill>
                  <a:srgbClr val="262626"/>
                </a:solidFill>
              </a:rPr>
              <a:t> UCD leadership to demonstrate UCD’s ability to promote &amp; report on success indices</a:t>
            </a:r>
            <a:endParaRPr sz="2000" dirty="0">
              <a:solidFill>
                <a:srgbClr val="262626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62626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g2de73c20364_0_3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g2de73c20364_0_356"/>
          <p:cNvCxnSpPr/>
          <p:nvPr/>
        </p:nvCxnSpPr>
        <p:spPr>
          <a:xfrm rot="10800000" flipH="1">
            <a:off x="190400" y="1376205"/>
            <a:ext cx="8433600" cy="102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de73c20364_0_363"/>
          <p:cNvSpPr txBox="1"/>
          <p:nvPr/>
        </p:nvSpPr>
        <p:spPr>
          <a:xfrm>
            <a:off x="307575" y="186125"/>
            <a:ext cx="9808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Enabling Student Success: Our Approach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de73c20364_0_363"/>
          <p:cNvSpPr txBox="1"/>
          <p:nvPr/>
        </p:nvSpPr>
        <p:spPr>
          <a:xfrm>
            <a:off x="190400" y="2133225"/>
            <a:ext cx="12001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>
                <a:solidFill>
                  <a:srgbClr val="262626"/>
                </a:solidFill>
              </a:rPr>
              <a:t>The approach taken to help enable Student Success was:</a:t>
            </a:r>
            <a:endParaRPr sz="2000" dirty="0">
              <a:solidFill>
                <a:srgbClr val="262626"/>
              </a:solidFill>
            </a:endParaRPr>
          </a:p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62626"/>
              </a:solidFill>
            </a:endParaRPr>
          </a:p>
          <a:p>
            <a:pPr marL="457200" marR="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AutoNum type="arabicPeriod"/>
            </a:pPr>
            <a:r>
              <a:rPr lang="en-IE" sz="2000" dirty="0">
                <a:solidFill>
                  <a:srgbClr val="262626"/>
                </a:solidFill>
              </a:rPr>
              <a:t>Develop a UCD-specific understanding of Student Success through consultation</a:t>
            </a:r>
            <a:br>
              <a:rPr lang="en-IE" sz="2000" dirty="0">
                <a:solidFill>
                  <a:srgbClr val="262626"/>
                </a:solidFill>
              </a:rPr>
            </a:br>
            <a:endParaRPr sz="2000" dirty="0">
              <a:solidFill>
                <a:srgbClr val="262626"/>
              </a:solidFill>
            </a:endParaRPr>
          </a:p>
          <a:p>
            <a:pPr marL="457200" marR="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AutoNum type="arabicPeriod"/>
            </a:pPr>
            <a:r>
              <a:rPr lang="en-IE" sz="2000" dirty="0">
                <a:solidFill>
                  <a:srgbClr val="262626"/>
                </a:solidFill>
              </a:rPr>
              <a:t>Ascertain the extent that the NFT&amp;L’s Student Success Enablers are embedded in UCD</a:t>
            </a:r>
            <a:br>
              <a:rPr lang="en-IE" sz="2000" dirty="0">
                <a:solidFill>
                  <a:srgbClr val="262626"/>
                </a:solidFill>
              </a:rPr>
            </a:br>
            <a:endParaRPr sz="2000" dirty="0">
              <a:solidFill>
                <a:srgbClr val="262626"/>
              </a:solidFill>
            </a:endParaRPr>
          </a:p>
          <a:p>
            <a:pPr marL="457200" marR="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AutoNum type="arabicPeriod"/>
            </a:pPr>
            <a:r>
              <a:rPr lang="en-IE" sz="2000" dirty="0">
                <a:solidFill>
                  <a:srgbClr val="262626"/>
                </a:solidFill>
              </a:rPr>
              <a:t>Identify common themes that emerge and use recommendations for an Implementation Plan</a:t>
            </a:r>
            <a:endParaRPr sz="2000" dirty="0">
              <a:solidFill>
                <a:srgbClr val="262626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2de73c20364_0_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g2de73c20364_0_363"/>
          <p:cNvCxnSpPr/>
          <p:nvPr/>
        </p:nvCxnSpPr>
        <p:spPr>
          <a:xfrm>
            <a:off x="190400" y="1386405"/>
            <a:ext cx="9326400" cy="42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e73c20364_0_370"/>
          <p:cNvSpPr txBox="1"/>
          <p:nvPr/>
        </p:nvSpPr>
        <p:spPr>
          <a:xfrm>
            <a:off x="307575" y="186125"/>
            <a:ext cx="9808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1: UCD-Specific Understanding: Consultation</a:t>
            </a:r>
            <a:endParaRPr sz="3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255" name="Google Shape;255;g2de73c20364_0_370"/>
          <p:cNvSpPr txBox="1"/>
          <p:nvPr/>
        </p:nvSpPr>
        <p:spPr>
          <a:xfrm>
            <a:off x="298500" y="2133225"/>
            <a:ext cx="11595000" cy="3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IE" sz="2000">
                <a:solidFill>
                  <a:schemeClr val="dk1"/>
                </a:solidFill>
              </a:rPr>
              <a:t>Student consultation took place via UCD’s </a:t>
            </a:r>
            <a:r>
              <a:rPr lang="en-IE" sz="2000" i="1" u="sng">
                <a:solidFill>
                  <a:schemeClr val="hlink"/>
                </a:solidFill>
                <a:hlinkClick r:id="rId3"/>
              </a:rPr>
              <a:t>Student Partnership Forum</a:t>
            </a:r>
            <a:br>
              <a:rPr lang="en-IE" sz="2000" i="1">
                <a:solidFill>
                  <a:schemeClr val="dk1"/>
                </a:solidFill>
              </a:rPr>
            </a:br>
            <a:endParaRPr sz="20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IE" sz="2000">
                <a:solidFill>
                  <a:schemeClr val="dk1"/>
                </a:solidFill>
              </a:rPr>
              <a:t>Students were asked three questions about Student Success:</a:t>
            </a:r>
            <a:br>
              <a:rPr lang="en-IE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E" sz="2000">
                <a:solidFill>
                  <a:schemeClr val="dk1"/>
                </a:solidFill>
              </a:rPr>
              <a:t>"What is Student Success?"</a:t>
            </a:r>
            <a:br>
              <a:rPr lang="en-IE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E" sz="2000">
                <a:solidFill>
                  <a:schemeClr val="dk1"/>
                </a:solidFill>
              </a:rPr>
              <a:t>"What aspects of Student Success are important for UCD students to reflect on?"</a:t>
            </a:r>
            <a:br>
              <a:rPr lang="en-IE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E" sz="2000">
                <a:solidFill>
                  <a:schemeClr val="dk1"/>
                </a:solidFill>
              </a:rPr>
              <a:t>"What aspects of Student Success are important for you personally to reflect on?"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>
              <a:solidFill>
                <a:srgbClr val="262626"/>
              </a:solidFill>
            </a:endParaRPr>
          </a:p>
        </p:txBody>
      </p:sp>
      <p:pic>
        <p:nvPicPr>
          <p:cNvPr id="256" name="Google Shape;256;g2de73c20364_0_3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g2de73c20364_0_370"/>
          <p:cNvCxnSpPr/>
          <p:nvPr/>
        </p:nvCxnSpPr>
        <p:spPr>
          <a:xfrm rot="10800000" flipH="1">
            <a:off x="190400" y="1378605"/>
            <a:ext cx="9801000" cy="78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e73c20364_0_377"/>
          <p:cNvSpPr txBox="1"/>
          <p:nvPr/>
        </p:nvSpPr>
        <p:spPr>
          <a:xfrm>
            <a:off x="307575" y="186125"/>
            <a:ext cx="9808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1: UCD-Specific Understanding: Consultation</a:t>
            </a:r>
            <a:endParaRPr sz="3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</a:endParaRPr>
          </a:p>
        </p:txBody>
      </p:sp>
      <p:pic>
        <p:nvPicPr>
          <p:cNvPr id="263" name="Google Shape;263;g2de73c20364_0_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g2de73c20364_0_377"/>
          <p:cNvCxnSpPr/>
          <p:nvPr/>
        </p:nvCxnSpPr>
        <p:spPr>
          <a:xfrm rot="10800000" flipH="1">
            <a:off x="190400" y="1378605"/>
            <a:ext cx="9919800" cy="78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5" name="Google Shape;265;g2de73c20364_0_377"/>
          <p:cNvSpPr/>
          <p:nvPr/>
        </p:nvSpPr>
        <p:spPr>
          <a:xfrm>
            <a:off x="4994475" y="3112700"/>
            <a:ext cx="2190000" cy="2139900"/>
          </a:xfrm>
          <a:prstGeom prst="ellipse">
            <a:avLst/>
          </a:prstGeom>
          <a:solidFill>
            <a:srgbClr val="A1C2F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E" sz="2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 Success</a:t>
            </a:r>
            <a:endParaRPr sz="2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6" name="Google Shape;266;g2de73c20364_0_377"/>
          <p:cNvGrpSpPr/>
          <p:nvPr/>
        </p:nvGrpSpPr>
        <p:grpSpPr>
          <a:xfrm>
            <a:off x="2556678" y="2699657"/>
            <a:ext cx="3656144" cy="3556840"/>
            <a:chOff x="1917433" y="1453654"/>
            <a:chExt cx="2742177" cy="2667697"/>
          </a:xfrm>
        </p:grpSpPr>
        <p:sp>
          <p:nvSpPr>
            <p:cNvPr id="267" name="Google Shape;267;g2de73c20364_0_377"/>
            <p:cNvSpPr/>
            <p:nvPr/>
          </p:nvSpPr>
          <p:spPr>
            <a:xfrm rot="-2700000">
              <a:off x="2440767" y="1711670"/>
              <a:ext cx="1621029" cy="2151664"/>
            </a:xfrm>
            <a:custGeom>
              <a:avLst/>
              <a:gdLst/>
              <a:ahLst/>
              <a:cxnLst/>
              <a:rect l="l" t="t" r="r" b="b"/>
              <a:pathLst>
                <a:path w="250" h="332" extrusionOk="0">
                  <a:moveTo>
                    <a:pt x="32" y="286"/>
                  </a:moveTo>
                  <a:cubicBezTo>
                    <a:pt x="32" y="157"/>
                    <a:pt x="127" y="49"/>
                    <a:pt x="250" y="29"/>
                  </a:cubicBezTo>
                  <a:cubicBezTo>
                    <a:pt x="245" y="19"/>
                    <a:pt x="239" y="9"/>
                    <a:pt x="232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02"/>
                    <a:pt x="1" y="317"/>
                    <a:pt x="3" y="332"/>
                  </a:cubicBezTo>
                  <a:cubicBezTo>
                    <a:pt x="13" y="325"/>
                    <a:pt x="23" y="319"/>
                    <a:pt x="33" y="314"/>
                  </a:cubicBezTo>
                  <a:cubicBezTo>
                    <a:pt x="33" y="305"/>
                    <a:pt x="32" y="296"/>
                    <a:pt x="32" y="286"/>
                  </a:cubicBezTo>
                  <a:close/>
                </a:path>
              </a:pathLst>
            </a:custGeom>
            <a:solidFill>
              <a:srgbClr val="A1C2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2de73c20364_0_377"/>
            <p:cNvSpPr/>
            <p:nvPr/>
          </p:nvSpPr>
          <p:spPr>
            <a:xfrm rot="-2700000">
              <a:off x="2689034" y="1771298"/>
              <a:ext cx="1575643" cy="1769691"/>
            </a:xfrm>
            <a:custGeom>
              <a:avLst/>
              <a:gdLst/>
              <a:ahLst/>
              <a:cxnLst/>
              <a:rect l="l" t="t" r="r" b="b"/>
              <a:pathLst>
                <a:path w="254" h="285" extrusionOk="0">
                  <a:moveTo>
                    <a:pt x="200" y="153"/>
                  </a:move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0" y="41"/>
                    <a:pt x="218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267"/>
                    <a:pt x="1" y="276"/>
                    <a:pt x="1" y="285"/>
                  </a:cubicBezTo>
                  <a:cubicBezTo>
                    <a:pt x="43" y="263"/>
                    <a:pt x="90" y="251"/>
                    <a:pt x="140" y="250"/>
                  </a:cubicBezTo>
                  <a:cubicBezTo>
                    <a:pt x="142" y="211"/>
                    <a:pt x="164" y="174"/>
                    <a:pt x="200" y="153"/>
                  </a:cubicBezTo>
                  <a:close/>
                </a:path>
              </a:pathLst>
            </a:custGeom>
            <a:solidFill>
              <a:srgbClr val="0D57D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2de73c20364_0_377"/>
            <p:cNvSpPr txBox="1"/>
            <p:nvPr/>
          </p:nvSpPr>
          <p:spPr>
            <a:xfrm>
              <a:off x="2634913" y="2290153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E" sz="20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Academic </a:t>
              </a:r>
              <a:endParaRPr sz="2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0" name="Google Shape;270;g2de73c20364_0_377"/>
          <p:cNvGrpSpPr/>
          <p:nvPr/>
        </p:nvGrpSpPr>
        <p:grpSpPr>
          <a:xfrm>
            <a:off x="4601928" y="4067879"/>
            <a:ext cx="3558742" cy="3660848"/>
            <a:chOff x="3451410" y="2479847"/>
            <a:chExt cx="2669123" cy="2745705"/>
          </a:xfrm>
        </p:grpSpPr>
        <p:sp>
          <p:nvSpPr>
            <p:cNvPr id="271" name="Google Shape;271;g2de73c20364_0_377"/>
            <p:cNvSpPr/>
            <p:nvPr/>
          </p:nvSpPr>
          <p:spPr>
            <a:xfrm rot="-2700000">
              <a:off x="3709147" y="3080460"/>
              <a:ext cx="2153650" cy="1621060"/>
            </a:xfrm>
            <a:custGeom>
              <a:avLst/>
              <a:gdLst/>
              <a:ahLst/>
              <a:cxnLst/>
              <a:rect l="l" t="t" r="r" b="b"/>
              <a:pathLst>
                <a:path w="333" h="250" extrusionOk="0">
                  <a:moveTo>
                    <a:pt x="287" y="218"/>
                  </a:moveTo>
                  <a:cubicBezTo>
                    <a:pt x="157" y="218"/>
                    <a:pt x="50" y="124"/>
                    <a:pt x="30" y="0"/>
                  </a:cubicBezTo>
                  <a:cubicBezTo>
                    <a:pt x="19" y="5"/>
                    <a:pt x="10" y="11"/>
                    <a:pt x="0" y="18"/>
                  </a:cubicBezTo>
                  <a:cubicBezTo>
                    <a:pt x="28" y="151"/>
                    <a:pt x="146" y="250"/>
                    <a:pt x="287" y="250"/>
                  </a:cubicBezTo>
                  <a:cubicBezTo>
                    <a:pt x="302" y="250"/>
                    <a:pt x="318" y="249"/>
                    <a:pt x="333" y="247"/>
                  </a:cubicBezTo>
                  <a:cubicBezTo>
                    <a:pt x="326" y="237"/>
                    <a:pt x="320" y="227"/>
                    <a:pt x="315" y="217"/>
                  </a:cubicBezTo>
                  <a:cubicBezTo>
                    <a:pt x="306" y="218"/>
                    <a:pt x="296" y="218"/>
                    <a:pt x="287" y="218"/>
                  </a:cubicBezTo>
                  <a:close/>
                </a:path>
              </a:pathLst>
            </a:custGeom>
            <a:solidFill>
              <a:srgbClr val="A1C2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2de73c20364_0_377"/>
            <p:cNvSpPr/>
            <p:nvPr/>
          </p:nvSpPr>
          <p:spPr>
            <a:xfrm rot="-2700000">
              <a:off x="3773733" y="2873178"/>
              <a:ext cx="1764275" cy="1573502"/>
            </a:xfrm>
            <a:custGeom>
              <a:avLst/>
              <a:gdLst/>
              <a:ahLst/>
              <a:cxnLst/>
              <a:rect l="l" t="t" r="r" b="b"/>
              <a:pathLst>
                <a:path w="285" h="254" extrusionOk="0">
                  <a:moveTo>
                    <a:pt x="152" y="54"/>
                  </a:moveTo>
                  <a:cubicBezTo>
                    <a:pt x="142" y="37"/>
                    <a:pt x="137" y="19"/>
                    <a:pt x="136" y="0"/>
                  </a:cubicBezTo>
                  <a:cubicBezTo>
                    <a:pt x="86" y="1"/>
                    <a:pt x="40" y="14"/>
                    <a:pt x="0" y="36"/>
                  </a:cubicBezTo>
                  <a:cubicBezTo>
                    <a:pt x="20" y="160"/>
                    <a:pt x="127" y="254"/>
                    <a:pt x="257" y="254"/>
                  </a:cubicBezTo>
                  <a:cubicBezTo>
                    <a:pt x="266" y="254"/>
                    <a:pt x="276" y="254"/>
                    <a:pt x="285" y="253"/>
                  </a:cubicBezTo>
                  <a:cubicBezTo>
                    <a:pt x="263" y="211"/>
                    <a:pt x="251" y="164"/>
                    <a:pt x="250" y="115"/>
                  </a:cubicBezTo>
                  <a:cubicBezTo>
                    <a:pt x="210" y="112"/>
                    <a:pt x="173" y="91"/>
                    <a:pt x="152" y="54"/>
                  </a:cubicBezTo>
                  <a:close/>
                </a:path>
              </a:pathLst>
            </a:custGeom>
            <a:solidFill>
              <a:srgbClr val="0D5CD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2de73c20364_0_377"/>
            <p:cNvSpPr txBox="1"/>
            <p:nvPr/>
          </p:nvSpPr>
          <p:spPr>
            <a:xfrm>
              <a:off x="3823936" y="3427182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E" sz="20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Career </a:t>
              </a:r>
              <a:endParaRPr sz="2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4" name="Google Shape;274;g2de73c20364_0_377"/>
          <p:cNvGrpSpPr/>
          <p:nvPr/>
        </p:nvGrpSpPr>
        <p:grpSpPr>
          <a:xfrm>
            <a:off x="5975651" y="2124205"/>
            <a:ext cx="3659653" cy="3553196"/>
            <a:chOff x="4481729" y="1022053"/>
            <a:chExt cx="2744808" cy="2664963"/>
          </a:xfrm>
        </p:grpSpPr>
        <p:sp>
          <p:nvSpPr>
            <p:cNvPr id="275" name="Google Shape;275;g2de73c20364_0_377"/>
            <p:cNvSpPr/>
            <p:nvPr/>
          </p:nvSpPr>
          <p:spPr>
            <a:xfrm rot="-2700000">
              <a:off x="5085474" y="1278703"/>
              <a:ext cx="1617163" cy="2151664"/>
            </a:xfrm>
            <a:custGeom>
              <a:avLst/>
              <a:gdLst/>
              <a:ahLst/>
              <a:cxnLst/>
              <a:rect l="l" t="t" r="r" b="b"/>
              <a:pathLst>
                <a:path w="250" h="332" extrusionOk="0">
                  <a:moveTo>
                    <a:pt x="218" y="45"/>
                  </a:moveTo>
                  <a:cubicBezTo>
                    <a:pt x="218" y="175"/>
                    <a:pt x="123" y="282"/>
                    <a:pt x="0" y="303"/>
                  </a:cubicBezTo>
                  <a:cubicBezTo>
                    <a:pt x="5" y="313"/>
                    <a:pt x="11" y="323"/>
                    <a:pt x="18" y="332"/>
                  </a:cubicBezTo>
                  <a:cubicBezTo>
                    <a:pt x="150" y="304"/>
                    <a:pt x="250" y="186"/>
                    <a:pt x="250" y="45"/>
                  </a:cubicBezTo>
                  <a:cubicBezTo>
                    <a:pt x="250" y="30"/>
                    <a:pt x="248" y="15"/>
                    <a:pt x="246" y="0"/>
                  </a:cubicBezTo>
                  <a:cubicBezTo>
                    <a:pt x="237" y="6"/>
                    <a:pt x="226" y="12"/>
                    <a:pt x="216" y="18"/>
                  </a:cubicBezTo>
                  <a:cubicBezTo>
                    <a:pt x="217" y="27"/>
                    <a:pt x="218" y="36"/>
                    <a:pt x="218" y="45"/>
                  </a:cubicBezTo>
                  <a:close/>
                </a:path>
              </a:pathLst>
            </a:custGeom>
            <a:solidFill>
              <a:srgbClr val="A1C2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2de73c20364_0_377"/>
            <p:cNvSpPr/>
            <p:nvPr/>
          </p:nvSpPr>
          <p:spPr>
            <a:xfrm rot="-2700000">
              <a:off x="4874704" y="1604373"/>
              <a:ext cx="1579339" cy="1765685"/>
            </a:xfrm>
            <a:custGeom>
              <a:avLst/>
              <a:gdLst/>
              <a:ahLst/>
              <a:cxnLst/>
              <a:rect l="l" t="t" r="r" b="b"/>
              <a:pathLst>
                <a:path w="254" h="285" extrusionOk="0">
                  <a:moveTo>
                    <a:pt x="53" y="133"/>
                  </a:moveTo>
                  <a:cubicBezTo>
                    <a:pt x="37" y="142"/>
                    <a:pt x="18" y="148"/>
                    <a:pt x="0" y="149"/>
                  </a:cubicBezTo>
                  <a:cubicBezTo>
                    <a:pt x="1" y="198"/>
                    <a:pt x="14" y="244"/>
                    <a:pt x="36" y="285"/>
                  </a:cubicBezTo>
                  <a:cubicBezTo>
                    <a:pt x="159" y="264"/>
                    <a:pt x="254" y="157"/>
                    <a:pt x="254" y="27"/>
                  </a:cubicBezTo>
                  <a:cubicBezTo>
                    <a:pt x="254" y="18"/>
                    <a:pt x="253" y="9"/>
                    <a:pt x="252" y="0"/>
                  </a:cubicBezTo>
                  <a:cubicBezTo>
                    <a:pt x="211" y="21"/>
                    <a:pt x="164" y="34"/>
                    <a:pt x="114" y="34"/>
                  </a:cubicBezTo>
                  <a:cubicBezTo>
                    <a:pt x="112" y="74"/>
                    <a:pt x="90" y="111"/>
                    <a:pt x="53" y="133"/>
                  </a:cubicBezTo>
                  <a:close/>
                </a:path>
              </a:pathLst>
            </a:custGeom>
            <a:solidFill>
              <a:srgbClr val="0E63F0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2de73c20364_0_377"/>
            <p:cNvSpPr txBox="1"/>
            <p:nvPr/>
          </p:nvSpPr>
          <p:spPr>
            <a:xfrm>
              <a:off x="4960966" y="2290154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E" sz="20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Social</a:t>
              </a:r>
              <a:endParaRPr sz="2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8" name="Google Shape;278;g2de73c20364_0_377"/>
          <p:cNvGrpSpPr/>
          <p:nvPr/>
        </p:nvGrpSpPr>
        <p:grpSpPr>
          <a:xfrm>
            <a:off x="4034956" y="659254"/>
            <a:ext cx="3539946" cy="3653352"/>
            <a:chOff x="3026171" y="-76686"/>
            <a:chExt cx="2655026" cy="2740083"/>
          </a:xfrm>
        </p:grpSpPr>
        <p:sp>
          <p:nvSpPr>
            <p:cNvPr id="279" name="Google Shape;279;g2de73c20364_0_377"/>
            <p:cNvSpPr/>
            <p:nvPr/>
          </p:nvSpPr>
          <p:spPr>
            <a:xfrm rot="-2700000">
              <a:off x="3282650" y="444474"/>
              <a:ext cx="2142068" cy="1612705"/>
            </a:xfrm>
            <a:custGeom>
              <a:avLst/>
              <a:gdLst/>
              <a:ahLst/>
              <a:cxnLst/>
              <a:rect l="l" t="t" r="r" b="b"/>
              <a:pathLst>
                <a:path w="331" h="249" extrusionOk="0">
                  <a:moveTo>
                    <a:pt x="45" y="32"/>
                  </a:moveTo>
                  <a:cubicBezTo>
                    <a:pt x="174" y="32"/>
                    <a:pt x="281" y="126"/>
                    <a:pt x="302" y="249"/>
                  </a:cubicBezTo>
                  <a:cubicBezTo>
                    <a:pt x="312" y="244"/>
                    <a:pt x="322" y="238"/>
                    <a:pt x="331" y="231"/>
                  </a:cubicBezTo>
                  <a:cubicBezTo>
                    <a:pt x="303" y="99"/>
                    <a:pt x="186" y="0"/>
                    <a:pt x="45" y="0"/>
                  </a:cubicBezTo>
                  <a:cubicBezTo>
                    <a:pt x="29" y="0"/>
                    <a:pt x="14" y="1"/>
                    <a:pt x="0" y="3"/>
                  </a:cubicBezTo>
                  <a:cubicBezTo>
                    <a:pt x="6" y="13"/>
                    <a:pt x="12" y="23"/>
                    <a:pt x="17" y="33"/>
                  </a:cubicBezTo>
                  <a:cubicBezTo>
                    <a:pt x="26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A1C2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2de73c20364_0_377"/>
            <p:cNvSpPr/>
            <p:nvPr/>
          </p:nvSpPr>
          <p:spPr>
            <a:xfrm rot="-2700000">
              <a:off x="3599956" y="695260"/>
              <a:ext cx="1767975" cy="1573496"/>
            </a:xfrm>
            <a:custGeom>
              <a:avLst/>
              <a:gdLst/>
              <a:ahLst/>
              <a:cxnLst/>
              <a:rect l="l" t="t" r="r" b="b"/>
              <a:pathLst>
                <a:path w="285" h="253" extrusionOk="0">
                  <a:moveTo>
                    <a:pt x="28" y="0"/>
                  </a:moveTo>
                  <a:cubicBezTo>
                    <a:pt x="19" y="0"/>
                    <a:pt x="9" y="0"/>
                    <a:pt x="0" y="1"/>
                  </a:cubicBezTo>
                  <a:cubicBezTo>
                    <a:pt x="22" y="43"/>
                    <a:pt x="34" y="90"/>
                    <a:pt x="35" y="140"/>
                  </a:cubicBezTo>
                  <a:cubicBezTo>
                    <a:pt x="74" y="142"/>
                    <a:pt x="112" y="163"/>
                    <a:pt x="133" y="200"/>
                  </a:cubicBezTo>
                  <a:cubicBezTo>
                    <a:pt x="143" y="217"/>
                    <a:pt x="148" y="235"/>
                    <a:pt x="149" y="253"/>
                  </a:cubicBezTo>
                  <a:cubicBezTo>
                    <a:pt x="198" y="252"/>
                    <a:pt x="244" y="239"/>
                    <a:pt x="285" y="217"/>
                  </a:cubicBezTo>
                  <a:cubicBezTo>
                    <a:pt x="264" y="94"/>
                    <a:pt x="157" y="0"/>
                    <a:pt x="28" y="0"/>
                  </a:cubicBezTo>
                  <a:close/>
                </a:path>
              </a:pathLst>
            </a:custGeom>
            <a:solidFill>
              <a:srgbClr val="0942A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2de73c20364_0_377"/>
            <p:cNvSpPr txBox="1"/>
            <p:nvPr/>
          </p:nvSpPr>
          <p:spPr>
            <a:xfrm>
              <a:off x="3823913" y="1153125"/>
              <a:ext cx="1496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E" sz="20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Personal</a:t>
              </a:r>
              <a:endParaRPr sz="2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2" name="Google Shape;282;g2de73c20364_0_377"/>
          <p:cNvSpPr txBox="1"/>
          <p:nvPr/>
        </p:nvSpPr>
        <p:spPr>
          <a:xfrm>
            <a:off x="5677025" y="6360775"/>
            <a:ext cx="13101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1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g2de73c20364_0_377"/>
          <p:cNvSpPr txBox="1"/>
          <p:nvPr/>
        </p:nvSpPr>
        <p:spPr>
          <a:xfrm rot="-5400000">
            <a:off x="7812450" y="3573425"/>
            <a:ext cx="13101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1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g2de73c20364_0_377"/>
          <p:cNvSpPr txBox="1"/>
          <p:nvPr/>
        </p:nvSpPr>
        <p:spPr>
          <a:xfrm rot="-5400000">
            <a:off x="3056400" y="3658850"/>
            <a:ext cx="13101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1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de73c20364_0_403"/>
          <p:cNvSpPr txBox="1"/>
          <p:nvPr/>
        </p:nvSpPr>
        <p:spPr>
          <a:xfrm>
            <a:off x="307575" y="186125"/>
            <a:ext cx="98085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2: UCD Success Enabler Scoring</a:t>
            </a:r>
            <a:endParaRPr sz="3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</a:endParaRPr>
          </a:p>
        </p:txBody>
      </p:sp>
      <p:pic>
        <p:nvPicPr>
          <p:cNvPr id="290" name="Google Shape;290;g2de73c20364_0_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Google Shape;291;g2de73c20364_0_403"/>
          <p:cNvCxnSpPr/>
          <p:nvPr/>
        </p:nvCxnSpPr>
        <p:spPr>
          <a:xfrm rot="10800000" flipH="1">
            <a:off x="190400" y="1375005"/>
            <a:ext cx="7687500" cy="114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2" name="Google Shape;292;g2de73c20364_0_403"/>
          <p:cNvSpPr txBox="1"/>
          <p:nvPr/>
        </p:nvSpPr>
        <p:spPr>
          <a:xfrm>
            <a:off x="5677025" y="6360775"/>
            <a:ext cx="13101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14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3" name="Google Shape;293;g2de73c20364_0_403" title="Ch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50" y="1730830"/>
            <a:ext cx="7920581" cy="512716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4" name="Google Shape;294;g2de73c20364_0_403"/>
          <p:cNvSpPr txBox="1"/>
          <p:nvPr/>
        </p:nvSpPr>
        <p:spPr>
          <a:xfrm>
            <a:off x="7357450" y="1758300"/>
            <a:ext cx="4971600" cy="50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IE" sz="2000" dirty="0"/>
              <a:t>Next step was a Capacity Review</a:t>
            </a:r>
            <a:br>
              <a:rPr lang="en-IE" sz="2000" dirty="0"/>
            </a:br>
            <a:endParaRPr sz="500" dirty="0"/>
          </a:p>
          <a:p>
            <a:pPr marL="9144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I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 used </a:t>
            </a:r>
            <a:r>
              <a:rPr lang="en-IE" sz="2000" dirty="0"/>
              <a:t>NFT&amp;L Success</a:t>
            </a:r>
            <a:r>
              <a:rPr lang="en-I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Toolkit</a:t>
            </a:r>
            <a:br>
              <a:rPr lang="en-I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IE" sz="2000" dirty="0"/>
              <a:t>WG included students &amp; staff</a:t>
            </a:r>
            <a:br>
              <a:rPr lang="en-IE" sz="2000" dirty="0"/>
            </a:br>
            <a:br>
              <a:rPr lang="en-IE" sz="2000" dirty="0"/>
            </a:br>
            <a:r>
              <a:rPr lang="en-IE" sz="2000" b="1" dirty="0"/>
              <a:t>Strengths</a:t>
            </a:r>
            <a:endParaRPr sz="2000" b="1" dirty="0"/>
          </a:p>
          <a:p>
            <a:pPr marL="9144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IE" sz="2000" dirty="0"/>
              <a:t>Evidence-based decision making</a:t>
            </a:r>
            <a:endParaRPr sz="2000" dirty="0"/>
          </a:p>
          <a:p>
            <a:pPr marL="9144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IE" sz="2000" dirty="0"/>
              <a:t>Respectful &amp; meaningful relations</a:t>
            </a:r>
            <a:endParaRPr sz="2000" dirty="0"/>
          </a:p>
          <a:p>
            <a:pPr marL="9144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IE" sz="2000" dirty="0"/>
              <a:t>Engagement &amp; Partnership</a:t>
            </a:r>
            <a:endParaRPr sz="20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dirty="0">
                <a:solidFill>
                  <a:schemeClr val="dk1"/>
                </a:solidFill>
              </a:rPr>
              <a:t>Weaknesses</a:t>
            </a:r>
            <a:endParaRPr sz="2000" dirty="0"/>
          </a:p>
          <a:p>
            <a:pPr marL="9144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IE" sz="2000" dirty="0"/>
              <a:t>Cultivating Belonging</a:t>
            </a:r>
            <a:endParaRPr sz="2000" dirty="0"/>
          </a:p>
          <a:p>
            <a:pPr marL="9144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IE" sz="2000" dirty="0"/>
              <a:t>Communication</a:t>
            </a:r>
            <a:endParaRPr sz="2000" dirty="0"/>
          </a:p>
          <a:p>
            <a:pPr marL="9144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IE" sz="2000" dirty="0"/>
              <a:t>Whole-of-institution approaches</a:t>
            </a:r>
            <a:br>
              <a:rPr lang="en-IE" sz="2000" dirty="0"/>
            </a:br>
            <a:endParaRPr sz="2000" dirty="0"/>
          </a:p>
          <a:p>
            <a:pPr marL="45720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137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I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e0c1cf2e9e_0_103"/>
          <p:cNvSpPr txBox="1"/>
          <p:nvPr/>
        </p:nvSpPr>
        <p:spPr>
          <a:xfrm>
            <a:off x="307575" y="186125"/>
            <a:ext cx="9808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3: Common Themes &amp; Recommendations</a:t>
            </a:r>
            <a:endParaRPr sz="3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300" name="Google Shape;300;g2e0c1cf2e9e_0_103"/>
          <p:cNvSpPr txBox="1"/>
          <p:nvPr/>
        </p:nvSpPr>
        <p:spPr>
          <a:xfrm>
            <a:off x="222300" y="2133225"/>
            <a:ext cx="12089700" cy="42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E" sz="2000" b="1">
                <a:solidFill>
                  <a:schemeClr val="dk1"/>
                </a:solidFill>
              </a:rPr>
              <a:t>Communication</a:t>
            </a:r>
            <a:r>
              <a:rPr lang="en-IE" sz="2000">
                <a:solidFill>
                  <a:schemeClr val="dk1"/>
                </a:solidFill>
              </a:rPr>
              <a:t>: </a:t>
            </a:r>
            <a:br>
              <a:rPr lang="en-IE" sz="2000">
                <a:solidFill>
                  <a:schemeClr val="dk1"/>
                </a:solidFill>
              </a:rPr>
            </a:br>
            <a:r>
              <a:rPr lang="en-IE" sz="2000">
                <a:solidFill>
                  <a:schemeClr val="dk1"/>
                </a:solidFill>
              </a:rPr>
              <a:t>Improve pathways through which Success initiatives are communicated 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E" sz="2000" b="1">
                <a:solidFill>
                  <a:schemeClr val="dk1"/>
                </a:solidFill>
              </a:rPr>
              <a:t>Self-reflection: </a:t>
            </a:r>
            <a:br>
              <a:rPr lang="en-IE" sz="2000" b="1">
                <a:solidFill>
                  <a:schemeClr val="dk1"/>
                </a:solidFill>
              </a:rPr>
            </a:br>
            <a:r>
              <a:rPr lang="en-IE" sz="2000">
                <a:solidFill>
                  <a:schemeClr val="dk1"/>
                </a:solidFill>
              </a:rPr>
              <a:t>Identify UCD-wide mechanisms for students to reflect on what success means to them personally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E" sz="2000" b="1">
                <a:solidFill>
                  <a:schemeClr val="dk1"/>
                </a:solidFill>
              </a:rPr>
              <a:t>Dashboard Reporting:</a:t>
            </a:r>
            <a:r>
              <a:rPr lang="en-IE" sz="2000">
                <a:solidFill>
                  <a:schemeClr val="dk1"/>
                </a:solidFill>
              </a:rPr>
              <a:t> </a:t>
            </a:r>
            <a:br>
              <a:rPr lang="en-IE" sz="2000">
                <a:solidFill>
                  <a:schemeClr val="dk1"/>
                </a:solidFill>
              </a:rPr>
            </a:br>
            <a:r>
              <a:rPr lang="en-IE" sz="2000">
                <a:solidFill>
                  <a:schemeClr val="dk1"/>
                </a:solidFill>
              </a:rPr>
              <a:t>Develop indices to help proactively identify gaps and surface progress being made to enable success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E" sz="2000" b="1">
                <a:solidFill>
                  <a:schemeClr val="dk1"/>
                </a:solidFill>
              </a:rPr>
              <a:t>Enable Further Partnership:</a:t>
            </a:r>
            <a:r>
              <a:rPr lang="en-IE" sz="2000">
                <a:solidFill>
                  <a:schemeClr val="dk1"/>
                </a:solidFill>
              </a:rPr>
              <a:t> </a:t>
            </a:r>
            <a:br>
              <a:rPr lang="en-IE" sz="2000">
                <a:solidFill>
                  <a:schemeClr val="dk1"/>
                </a:solidFill>
              </a:rPr>
            </a:br>
            <a:r>
              <a:rPr lang="en-IE" sz="2000">
                <a:solidFill>
                  <a:schemeClr val="dk1"/>
                </a:solidFill>
              </a:rPr>
              <a:t>Ensure feedback representative of all students &amp; reduce the risk of overloading existing mechanisms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>
              <a:solidFill>
                <a:srgbClr val="262626"/>
              </a:solidFill>
            </a:endParaRPr>
          </a:p>
        </p:txBody>
      </p:sp>
      <p:pic>
        <p:nvPicPr>
          <p:cNvPr id="301" name="Google Shape;301;g2e0c1cf2e9e_0_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g2e0c1cf2e9e_0_103"/>
          <p:cNvCxnSpPr/>
          <p:nvPr/>
        </p:nvCxnSpPr>
        <p:spPr>
          <a:xfrm rot="10800000" flipH="1">
            <a:off x="190400" y="1378605"/>
            <a:ext cx="9801000" cy="78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e0c1cf2e9e_0_110"/>
          <p:cNvSpPr txBox="1"/>
          <p:nvPr/>
        </p:nvSpPr>
        <p:spPr>
          <a:xfrm>
            <a:off x="307575" y="186125"/>
            <a:ext cx="9808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2024/25: Implementation Plan &amp; Next Steps</a:t>
            </a:r>
            <a:endParaRPr sz="3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308" name="Google Shape;308;g2e0c1cf2e9e_0_110"/>
          <p:cNvSpPr txBox="1"/>
          <p:nvPr/>
        </p:nvSpPr>
        <p:spPr>
          <a:xfrm>
            <a:off x="146100" y="2133225"/>
            <a:ext cx="12111600" cy="4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E" sz="2000" b="1">
                <a:solidFill>
                  <a:schemeClr val="dk1"/>
                </a:solidFill>
              </a:rPr>
              <a:t>Communication</a:t>
            </a:r>
            <a:r>
              <a:rPr lang="en-IE" sz="2000">
                <a:solidFill>
                  <a:schemeClr val="dk1"/>
                </a:solidFill>
              </a:rPr>
              <a:t>: Facilitate implementation of UCD’s Student Communications Project findings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E" sz="2000" b="1">
                <a:solidFill>
                  <a:schemeClr val="dk1"/>
                </a:solidFill>
              </a:rPr>
              <a:t>Self-reflection: </a:t>
            </a:r>
            <a:r>
              <a:rPr lang="en-IE" sz="2000">
                <a:solidFill>
                  <a:schemeClr val="dk1"/>
                </a:solidFill>
              </a:rPr>
              <a:t>Streamline gaps and overlap in the ownership domains of UCD’s self-reflection tools  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E" sz="2000" b="1">
                <a:solidFill>
                  <a:schemeClr val="dk1"/>
                </a:solidFill>
              </a:rPr>
              <a:t>Dashboard Reporting:</a:t>
            </a:r>
            <a:r>
              <a:rPr lang="en-IE" sz="2000">
                <a:solidFill>
                  <a:schemeClr val="dk1"/>
                </a:solidFill>
              </a:rPr>
              <a:t> Identify roles specific to usage and ensure alignment with HEA requirements.</a:t>
            </a:r>
            <a:br>
              <a:rPr lang="en-IE" sz="2000">
                <a:solidFill>
                  <a:schemeClr val="dk1"/>
                </a:solidFill>
              </a:rPr>
            </a:br>
            <a:br>
              <a:rPr lang="en-IE" sz="2000">
                <a:solidFill>
                  <a:schemeClr val="dk1"/>
                </a:solidFill>
              </a:rPr>
            </a:br>
            <a:r>
              <a:rPr lang="en-IE" sz="2000">
                <a:solidFill>
                  <a:schemeClr val="dk1"/>
                </a:solidFill>
              </a:rPr>
              <a:t>Prior to building dashboard, create matrix of:</a:t>
            </a:r>
            <a:endParaRPr sz="1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IE" sz="1000">
                <a:solidFill>
                  <a:schemeClr val="dk1"/>
                </a:solidFill>
              </a:rPr>
            </a:br>
            <a:r>
              <a:rPr lang="en-IE" sz="2000" b="1">
                <a:solidFill>
                  <a:schemeClr val="dk1"/>
                </a:solidFill>
              </a:rPr>
              <a:t>A:</a:t>
            </a:r>
            <a:r>
              <a:rPr lang="en-IE" sz="2000">
                <a:solidFill>
                  <a:schemeClr val="dk1"/>
                </a:solidFill>
              </a:rPr>
              <a:t> Types of indices aligned to student perspective (P/C/A/S)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>
                <a:solidFill>
                  <a:schemeClr val="dk1"/>
                </a:solidFill>
              </a:rPr>
              <a:t>B:</a:t>
            </a:r>
            <a:r>
              <a:rPr lang="en-IE" sz="2000">
                <a:solidFill>
                  <a:schemeClr val="dk1"/>
                </a:solidFill>
              </a:rPr>
              <a:t> Role-specific safeguards for who would see each index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>
                <a:solidFill>
                  <a:schemeClr val="dk1"/>
                </a:solidFill>
              </a:rPr>
              <a:t>C:</a:t>
            </a:r>
            <a:r>
              <a:rPr lang="en-IE" sz="2000">
                <a:solidFill>
                  <a:schemeClr val="dk1"/>
                </a:solidFill>
              </a:rPr>
              <a:t> Determine what data sources exist already and what needs to be created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IE" sz="2000" b="1">
                <a:solidFill>
                  <a:schemeClr val="dk1"/>
                </a:solidFill>
              </a:rPr>
              <a:t>Enable Further Partnership: </a:t>
            </a:r>
            <a:r>
              <a:rPr lang="en-IE" sz="2000">
                <a:solidFill>
                  <a:schemeClr val="dk1"/>
                </a:solidFill>
              </a:rPr>
              <a:t>NStEP to hold</a:t>
            </a:r>
            <a:r>
              <a:rPr lang="en-IE" sz="2000" b="1">
                <a:solidFill>
                  <a:schemeClr val="dk1"/>
                </a:solidFill>
              </a:rPr>
              <a:t> </a:t>
            </a:r>
            <a:r>
              <a:rPr lang="en-IE" sz="2000">
                <a:solidFill>
                  <a:schemeClr val="dk1"/>
                </a:solidFill>
              </a:rPr>
              <a:t>workshop in Summer 2024 to identify expansion areas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>
              <a:solidFill>
                <a:srgbClr val="262626"/>
              </a:solidFill>
            </a:endParaRPr>
          </a:p>
        </p:txBody>
      </p:sp>
      <p:pic>
        <p:nvPicPr>
          <p:cNvPr id="309" name="Google Shape;309;g2e0c1cf2e9e_0_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g2e0c1cf2e9e_0_110"/>
          <p:cNvCxnSpPr/>
          <p:nvPr/>
        </p:nvCxnSpPr>
        <p:spPr>
          <a:xfrm rot="10800000" flipH="1">
            <a:off x="190400" y="1378605"/>
            <a:ext cx="9741900" cy="78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0c1cf2e9e_0_140"/>
          <p:cNvSpPr txBox="1"/>
          <p:nvPr/>
        </p:nvSpPr>
        <p:spPr>
          <a:xfrm>
            <a:off x="6621800" y="2093225"/>
            <a:ext cx="55701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dirty="0"/>
              <a:t>Personal: 			Data Sources</a:t>
            </a:r>
            <a:br>
              <a:rPr lang="en-IE" sz="1800" dirty="0"/>
            </a:br>
            <a:r>
              <a:rPr lang="en-IE" sz="1800" dirty="0"/>
              <a:t>Diploma supplements 		(Banner)</a:t>
            </a:r>
            <a:br>
              <a:rPr lang="en-IE" sz="1800" dirty="0"/>
            </a:br>
            <a:r>
              <a:rPr lang="en-IE" sz="1800" dirty="0"/>
              <a:t>Translational Skill Development 	(SIS)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dirty="0"/>
              <a:t>Social:					</a:t>
            </a:r>
            <a:endParaRPr sz="18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/>
              <a:t>Clubs &amp; Socs membership 	(SIS)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/>
              <a:t>Partnership activity 		(SIS)</a:t>
            </a:r>
            <a:br>
              <a:rPr lang="en-IE" sz="1800" dirty="0"/>
            </a:br>
            <a:br>
              <a:rPr lang="en-IE" sz="1800" dirty="0"/>
            </a:br>
            <a:r>
              <a:rPr lang="en-IE" sz="1800" b="1" dirty="0"/>
              <a:t>Academic:</a:t>
            </a:r>
            <a:endParaRPr sz="18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/>
              <a:t>LEAP 				(Brightspace)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/>
              <a:t>Pass-fail data 			(Banner)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IE" sz="1800" dirty="0"/>
            </a:br>
            <a:r>
              <a:rPr lang="en-IE" sz="1800" b="1" dirty="0"/>
              <a:t>Career:</a:t>
            </a:r>
            <a:br>
              <a:rPr lang="en-IE" sz="1800" b="1" dirty="0"/>
            </a:br>
            <a:r>
              <a:rPr lang="en-IE" sz="1800" dirty="0"/>
              <a:t>Careers Connect usage 		(SIS)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/>
              <a:t>Internships &amp; Placements 		(SIS)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316" name="Google Shape;316;g2e0c1cf2e9e_0_140"/>
          <p:cNvSpPr txBox="1"/>
          <p:nvPr/>
        </p:nvSpPr>
        <p:spPr>
          <a:xfrm>
            <a:off x="307575" y="186125"/>
            <a:ext cx="9808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 dirty="0">
                <a:solidFill>
                  <a:schemeClr val="dk1"/>
                </a:solidFill>
              </a:rPr>
              <a:t>2024/25: Next Steps - Dashboard Example </a:t>
            </a:r>
            <a:endParaRPr sz="3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dirty="0">
              <a:solidFill>
                <a:schemeClr val="dk1"/>
              </a:solidFill>
            </a:endParaRPr>
          </a:p>
        </p:txBody>
      </p:sp>
      <p:cxnSp>
        <p:nvCxnSpPr>
          <p:cNvPr id="317" name="Google Shape;317;g2e0c1cf2e9e_0_140"/>
          <p:cNvCxnSpPr/>
          <p:nvPr/>
        </p:nvCxnSpPr>
        <p:spPr>
          <a:xfrm>
            <a:off x="190400" y="1386405"/>
            <a:ext cx="9587400" cy="42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18" name="Google Shape;318;g2e0c1cf2e9e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93225"/>
            <a:ext cx="6299254" cy="4612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e0c1cf2e9e_0_117"/>
          <p:cNvSpPr txBox="1"/>
          <p:nvPr/>
        </p:nvSpPr>
        <p:spPr>
          <a:xfrm>
            <a:off x="307575" y="186125"/>
            <a:ext cx="9808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Key Takeaways</a:t>
            </a:r>
            <a:endParaRPr sz="3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324" name="Google Shape;324;g2e0c1cf2e9e_0_117"/>
          <p:cNvSpPr txBox="1"/>
          <p:nvPr/>
        </p:nvSpPr>
        <p:spPr>
          <a:xfrm>
            <a:off x="69900" y="2133225"/>
            <a:ext cx="121920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IE" sz="2000">
                <a:solidFill>
                  <a:schemeClr val="dk1"/>
                </a:solidFill>
              </a:rPr>
              <a:t>Finding data is easy (we have more information than ever!)...</a:t>
            </a:r>
            <a:br>
              <a:rPr lang="en-IE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IE" sz="2000">
                <a:solidFill>
                  <a:schemeClr val="dk1"/>
                </a:solidFill>
              </a:rPr>
              <a:t>… But using it to enable innovation is trickier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IE" sz="2000">
                <a:solidFill>
                  <a:schemeClr val="dk1"/>
                </a:solidFill>
              </a:rPr>
              <a:t>Technology’s role in student success and improving the student experience is about:</a:t>
            </a:r>
            <a:br>
              <a:rPr lang="en-IE" sz="2000">
                <a:solidFill>
                  <a:schemeClr val="dk1"/>
                </a:solidFill>
              </a:rPr>
            </a:br>
            <a:br>
              <a:rPr lang="en-IE" sz="2000">
                <a:solidFill>
                  <a:schemeClr val="dk1"/>
                </a:solidFill>
              </a:rPr>
            </a:br>
            <a:r>
              <a:rPr lang="en-IE" sz="2000">
                <a:solidFill>
                  <a:schemeClr val="dk1"/>
                </a:solidFill>
              </a:rPr>
              <a:t>1. Enabling localised innovation for practitioners in wellbeing roles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>
                <a:solidFill>
                  <a:schemeClr val="dk1"/>
                </a:solidFill>
              </a:rPr>
              <a:t>2. Enabling that innovation to be both </a:t>
            </a:r>
            <a:r>
              <a:rPr lang="en-IE" sz="2000" b="1">
                <a:solidFill>
                  <a:schemeClr val="dk1"/>
                </a:solidFill>
              </a:rPr>
              <a:t>Programmatic</a:t>
            </a:r>
            <a:r>
              <a:rPr lang="en-IE" sz="2000">
                <a:solidFill>
                  <a:schemeClr val="dk1"/>
                </a:solidFill>
              </a:rPr>
              <a:t> and </a:t>
            </a:r>
            <a:r>
              <a:rPr lang="en-IE" sz="2000" b="1">
                <a:solidFill>
                  <a:schemeClr val="dk1"/>
                </a:solidFill>
              </a:rPr>
              <a:t>Personalised</a:t>
            </a:r>
            <a:r>
              <a:rPr lang="en-IE" sz="2000">
                <a:solidFill>
                  <a:schemeClr val="dk1"/>
                </a:solidFill>
              </a:rPr>
              <a:t> 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IE" sz="2000">
                <a:solidFill>
                  <a:schemeClr val="dk1"/>
                </a:solidFill>
              </a:rPr>
              <a:t>Explore data your HEI already has, and see how you can involve staff &amp; students to enhance usability </a:t>
            </a:r>
            <a:endParaRPr sz="2000">
              <a:solidFill>
                <a:srgbClr val="262626"/>
              </a:solidFill>
            </a:endParaRPr>
          </a:p>
        </p:txBody>
      </p:sp>
      <p:pic>
        <p:nvPicPr>
          <p:cNvPr id="325" name="Google Shape;325;g2e0c1cf2e9e_0_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g2e0c1cf2e9e_0_117"/>
          <p:cNvCxnSpPr/>
          <p:nvPr/>
        </p:nvCxnSpPr>
        <p:spPr>
          <a:xfrm>
            <a:off x="190400" y="1386405"/>
            <a:ext cx="4248300" cy="42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e0c1cf2e9e_0_124"/>
          <p:cNvSpPr txBox="1"/>
          <p:nvPr/>
        </p:nvSpPr>
        <p:spPr>
          <a:xfrm>
            <a:off x="307575" y="186125"/>
            <a:ext cx="9808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Thank you!</a:t>
            </a:r>
            <a:endParaRPr sz="3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solidFill>
                <a:schemeClr val="dk1"/>
              </a:solidFill>
            </a:endParaRPr>
          </a:p>
        </p:txBody>
      </p:sp>
      <p:pic>
        <p:nvPicPr>
          <p:cNvPr id="332" name="Google Shape;332;g2e0c1cf2e9e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g2e0c1cf2e9e_0_124"/>
          <p:cNvCxnSpPr/>
          <p:nvPr/>
        </p:nvCxnSpPr>
        <p:spPr>
          <a:xfrm>
            <a:off x="190400" y="1386405"/>
            <a:ext cx="4248300" cy="42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0c1cf2e9e_0_0"/>
          <p:cNvSpPr txBox="1"/>
          <p:nvPr/>
        </p:nvSpPr>
        <p:spPr>
          <a:xfrm>
            <a:off x="307579" y="186117"/>
            <a:ext cx="5397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Overview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g2e0c1cf2e9e_0_0"/>
          <p:cNvCxnSpPr>
            <a:endCxn id="149" idx="2"/>
          </p:cNvCxnSpPr>
          <p:nvPr/>
        </p:nvCxnSpPr>
        <p:spPr>
          <a:xfrm>
            <a:off x="404629" y="1386417"/>
            <a:ext cx="2601600" cy="3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51" name="Google Shape;151;g2e0c1cf2e9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e0c1cf2e9e_0_0"/>
          <p:cNvSpPr txBox="1"/>
          <p:nvPr/>
        </p:nvSpPr>
        <p:spPr>
          <a:xfrm>
            <a:off x="807925" y="1995600"/>
            <a:ext cx="10761600" cy="4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AutoNum type="arabicPeriod"/>
            </a:pPr>
            <a:r>
              <a:rPr lang="en-IE" sz="2000">
                <a:solidFill>
                  <a:srgbClr val="222222"/>
                </a:solidFill>
                <a:highlight>
                  <a:schemeClr val="lt1"/>
                </a:highlight>
              </a:rPr>
              <a:t>Role of Data</a:t>
            </a:r>
            <a:br>
              <a:rPr lang="en-IE" sz="2000">
                <a:solidFill>
                  <a:srgbClr val="222222"/>
                </a:solidFill>
                <a:highlight>
                  <a:srgbClr val="FFFFFF"/>
                </a:highlight>
              </a:rPr>
            </a:b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AutoNum type="arabicPeriod"/>
            </a:pPr>
            <a:r>
              <a:rPr lang="en-IE" sz="2000">
                <a:solidFill>
                  <a:srgbClr val="222222"/>
                </a:solidFill>
                <a:highlight>
                  <a:schemeClr val="lt1"/>
                </a:highlight>
              </a:rPr>
              <a:t>UCD LEAP Project</a:t>
            </a:r>
            <a:br>
              <a:rPr lang="en-IE" sz="2000">
                <a:solidFill>
                  <a:srgbClr val="222222"/>
                </a:solidFill>
                <a:highlight>
                  <a:srgbClr val="FFFFFF"/>
                </a:highlight>
              </a:rPr>
            </a:b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AutoNum type="arabicPeriod"/>
            </a:pPr>
            <a:r>
              <a:rPr lang="en-IE" sz="2000">
                <a:solidFill>
                  <a:srgbClr val="222222"/>
                </a:solidFill>
                <a:highlight>
                  <a:srgbClr val="FFFFFF"/>
                </a:highlight>
              </a:rPr>
              <a:t>UCD Student Success Project</a:t>
            </a:r>
            <a:br>
              <a:rPr lang="en-IE" sz="2000">
                <a:solidFill>
                  <a:srgbClr val="222222"/>
                </a:solidFill>
                <a:highlight>
                  <a:srgbClr val="FFFFFF"/>
                </a:highlight>
              </a:rPr>
            </a:b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AutoNum type="arabicPeriod"/>
            </a:pPr>
            <a:r>
              <a:rPr lang="en-IE" sz="2000">
                <a:solidFill>
                  <a:srgbClr val="222222"/>
                </a:solidFill>
                <a:highlight>
                  <a:srgbClr val="FFFFFF"/>
                </a:highlight>
              </a:rPr>
              <a:t>Takeaways</a:t>
            </a:r>
            <a:endParaRPr sz="2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e0c1cf2e9e_0_131"/>
          <p:cNvSpPr txBox="1"/>
          <p:nvPr/>
        </p:nvSpPr>
        <p:spPr>
          <a:xfrm>
            <a:off x="251337" y="125143"/>
            <a:ext cx="9808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 dirty="0">
                <a:solidFill>
                  <a:schemeClr val="dk1"/>
                </a:solidFill>
              </a:rPr>
              <a:t>Reference Material</a:t>
            </a:r>
            <a:endParaRPr sz="3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dirty="0">
              <a:solidFill>
                <a:schemeClr val="dk1"/>
              </a:solidFill>
            </a:endParaRPr>
          </a:p>
        </p:txBody>
      </p:sp>
      <p:sp>
        <p:nvSpPr>
          <p:cNvPr id="339" name="Google Shape;339;g2e0c1cf2e9e_0_131"/>
          <p:cNvSpPr txBox="1"/>
          <p:nvPr/>
        </p:nvSpPr>
        <p:spPr>
          <a:xfrm>
            <a:off x="0" y="1646925"/>
            <a:ext cx="12192000" cy="518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250" b="1" u="sng" dirty="0">
                <a:solidFill>
                  <a:srgbClr val="222222"/>
                </a:solidFill>
              </a:rPr>
              <a:t>University College Dublin:</a:t>
            </a:r>
            <a:endParaRPr sz="1250" u="sng" dirty="0">
              <a:solidFill>
                <a:srgbClr val="222222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IE" sz="1250" dirty="0">
                <a:solidFill>
                  <a:srgbClr val="222222"/>
                </a:solidFill>
              </a:rPr>
              <a:t>UCD LEAP Project: 		       </a:t>
            </a:r>
            <a:r>
              <a:rPr lang="en-IE" sz="125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https://supportingstudentsuccess.ucd.ie/</a:t>
            </a:r>
            <a:r>
              <a:rPr lang="en-IE" sz="1250" dirty="0">
                <a:solidFill>
                  <a:srgbClr val="222222"/>
                </a:solidFill>
              </a:rPr>
              <a:t> </a:t>
            </a:r>
            <a:endParaRPr sz="1250" b="1" dirty="0">
              <a:solidFill>
                <a:srgbClr val="222222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IE" sz="1250" dirty="0">
                <a:solidFill>
                  <a:srgbClr val="222222"/>
                </a:solidFill>
              </a:rPr>
              <a:t>UCD Strategy for Education &amp; Success 2020-24:  </a:t>
            </a:r>
            <a:r>
              <a:rPr lang="en-IE" sz="1250" u="sng" dirty="0">
                <a:solidFill>
                  <a:schemeClr val="hlink"/>
                </a:solidFill>
                <a:hlinkClick r:id="rId4"/>
              </a:rPr>
              <a:t>https://www.ucd.ie/registrar/t4media/Education_and_Student_Success_Implementation_Plan_2020-2024.pdf</a:t>
            </a:r>
            <a:r>
              <a:rPr lang="en-IE" sz="1250" dirty="0">
                <a:solidFill>
                  <a:srgbClr val="222222"/>
                </a:solidFill>
              </a:rPr>
              <a:t>  </a:t>
            </a:r>
            <a:endParaRPr sz="1250" dirty="0">
              <a:solidFill>
                <a:srgbClr val="222222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IE" sz="1250" dirty="0">
                <a:solidFill>
                  <a:srgbClr val="222222"/>
                </a:solidFill>
              </a:rPr>
              <a:t>UCD Belonging Project: 		       </a:t>
            </a:r>
            <a:r>
              <a:rPr lang="en-IE" sz="1250" u="sng" dirty="0">
                <a:solidFill>
                  <a:schemeClr val="hlink"/>
                </a:solidFill>
                <a:hlinkClick r:id="rId5"/>
              </a:rPr>
              <a:t>https://expertise.ucd.ie/the-belonging-project/</a:t>
            </a:r>
            <a:r>
              <a:rPr lang="en-IE" sz="1250" dirty="0">
                <a:solidFill>
                  <a:srgbClr val="222222"/>
                </a:solidFill>
              </a:rPr>
              <a:t> </a:t>
            </a:r>
            <a:endParaRPr sz="1250" dirty="0">
              <a:solidFill>
                <a:srgbClr val="222222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50"/>
              <a:buAutoNum type="arabicPeriod"/>
            </a:pPr>
            <a:r>
              <a:rPr lang="en-IE" sz="1250" dirty="0">
                <a:solidFill>
                  <a:srgbClr val="222222"/>
                </a:solidFill>
              </a:rPr>
              <a:t>UCD Student Partnership Forum:	       </a:t>
            </a:r>
            <a:r>
              <a:rPr lang="en-IE" sz="1250" u="sng" dirty="0">
                <a:solidFill>
                  <a:schemeClr val="hlink"/>
                </a:solidFill>
                <a:hlinkClick r:id="rId6"/>
              </a:rPr>
              <a:t>https://www.ucd.ie/secca/t4media/SPF_flyer.pdf</a:t>
            </a:r>
            <a:r>
              <a:rPr lang="en-IE" sz="1250" dirty="0">
                <a:solidFill>
                  <a:srgbClr val="222222"/>
                </a:solidFill>
              </a:rPr>
              <a:t> </a:t>
            </a:r>
            <a:endParaRPr sz="1250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50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250" b="1" u="sng" dirty="0">
                <a:solidFill>
                  <a:srgbClr val="222222"/>
                </a:solidFill>
              </a:rPr>
              <a:t>National Forum for Teaching and Learning: </a:t>
            </a:r>
            <a:endParaRPr sz="1250" dirty="0">
              <a:solidFill>
                <a:srgbClr val="222222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IE" sz="1250" dirty="0">
                <a:solidFill>
                  <a:schemeClr val="dk1"/>
                </a:solidFill>
              </a:rPr>
              <a:t>Toolkit User Guide:</a:t>
            </a:r>
            <a:r>
              <a:rPr lang="en-IE" sz="1250" b="1" dirty="0">
                <a:solidFill>
                  <a:schemeClr val="dk1"/>
                </a:solidFill>
              </a:rPr>
              <a:t> 		</a:t>
            </a:r>
            <a:r>
              <a:rPr lang="en-IE" sz="1250" u="sng" dirty="0">
                <a:solidFill>
                  <a:schemeClr val="hlink"/>
                </a:solidFill>
                <a:hlinkClick r:id="rId7"/>
              </a:rPr>
              <a:t>https://studentsuccess.teachingandlearning.ie/wp-content/uploads/2021/10/Toolkit-User-Guide.pdf</a:t>
            </a:r>
            <a:endParaRPr sz="1250" b="1" dirty="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IE" sz="1250" dirty="0">
                <a:solidFill>
                  <a:srgbClr val="222222"/>
                </a:solidFill>
              </a:rPr>
              <a:t>National Understanding of Student Success: 	</a:t>
            </a:r>
            <a:r>
              <a:rPr lang="en-IE" sz="1250" u="sng" dirty="0">
                <a:solidFill>
                  <a:schemeClr val="hlink"/>
                </a:solidFill>
                <a:hlinkClick r:id="rId8"/>
              </a:rPr>
              <a:t>http://tinyurl.com/4k2e8sju</a:t>
            </a:r>
            <a:endParaRPr sz="1250" dirty="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AutoNum type="arabicPeriod"/>
            </a:pPr>
            <a:r>
              <a:rPr lang="en-IE" sz="1250" dirty="0">
                <a:solidFill>
                  <a:schemeClr val="dk1"/>
                </a:solidFill>
              </a:rPr>
              <a:t>Online Resource for Learning Analytics:	</a:t>
            </a:r>
            <a:r>
              <a:rPr lang="en-IE" sz="1250" u="sng" dirty="0">
                <a:solidFill>
                  <a:schemeClr val="hlink"/>
                </a:solidFill>
                <a:hlinkClick r:id="rId9"/>
              </a:rPr>
              <a:t>https://www.teachingandlearning.ie/our-priorities/student-success/online-resource-for-learning-analytics-orla/</a:t>
            </a:r>
            <a:endParaRPr sz="1250" dirty="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AutoNum type="arabicPeriod"/>
            </a:pPr>
            <a:r>
              <a:rPr lang="en-IE" sz="1250" dirty="0">
                <a:solidFill>
                  <a:schemeClr val="dk1"/>
                </a:solidFill>
              </a:rPr>
              <a:t>ORLA Using Learning Analytics:	 	</a:t>
            </a:r>
            <a:r>
              <a:rPr lang="en-IE" sz="1250" u="sng" dirty="0">
                <a:solidFill>
                  <a:schemeClr val="hlink"/>
                </a:solidFill>
                <a:hlinkClick r:id="rId10"/>
              </a:rPr>
              <a:t>https://hub.teachingandlearning.ie/wp-content/uploads/2021/06/TL_LA-Briefing-Paper_WEB.pdf</a:t>
            </a:r>
            <a:r>
              <a:rPr lang="en-IE" sz="1250" dirty="0">
                <a:solidFill>
                  <a:schemeClr val="dk1"/>
                </a:solidFill>
              </a:rPr>
              <a:t> </a:t>
            </a:r>
            <a:endParaRPr sz="125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5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250" b="1" u="sng" dirty="0">
                <a:solidFill>
                  <a:srgbClr val="222222"/>
                </a:solidFill>
              </a:rPr>
              <a:t>Additional References and Resources: </a:t>
            </a:r>
            <a:endParaRPr sz="1250" dirty="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IE" sz="1250" dirty="0">
                <a:solidFill>
                  <a:schemeClr val="dk1"/>
                </a:solidFill>
              </a:rPr>
              <a:t>Academic analytics: A new tool for a new era. (2007). EDUCAUSE Review:</a:t>
            </a:r>
            <a:br>
              <a:rPr lang="en-IE" sz="1250" dirty="0">
                <a:solidFill>
                  <a:schemeClr val="dk1"/>
                </a:solidFill>
              </a:rPr>
            </a:br>
            <a:r>
              <a:rPr lang="en-IE" sz="1250" u="sng" dirty="0">
                <a:solidFill>
                  <a:schemeClr val="hlink"/>
                </a:solidFill>
                <a:hlinkClick r:id="rId11"/>
              </a:rPr>
              <a:t>https://er.educause.edu/articles/2007/7/academic-analytics-a-new-tool-for-a-new-era</a:t>
            </a:r>
            <a:r>
              <a:rPr lang="en-IE" sz="1250" dirty="0">
                <a:solidFill>
                  <a:schemeClr val="dk1"/>
                </a:solidFill>
              </a:rPr>
              <a:t> </a:t>
            </a:r>
            <a:endParaRPr sz="1250" dirty="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IE" sz="1250" dirty="0">
                <a:solidFill>
                  <a:schemeClr val="dk1"/>
                </a:solidFill>
              </a:rPr>
              <a:t>View of improving early warning systems with categorized course resource usage. (2016). Journal of Learning Analytics:</a:t>
            </a:r>
            <a:br>
              <a:rPr lang="en-IE" sz="1250" dirty="0">
                <a:solidFill>
                  <a:schemeClr val="dk1"/>
                </a:solidFill>
              </a:rPr>
            </a:br>
            <a:r>
              <a:rPr lang="en-IE" sz="1250" u="sng" dirty="0">
                <a:solidFill>
                  <a:schemeClr val="hlink"/>
                </a:solidFill>
                <a:hlinkClick r:id="rId12"/>
              </a:rPr>
              <a:t>https://learning-analytics.info/index.php/JLA/article/view/4674/5762</a:t>
            </a:r>
            <a:endParaRPr sz="1250" dirty="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AutoNum type="arabicPeriod"/>
            </a:pPr>
            <a:r>
              <a:rPr lang="en-IE" sz="1250" dirty="0">
                <a:solidFill>
                  <a:schemeClr val="dk1"/>
                </a:solidFill>
              </a:rPr>
              <a:t>Exploring student progression in higher education – Conference information | Higher education authority. (2024). Higher Education Authority:</a:t>
            </a:r>
            <a:endParaRPr sz="125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50" u="sng" dirty="0">
                <a:solidFill>
                  <a:schemeClr val="hlink"/>
                </a:solidFill>
                <a:hlinkClick r:id="rId13"/>
              </a:rPr>
              <a:t>https://hea.ie/assets/uploads/2024/03/Exploring-Student-Progression-in-Higher-Education-Conference-Final.pdf</a:t>
            </a:r>
            <a:endParaRPr sz="1250" dirty="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AutoNum type="arabicPeriod"/>
            </a:pPr>
            <a:r>
              <a:rPr lang="en-IE" sz="1250" dirty="0">
                <a:solidFill>
                  <a:schemeClr val="dk1"/>
                </a:solidFill>
              </a:rPr>
              <a:t>Brunton J., Costello, E., Farrell, O. &amp; O’Keeffe, N (2018) Attaining 21st Century Skills Online: A Programmatic Approach</a:t>
            </a:r>
            <a:br>
              <a:rPr lang="en-IE" sz="1250" dirty="0">
                <a:solidFill>
                  <a:schemeClr val="dk1"/>
                </a:solidFill>
              </a:rPr>
            </a:br>
            <a:r>
              <a:rPr lang="en-IE" sz="1250" u="sng" dirty="0">
                <a:solidFill>
                  <a:schemeClr val="hlink"/>
                </a:solidFill>
                <a:hlinkClick r:id="rId14"/>
              </a:rPr>
              <a:t>https://doras.dcu.ie/22873/1/Attaining%2021st%20Century%20Skills%20Online_A%20Programmatic%20Approach.pdf</a:t>
            </a:r>
            <a:endParaRPr sz="1250" dirty="0">
              <a:solidFill>
                <a:schemeClr val="dk1"/>
              </a:solidFill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AutoNum type="arabicPeriod"/>
            </a:pPr>
            <a:r>
              <a:rPr lang="en-IE" sz="1250" dirty="0">
                <a:solidFill>
                  <a:schemeClr val="dk1"/>
                </a:solidFill>
              </a:rPr>
              <a:t>Programme-focused approaches - Centre for academic practice, trinity teaching &amp; learning - Trinity college Dublin. (n.d.)</a:t>
            </a:r>
            <a:br>
              <a:rPr lang="en-IE" sz="1250" dirty="0">
                <a:solidFill>
                  <a:schemeClr val="dk1"/>
                </a:solidFill>
              </a:rPr>
            </a:br>
            <a:r>
              <a:rPr lang="en-IE" sz="1250" u="sng" dirty="0">
                <a:solidFill>
                  <a:schemeClr val="hlink"/>
                </a:solidFill>
                <a:hlinkClick r:id="rId15"/>
              </a:rPr>
              <a:t>https://www.tcd.ie/academicpractice/resources/academic_integrity/programme-focused_approaches/</a:t>
            </a:r>
            <a:r>
              <a:rPr lang="en-IE" sz="1250" dirty="0">
                <a:solidFill>
                  <a:schemeClr val="dk1"/>
                </a:solidFill>
              </a:rPr>
              <a:t> </a:t>
            </a:r>
            <a:endParaRPr sz="1250" dirty="0">
              <a:solidFill>
                <a:schemeClr val="dk1"/>
              </a:solidFill>
            </a:endParaRPr>
          </a:p>
        </p:txBody>
      </p:sp>
      <p:pic>
        <p:nvPicPr>
          <p:cNvPr id="340" name="Google Shape;340;g2e0c1cf2e9e_0_13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g2e0c1cf2e9e_0_131"/>
          <p:cNvCxnSpPr/>
          <p:nvPr/>
        </p:nvCxnSpPr>
        <p:spPr>
          <a:xfrm>
            <a:off x="190400" y="1386405"/>
            <a:ext cx="4651800" cy="42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e73c20364_0_740"/>
          <p:cNvSpPr txBox="1"/>
          <p:nvPr/>
        </p:nvSpPr>
        <p:spPr>
          <a:xfrm>
            <a:off x="307575" y="186125"/>
            <a:ext cx="9808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Role of Data: Context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de73c20364_0_740"/>
          <p:cNvSpPr txBox="1"/>
          <p:nvPr/>
        </p:nvSpPr>
        <p:spPr>
          <a:xfrm>
            <a:off x="0" y="2025550"/>
            <a:ext cx="121920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2000" b="1" dirty="0">
                <a:solidFill>
                  <a:srgbClr val="262626"/>
                </a:solidFill>
              </a:rPr>
              <a:t>SAI Summer Seminar subthemes: </a:t>
            </a:r>
            <a:br>
              <a:rPr lang="en-IE" sz="2000" b="1" dirty="0">
                <a:solidFill>
                  <a:srgbClr val="262626"/>
                </a:solidFill>
              </a:rPr>
            </a:br>
            <a:r>
              <a:rPr lang="en-IE" sz="2000" dirty="0">
                <a:solidFill>
                  <a:srgbClr val="262626"/>
                </a:solidFill>
              </a:rPr>
              <a:t>- Examining the role and effectiveness of technology in student success</a:t>
            </a:r>
            <a:endParaRPr sz="2000" dirty="0">
              <a:solidFill>
                <a:srgbClr val="262626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2000" dirty="0">
                <a:solidFill>
                  <a:srgbClr val="262626"/>
                </a:solidFill>
              </a:rPr>
              <a:t>- Innovation in mental health and wellbeing support for students</a:t>
            </a:r>
            <a:endParaRPr sz="2000" dirty="0">
              <a:solidFill>
                <a:srgbClr val="262626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dirty="0">
              <a:solidFill>
                <a:srgbClr val="262626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2000" b="1" dirty="0">
                <a:solidFill>
                  <a:srgbClr val="262626"/>
                </a:solidFill>
              </a:rPr>
              <a:t>Key Question: </a:t>
            </a:r>
            <a:br>
              <a:rPr lang="en-IE" sz="2000" b="1" dirty="0">
                <a:solidFill>
                  <a:srgbClr val="262626"/>
                </a:solidFill>
              </a:rPr>
            </a:br>
            <a:r>
              <a:rPr lang="en-IE" sz="2000" dirty="0">
                <a:solidFill>
                  <a:srgbClr val="262626"/>
                </a:solidFill>
              </a:rPr>
              <a:t>What is technology’s role in enabling innovation in mental health, wellbeing, and student success?</a:t>
            </a:r>
            <a:br>
              <a:rPr lang="en-IE" sz="2000" dirty="0">
                <a:solidFill>
                  <a:srgbClr val="262626"/>
                </a:solidFill>
              </a:rPr>
            </a:br>
            <a:br>
              <a:rPr lang="en-IE" sz="2000" dirty="0">
                <a:solidFill>
                  <a:srgbClr val="262626"/>
                </a:solidFill>
              </a:rPr>
            </a:br>
            <a:endParaRPr sz="2000" dirty="0">
              <a:solidFill>
                <a:srgbClr val="262626"/>
              </a:solidFill>
            </a:endParaRPr>
          </a:p>
          <a:p>
            <a:pPr marL="457200" marR="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-"/>
            </a:pPr>
            <a:r>
              <a:rPr lang="en-IE" sz="2000" dirty="0">
                <a:solidFill>
                  <a:srgbClr val="262626"/>
                </a:solidFill>
              </a:rPr>
              <a:t>Predictive models used for student retention purposes since the 1990s (</a:t>
            </a:r>
            <a:r>
              <a:rPr lang="en-IE" sz="2000" u="sng" dirty="0">
                <a:solidFill>
                  <a:schemeClr val="hlink"/>
                </a:solidFill>
                <a:hlinkClick r:id="rId3"/>
              </a:rPr>
              <a:t>Campbell &amp; Oblinger 2007</a:t>
            </a:r>
            <a:r>
              <a:rPr lang="en-IE" sz="2000" dirty="0">
                <a:solidFill>
                  <a:srgbClr val="262626"/>
                </a:solidFill>
              </a:rPr>
              <a:t>)</a:t>
            </a:r>
            <a:br>
              <a:rPr lang="en-IE" sz="2000" dirty="0">
                <a:solidFill>
                  <a:srgbClr val="262626"/>
                </a:solidFill>
              </a:rPr>
            </a:br>
            <a:endParaRPr sz="2000" dirty="0">
              <a:solidFill>
                <a:srgbClr val="262626"/>
              </a:solidFill>
            </a:endParaRPr>
          </a:p>
          <a:p>
            <a:pPr marL="457200" marR="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-"/>
            </a:pPr>
            <a:r>
              <a:rPr lang="en-IE" sz="2000" dirty="0">
                <a:solidFill>
                  <a:srgbClr val="262626"/>
                </a:solidFill>
              </a:rPr>
              <a:t>First International Conference on Learning Analytics and Knowledge in 2011 </a:t>
            </a:r>
            <a:endParaRPr sz="2000" dirty="0">
              <a:solidFill>
                <a:srgbClr val="262626"/>
              </a:solidFill>
            </a:endParaRPr>
          </a:p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62626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IE" sz="2000" dirty="0">
                <a:solidFill>
                  <a:srgbClr val="262626"/>
                </a:solidFill>
              </a:rPr>
              <a:t>National Forum’s Online Resource for Learning Analytics (</a:t>
            </a:r>
            <a:r>
              <a:rPr lang="en-IE" sz="2000" u="sng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ORLA</a:t>
            </a:r>
            <a:r>
              <a:rPr lang="en-IE" sz="2000" dirty="0">
                <a:solidFill>
                  <a:srgbClr val="262626"/>
                </a:solidFill>
              </a:rPr>
              <a:t>) created in 2017</a:t>
            </a:r>
            <a:br>
              <a:rPr lang="en-IE" sz="2000" dirty="0">
                <a:solidFill>
                  <a:srgbClr val="262626"/>
                </a:solidFill>
              </a:rPr>
            </a:br>
            <a:endParaRPr sz="2000" dirty="0">
              <a:solidFill>
                <a:srgbClr val="262626"/>
              </a:solidFill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IE" sz="2000" dirty="0">
                <a:solidFill>
                  <a:srgbClr val="262626"/>
                </a:solidFill>
              </a:rPr>
              <a:t>ORLA launched </a:t>
            </a:r>
            <a:r>
              <a:rPr lang="en-IE" sz="2000" u="sng" dirty="0">
                <a:solidFill>
                  <a:schemeClr val="hlink"/>
                </a:solidFill>
                <a:hlinkClick r:id="rId5"/>
              </a:rPr>
              <a:t>Using Learning Analytics to Support the Enhancement of T&amp;L</a:t>
            </a:r>
            <a:r>
              <a:rPr lang="en-IE" sz="2000" dirty="0">
                <a:solidFill>
                  <a:srgbClr val="262626"/>
                </a:solidFill>
              </a:rPr>
              <a:t> in 2021</a:t>
            </a:r>
            <a:endParaRPr sz="1700" b="1" dirty="0">
              <a:solidFill>
                <a:srgbClr val="303640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dirty="0">
              <a:solidFill>
                <a:srgbClr val="262626"/>
              </a:solidFill>
            </a:endParaRPr>
          </a:p>
        </p:txBody>
      </p:sp>
      <p:pic>
        <p:nvPicPr>
          <p:cNvPr id="159" name="Google Shape;159;g2de73c20364_0_7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g2de73c20364_0_740"/>
          <p:cNvCxnSpPr>
            <a:endCxn id="157" idx="2"/>
          </p:cNvCxnSpPr>
          <p:nvPr/>
        </p:nvCxnSpPr>
        <p:spPr>
          <a:xfrm>
            <a:off x="190425" y="1386425"/>
            <a:ext cx="5021400" cy="3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0c1cf2e9e_0_19"/>
          <p:cNvSpPr txBox="1"/>
          <p:nvPr/>
        </p:nvSpPr>
        <p:spPr>
          <a:xfrm>
            <a:off x="307575" y="186125"/>
            <a:ext cx="9808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Role of Data: Sources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e0c1cf2e9e_0_19"/>
          <p:cNvSpPr txBox="1"/>
          <p:nvPr/>
        </p:nvSpPr>
        <p:spPr>
          <a:xfrm>
            <a:off x="0" y="2025550"/>
            <a:ext cx="12192000" cy="4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>
                <a:solidFill>
                  <a:srgbClr val="2E2E2E"/>
                </a:solidFill>
                <a:highlight>
                  <a:srgbClr val="FFFFFF"/>
                </a:highlight>
              </a:rPr>
              <a:t>Institutions have more data available than ever that can be used to help predict student support needs:</a:t>
            </a:r>
            <a:endParaRPr sz="2000"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45000"/>
              </a:lnSpc>
              <a:spcBef>
                <a:spcPts val="2300"/>
              </a:spcBef>
              <a:spcAft>
                <a:spcPts val="0"/>
              </a:spcAft>
              <a:buClr>
                <a:srgbClr val="2E2E2E"/>
              </a:buClr>
              <a:buSzPts val="2000"/>
              <a:buChar char="-"/>
            </a:pPr>
            <a:r>
              <a:rPr lang="en-IE" sz="2000" b="1">
                <a:solidFill>
                  <a:srgbClr val="2E2E2E"/>
                </a:solidFill>
                <a:highlight>
                  <a:srgbClr val="FFFFFF"/>
                </a:highlight>
              </a:rPr>
              <a:t>Engagement</a:t>
            </a:r>
            <a:r>
              <a:rPr lang="en-IE" sz="2000">
                <a:solidFill>
                  <a:srgbClr val="2E2E2E"/>
                </a:solidFill>
                <a:highlight>
                  <a:srgbClr val="FFFFFF"/>
                </a:highlight>
              </a:rPr>
              <a:t>: VLE engagement &amp; Building access</a:t>
            </a:r>
            <a:endParaRPr sz="2000"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000"/>
              <a:buChar char="-"/>
            </a:pPr>
            <a:r>
              <a:rPr lang="en-IE" sz="2000" b="1">
                <a:solidFill>
                  <a:srgbClr val="2E2E2E"/>
                </a:solidFill>
                <a:highlight>
                  <a:srgbClr val="FFFFFF"/>
                </a:highlight>
              </a:rPr>
              <a:t>Facilities use:</a:t>
            </a:r>
            <a:r>
              <a:rPr lang="en-IE" sz="2000">
                <a:solidFill>
                  <a:srgbClr val="2E2E2E"/>
                </a:solidFill>
                <a:highlight>
                  <a:srgbClr val="FFFFFF"/>
                </a:highlight>
              </a:rPr>
              <a:t> Extracurricular interests &amp; Library access</a:t>
            </a:r>
            <a:endParaRPr sz="2000"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000"/>
              <a:buChar char="-"/>
            </a:pPr>
            <a:r>
              <a:rPr lang="en-IE" sz="2000" b="1">
                <a:solidFill>
                  <a:srgbClr val="2E2E2E"/>
                </a:solidFill>
                <a:highlight>
                  <a:srgbClr val="FFFFFF"/>
                </a:highlight>
              </a:rPr>
              <a:t>Entry pathway: </a:t>
            </a:r>
            <a:r>
              <a:rPr lang="en-IE" sz="2000">
                <a:solidFill>
                  <a:srgbClr val="2E2E2E"/>
                </a:solidFill>
                <a:highlight>
                  <a:srgbClr val="FFFFFF"/>
                </a:highlight>
              </a:rPr>
              <a:t>Leaving Certificate points &amp; Secondary school attended </a:t>
            </a:r>
            <a:endParaRPr sz="2000">
              <a:solidFill>
                <a:srgbClr val="2E2E2E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2000"/>
              <a:buChar char="-"/>
            </a:pPr>
            <a:r>
              <a:rPr lang="en-IE" sz="2000" b="1">
                <a:solidFill>
                  <a:srgbClr val="2E2E2E"/>
                </a:solidFill>
                <a:highlight>
                  <a:srgbClr val="FFFFFF"/>
                </a:highlight>
              </a:rPr>
              <a:t>Socioeconomic background:</a:t>
            </a:r>
            <a:r>
              <a:rPr lang="en-IE" sz="2000">
                <a:solidFill>
                  <a:srgbClr val="2E2E2E"/>
                </a:solidFill>
                <a:highlight>
                  <a:srgbClr val="FFFFFF"/>
                </a:highlight>
              </a:rPr>
              <a:t> Distance from campus to home, Fee status</a:t>
            </a:r>
            <a:endParaRPr sz="2000">
              <a:solidFill>
                <a:srgbClr val="262626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None/>
            </a:pPr>
            <a:r>
              <a:rPr lang="en-IE" sz="2000">
                <a:solidFill>
                  <a:srgbClr val="262626"/>
                </a:solidFill>
              </a:rPr>
              <a:t>… and it generally doesn’t matter which one you use! </a:t>
            </a:r>
            <a:br>
              <a:rPr lang="en-IE" sz="2000">
                <a:solidFill>
                  <a:srgbClr val="262626"/>
                </a:solidFill>
              </a:rPr>
            </a:br>
            <a:br>
              <a:rPr lang="en-IE" sz="2000">
                <a:solidFill>
                  <a:srgbClr val="262626"/>
                </a:solidFill>
              </a:rPr>
            </a:br>
            <a:r>
              <a:rPr lang="en-IE" sz="2000">
                <a:solidFill>
                  <a:srgbClr val="262626"/>
                </a:solidFill>
              </a:rPr>
              <a:t>“T</a:t>
            </a:r>
            <a:r>
              <a:rPr lang="en-IE" sz="2000">
                <a:solidFill>
                  <a:schemeClr val="dk1"/>
                </a:solidFill>
                <a:highlight>
                  <a:srgbClr val="FFFFFF"/>
                </a:highlight>
              </a:rPr>
              <a:t>he consistency of associations we observe here is powerful” - (Waddington et al, 2016)</a:t>
            </a:r>
            <a:br>
              <a:rPr lang="en-IE" sz="20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IE" i="1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Improving early warning systems with categorized course resource usage. Journal of Learning Analytics</a:t>
            </a:r>
            <a:r>
              <a:rPr lang="en-IE" i="1">
                <a:solidFill>
                  <a:schemeClr val="dk1"/>
                </a:solidFill>
                <a:highlight>
                  <a:srgbClr val="FFFFFF"/>
                </a:highlight>
              </a:rPr>
              <a:t>, (2016): 3(3), 263–290.</a:t>
            </a:r>
            <a:endParaRPr i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>
              <a:solidFill>
                <a:srgbClr val="262626"/>
              </a:solidFill>
            </a:endParaRPr>
          </a:p>
        </p:txBody>
      </p:sp>
      <p:pic>
        <p:nvPicPr>
          <p:cNvPr id="167" name="Google Shape;167;g2e0c1cf2e9e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g2e0c1cf2e9e_0_19"/>
          <p:cNvCxnSpPr/>
          <p:nvPr/>
        </p:nvCxnSpPr>
        <p:spPr>
          <a:xfrm>
            <a:off x="190425" y="1386425"/>
            <a:ext cx="5304300" cy="42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0c1cf2e9e_0_26"/>
          <p:cNvSpPr txBox="1"/>
          <p:nvPr/>
        </p:nvSpPr>
        <p:spPr>
          <a:xfrm>
            <a:off x="307575" y="186125"/>
            <a:ext cx="9808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Role of Data: Supporting Innovation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e0c1cf2e9e_0_26"/>
          <p:cNvSpPr txBox="1"/>
          <p:nvPr/>
        </p:nvSpPr>
        <p:spPr>
          <a:xfrm>
            <a:off x="0" y="2025550"/>
            <a:ext cx="12192000" cy="4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457200" lvl="0" indent="-355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-IE" sz="2000">
                <a:solidFill>
                  <a:srgbClr val="262626"/>
                </a:solidFill>
              </a:rPr>
              <a:t>New challenges facing in student support practitioners in Irish Higher Ed:</a:t>
            </a:r>
            <a:br>
              <a:rPr lang="en-IE" sz="100">
                <a:solidFill>
                  <a:srgbClr val="262626"/>
                </a:solidFill>
              </a:rPr>
            </a:br>
            <a:endParaRPr sz="100">
              <a:solidFill>
                <a:srgbClr val="262626"/>
              </a:solidFill>
            </a:endParaRPr>
          </a:p>
          <a:p>
            <a:pPr marL="914400" lvl="0" indent="-355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-"/>
            </a:pPr>
            <a:r>
              <a:rPr lang="en-IE" sz="2000">
                <a:solidFill>
                  <a:srgbClr val="262626"/>
                </a:solidFill>
              </a:rPr>
              <a:t>Modular curricula can make implementing programmatic approaches more challenging</a:t>
            </a:r>
            <a:endParaRPr sz="2000">
              <a:solidFill>
                <a:srgbClr val="262626"/>
              </a:solidFill>
            </a:endParaRPr>
          </a:p>
          <a:p>
            <a:pPr marL="914400" lvl="0" indent="-355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-"/>
            </a:pPr>
            <a:r>
              <a:rPr lang="en-IE" sz="2000">
                <a:solidFill>
                  <a:srgbClr val="262626"/>
                </a:solidFill>
              </a:rPr>
              <a:t>Increased hybrid delivery &amp; student diversity increases the need to personalise experience</a:t>
            </a:r>
            <a:endParaRPr sz="2000">
              <a:solidFill>
                <a:srgbClr val="262626"/>
              </a:solidFill>
            </a:endParaRPr>
          </a:p>
          <a:p>
            <a:pPr marL="914400" lvl="0" indent="-355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-"/>
            </a:pPr>
            <a:r>
              <a:rPr lang="en-IE" sz="2000">
                <a:solidFill>
                  <a:srgbClr val="262626"/>
                </a:solidFill>
              </a:rPr>
              <a:t>Socioeconomic pressures on housing &amp; cost of living leading to more commuting students</a:t>
            </a:r>
            <a:endParaRPr sz="2000">
              <a:solidFill>
                <a:srgbClr val="262626"/>
              </a:solidFill>
            </a:endParaRPr>
          </a:p>
          <a:p>
            <a:pPr marL="914400" lvl="0" indent="-355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-"/>
            </a:pPr>
            <a:r>
              <a:rPr lang="en-IE" sz="2000" u="sng">
                <a:solidFill>
                  <a:schemeClr val="hlink"/>
                </a:solidFill>
                <a:hlinkClick r:id="rId3"/>
              </a:rPr>
              <a:t>LC point inflation</a:t>
            </a:r>
            <a:r>
              <a:rPr lang="en-IE" sz="2000">
                <a:solidFill>
                  <a:srgbClr val="262626"/>
                </a:solidFill>
              </a:rPr>
              <a:t> leading to fewer first-preference course allocations, elevated withdrawal risk</a:t>
            </a:r>
            <a:br>
              <a:rPr lang="en-IE" sz="2000">
                <a:solidFill>
                  <a:srgbClr val="262626"/>
                </a:solidFill>
              </a:rPr>
            </a:br>
            <a:endParaRPr sz="500">
              <a:solidFill>
                <a:srgbClr val="262626"/>
              </a:solidFill>
            </a:endParaRPr>
          </a:p>
          <a:p>
            <a:pPr marL="457200" lvl="0" indent="-355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-IE" sz="2000">
                <a:solidFill>
                  <a:srgbClr val="262626"/>
                </a:solidFill>
              </a:rPr>
              <a:t>However, institutions responding to challenges with programmatic initiatives underway in </a:t>
            </a:r>
            <a:r>
              <a:rPr lang="en-IE" sz="2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DCU</a:t>
            </a:r>
            <a:r>
              <a:rPr lang="en-IE" sz="2000">
                <a:solidFill>
                  <a:srgbClr val="262626"/>
                </a:solidFill>
              </a:rPr>
              <a:t>, </a:t>
            </a:r>
            <a:r>
              <a:rPr lang="en-IE" sz="20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Trinity</a:t>
            </a:r>
            <a:br>
              <a:rPr lang="en-IE" sz="500">
                <a:solidFill>
                  <a:srgbClr val="262626"/>
                </a:solidFill>
              </a:rPr>
            </a:br>
            <a:br>
              <a:rPr lang="en-IE" sz="500">
                <a:solidFill>
                  <a:srgbClr val="262626"/>
                </a:solidFill>
              </a:rPr>
            </a:br>
            <a:endParaRPr sz="500">
              <a:solidFill>
                <a:srgbClr val="262626"/>
              </a:solidFill>
            </a:endParaRPr>
          </a:p>
          <a:p>
            <a:pPr marL="457200" lvl="0" indent="-355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-IE" sz="2000">
                <a:solidFill>
                  <a:srgbClr val="262626"/>
                </a:solidFill>
              </a:rPr>
              <a:t>UCD’s </a:t>
            </a:r>
            <a:r>
              <a:rPr lang="en-IE" sz="20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Belonging</a:t>
            </a:r>
            <a:r>
              <a:rPr lang="en-IE" sz="2000">
                <a:solidFill>
                  <a:srgbClr val="262626"/>
                </a:solidFill>
              </a:rPr>
              <a:t> Project underway which is helping understand wellbeing needs</a:t>
            </a:r>
            <a:br>
              <a:rPr lang="en-IE" sz="2000">
                <a:solidFill>
                  <a:srgbClr val="262626"/>
                </a:solidFill>
              </a:rPr>
            </a:br>
            <a:br>
              <a:rPr lang="en-IE" sz="500">
                <a:solidFill>
                  <a:srgbClr val="262626"/>
                </a:solidFill>
              </a:rPr>
            </a:br>
            <a:endParaRPr sz="500">
              <a:solidFill>
                <a:srgbClr val="262626"/>
              </a:solidFill>
            </a:endParaRPr>
          </a:p>
          <a:p>
            <a:pPr marL="457200" lvl="0" indent="-355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●"/>
            </a:pPr>
            <a:r>
              <a:rPr lang="en-IE" sz="2000">
                <a:solidFill>
                  <a:srgbClr val="262626"/>
                </a:solidFill>
              </a:rPr>
              <a:t>Creating systems which distill the wealth of data already collected by HEIs can help enable innovation </a:t>
            </a:r>
            <a:endParaRPr sz="2000">
              <a:solidFill>
                <a:srgbClr val="262626"/>
              </a:solidFill>
            </a:endParaRPr>
          </a:p>
        </p:txBody>
      </p:sp>
      <p:pic>
        <p:nvPicPr>
          <p:cNvPr id="175" name="Google Shape;175;g2e0c1cf2e9e_0_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g2e0c1cf2e9e_0_26"/>
          <p:cNvCxnSpPr/>
          <p:nvPr/>
        </p:nvCxnSpPr>
        <p:spPr>
          <a:xfrm rot="10800000" flipH="1">
            <a:off x="190425" y="1366625"/>
            <a:ext cx="8021400" cy="198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de73c20364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6580" y="125143"/>
            <a:ext cx="1084083" cy="139045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de73c20364_0_2"/>
          <p:cNvSpPr txBox="1"/>
          <p:nvPr/>
        </p:nvSpPr>
        <p:spPr>
          <a:xfrm>
            <a:off x="307579" y="186117"/>
            <a:ext cx="8548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IE" sz="3600">
                <a:solidFill>
                  <a:schemeClr val="dk1"/>
                </a:solidFill>
              </a:rPr>
              <a:t>UCD LEAP Project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g2de73c20364_0_2"/>
          <p:cNvCxnSpPr/>
          <p:nvPr/>
        </p:nvCxnSpPr>
        <p:spPr>
          <a:xfrm rot="10800000" flipH="1">
            <a:off x="404603" y="1388222"/>
            <a:ext cx="4819800" cy="225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4" name="Google Shape;184;g2de73c20364_0_2"/>
          <p:cNvSpPr txBox="1"/>
          <p:nvPr/>
        </p:nvSpPr>
        <p:spPr>
          <a:xfrm>
            <a:off x="307575" y="1870300"/>
            <a:ext cx="118845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2000" b="1" i="0" u="none" strike="noStrike" cap="none">
                <a:solidFill>
                  <a:srgbClr val="23447A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Help students transition to third-level by linking analytics with student support mechanisms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2000" b="1" i="0" u="none" strike="noStrike" cap="none">
                <a:solidFill>
                  <a:srgbClr val="23447A"/>
                </a:solidFill>
                <a:latin typeface="Arial"/>
                <a:ea typeface="Arial"/>
                <a:cs typeface="Arial"/>
                <a:sym typeface="Arial"/>
              </a:rPr>
              <a:t>Approach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E" sz="2000" b="0" i="0" u="none" strike="noStrike" cap="non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Develop engagement monitoring system giving Advisers real-time programme-level engagement data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g2de73c20364_0_2"/>
          <p:cNvGrpSpPr/>
          <p:nvPr/>
        </p:nvGrpSpPr>
        <p:grpSpPr>
          <a:xfrm>
            <a:off x="1122039" y="4176083"/>
            <a:ext cx="9952355" cy="2333542"/>
            <a:chOff x="3376" y="1192072"/>
            <a:chExt cx="7464453" cy="1750200"/>
          </a:xfrm>
        </p:grpSpPr>
        <p:sp>
          <p:nvSpPr>
            <p:cNvPr id="186" name="Google Shape;186;g2de73c20364_0_2"/>
            <p:cNvSpPr/>
            <p:nvPr/>
          </p:nvSpPr>
          <p:spPr>
            <a:xfrm>
              <a:off x="3376" y="1512984"/>
              <a:ext cx="1108500" cy="1108500"/>
            </a:xfrm>
            <a:prstGeom prst="ellipse">
              <a:avLst/>
            </a:prstGeom>
            <a:gradFill>
              <a:gsLst>
                <a:gs pos="0">
                  <a:srgbClr val="8DDACD"/>
                </a:gs>
                <a:gs pos="50000">
                  <a:srgbClr val="BAE6DE"/>
                </a:gs>
                <a:gs pos="100000">
                  <a:srgbClr val="DEF1EE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2de73c20364_0_2"/>
            <p:cNvSpPr txBox="1"/>
            <p:nvPr/>
          </p:nvSpPr>
          <p:spPr>
            <a:xfrm>
              <a:off x="165710" y="1675318"/>
              <a:ext cx="7839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00" tIns="18600" rIns="18600" bIns="18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IE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Engagement Model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2de73c20364_0_2"/>
            <p:cNvSpPr/>
            <p:nvPr/>
          </p:nvSpPr>
          <p:spPr>
            <a:xfrm>
              <a:off x="1201871" y="1745766"/>
              <a:ext cx="642900" cy="642900"/>
            </a:xfrm>
            <a:prstGeom prst="mathPlus">
              <a:avLst>
                <a:gd name="adj1" fmla="val 23520"/>
              </a:avLst>
            </a:prstGeom>
            <a:solidFill>
              <a:srgbClr val="ACC1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2de73c20364_0_2"/>
            <p:cNvSpPr txBox="1"/>
            <p:nvPr/>
          </p:nvSpPr>
          <p:spPr>
            <a:xfrm>
              <a:off x="1287090" y="1991619"/>
              <a:ext cx="472500" cy="1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2de73c20364_0_2"/>
            <p:cNvSpPr/>
            <p:nvPr/>
          </p:nvSpPr>
          <p:spPr>
            <a:xfrm>
              <a:off x="1934801" y="1512984"/>
              <a:ext cx="1108500" cy="1108500"/>
            </a:xfrm>
            <a:prstGeom prst="ellipse">
              <a:avLst/>
            </a:prstGeom>
            <a:gradFill>
              <a:gsLst>
                <a:gs pos="0">
                  <a:srgbClr val="8DDACD"/>
                </a:gs>
                <a:gs pos="50000">
                  <a:srgbClr val="BAE6DE"/>
                </a:gs>
                <a:gs pos="100000">
                  <a:srgbClr val="DEF1EE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2de73c20364_0_2"/>
            <p:cNvSpPr txBox="1"/>
            <p:nvPr/>
          </p:nvSpPr>
          <p:spPr>
            <a:xfrm>
              <a:off x="2097135" y="1675318"/>
              <a:ext cx="7839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00" tIns="18600" rIns="18600" bIns="18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IE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VLE Engagement Oversight</a:t>
              </a: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de73c20364_0_2"/>
            <p:cNvSpPr/>
            <p:nvPr/>
          </p:nvSpPr>
          <p:spPr>
            <a:xfrm>
              <a:off x="3175128" y="1751803"/>
              <a:ext cx="642900" cy="642900"/>
            </a:xfrm>
            <a:prstGeom prst="mathPlus">
              <a:avLst>
                <a:gd name="adj1" fmla="val 23520"/>
              </a:avLst>
            </a:prstGeom>
            <a:solidFill>
              <a:srgbClr val="ACC1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2de73c20364_0_2"/>
            <p:cNvSpPr txBox="1"/>
            <p:nvPr/>
          </p:nvSpPr>
          <p:spPr>
            <a:xfrm>
              <a:off x="3260347" y="1997656"/>
              <a:ext cx="472500" cy="1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2de73c20364_0_2"/>
            <p:cNvSpPr/>
            <p:nvPr/>
          </p:nvSpPr>
          <p:spPr>
            <a:xfrm>
              <a:off x="3978627" y="1519025"/>
              <a:ext cx="1108500" cy="1108500"/>
            </a:xfrm>
            <a:prstGeom prst="ellipse">
              <a:avLst/>
            </a:prstGeom>
            <a:gradFill>
              <a:gsLst>
                <a:gs pos="0">
                  <a:srgbClr val="8DDACD"/>
                </a:gs>
                <a:gs pos="50000">
                  <a:srgbClr val="BAE6DE"/>
                </a:gs>
                <a:gs pos="100000">
                  <a:srgbClr val="DEF1EE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de73c20364_0_2"/>
            <p:cNvSpPr txBox="1"/>
            <p:nvPr/>
          </p:nvSpPr>
          <p:spPr>
            <a:xfrm>
              <a:off x="4140961" y="1681359"/>
              <a:ext cx="7839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00" tIns="18600" rIns="18600" bIns="18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IE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Student Advisor Intervention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2de73c20364_0_2"/>
            <p:cNvSpPr/>
            <p:nvPr/>
          </p:nvSpPr>
          <p:spPr>
            <a:xfrm>
              <a:off x="5107875" y="1751803"/>
              <a:ext cx="642900" cy="642900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rgbClr val="ACC1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2de73c20364_0_2"/>
            <p:cNvSpPr txBox="1"/>
            <p:nvPr/>
          </p:nvSpPr>
          <p:spPr>
            <a:xfrm>
              <a:off x="5193094" y="1884245"/>
              <a:ext cx="472500" cy="3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de73c20364_0_2"/>
            <p:cNvSpPr/>
            <p:nvPr/>
          </p:nvSpPr>
          <p:spPr>
            <a:xfrm>
              <a:off x="5801029" y="1192072"/>
              <a:ext cx="1666800" cy="1750200"/>
            </a:xfrm>
            <a:prstGeom prst="ellipse">
              <a:avLst/>
            </a:prstGeom>
            <a:solidFill>
              <a:srgbClr val="00AB9A"/>
            </a:solidFill>
            <a:ln w="25400" cap="flat" cmpd="sng">
              <a:solidFill>
                <a:srgbClr val="00AB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2de73c20364_0_2"/>
            <p:cNvSpPr txBox="1"/>
            <p:nvPr/>
          </p:nvSpPr>
          <p:spPr>
            <a:xfrm>
              <a:off x="6045106" y="1448399"/>
              <a:ext cx="1178400" cy="12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75" tIns="27075" rIns="27075" bIns="27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IE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Enhanced Student Supports</a:t>
              </a: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de73c20364_0_72"/>
          <p:cNvSpPr txBox="1">
            <a:spLocks noGrp="1"/>
          </p:cNvSpPr>
          <p:nvPr>
            <p:ph type="title"/>
          </p:nvPr>
        </p:nvSpPr>
        <p:spPr>
          <a:xfrm>
            <a:off x="333375" y="28586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447A"/>
              </a:buClr>
              <a:buSzPts val="4400"/>
              <a:buFont typeface="Arial"/>
              <a:buNone/>
            </a:pPr>
            <a:r>
              <a:rPr lang="en-IE" sz="3600">
                <a:latin typeface="Arial"/>
                <a:ea typeface="Arial"/>
                <a:cs typeface="Arial"/>
                <a:sym typeface="Arial"/>
              </a:rPr>
              <a:t>UCD LEAP</a:t>
            </a:r>
            <a:r>
              <a:rPr lang="en-IE" sz="36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: How do we flag students?</a:t>
            </a:r>
            <a:endParaRPr sz="3600"/>
          </a:p>
        </p:txBody>
      </p:sp>
      <p:cxnSp>
        <p:nvCxnSpPr>
          <p:cNvPr id="206" name="Google Shape;206;g2de73c20364_0_72"/>
          <p:cNvCxnSpPr/>
          <p:nvPr/>
        </p:nvCxnSpPr>
        <p:spPr>
          <a:xfrm>
            <a:off x="481100" y="1301800"/>
            <a:ext cx="8320500" cy="3300"/>
          </a:xfrm>
          <a:prstGeom prst="straightConnector1">
            <a:avLst/>
          </a:prstGeom>
          <a:noFill/>
          <a:ln w="76200" cap="flat" cmpd="sng">
            <a:solidFill>
              <a:srgbClr val="3AB09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7" name="Google Shape;207;g2de73c20364_0_72"/>
          <p:cNvSpPr txBox="1"/>
          <p:nvPr/>
        </p:nvSpPr>
        <p:spPr>
          <a:xfrm>
            <a:off x="0" y="1664825"/>
            <a:ext cx="12099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IE" sz="2000" b="1" i="0" u="none" strike="noStrike" cap="none">
                <a:solidFill>
                  <a:srgbClr val="3AB097"/>
                </a:solidFill>
                <a:latin typeface="Arial"/>
                <a:ea typeface="Arial"/>
                <a:cs typeface="Arial"/>
                <a:sym typeface="Arial"/>
              </a:rPr>
              <a:t>1:</a:t>
            </a:r>
            <a:r>
              <a:rPr lang="en-IE" sz="20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Student has NOT logged into </a:t>
            </a:r>
            <a:r>
              <a:rPr lang="en-IE" sz="2000">
                <a:solidFill>
                  <a:srgbClr val="262626"/>
                </a:solidFill>
              </a:rPr>
              <a:t>D2L</a:t>
            </a:r>
            <a:r>
              <a:rPr lang="en-IE"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in 7 days	     </a:t>
            </a:r>
            <a:r>
              <a:rPr lang="en-IE" sz="20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IE"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IE" sz="2000" b="1" i="0" u="none" strike="noStrike" cap="none">
                <a:solidFill>
                  <a:srgbClr val="3AB097"/>
                </a:solidFill>
                <a:latin typeface="Arial"/>
                <a:ea typeface="Arial"/>
                <a:cs typeface="Arial"/>
                <a:sym typeface="Arial"/>
              </a:rPr>
              <a:t>2:</a:t>
            </a:r>
            <a:r>
              <a:rPr lang="en-IE" sz="20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Student topic access is &lt;30% of Peer Avg.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g2de73c20364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6580" y="125142"/>
            <a:ext cx="1084082" cy="139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de73c20364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628700"/>
            <a:ext cx="5620766" cy="40768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0" name="Google Shape;210;g2de73c20364_0_72"/>
          <p:cNvSpPr txBox="1"/>
          <p:nvPr/>
        </p:nvSpPr>
        <p:spPr>
          <a:xfrm>
            <a:off x="904188" y="2228500"/>
            <a:ext cx="4117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E" sz="2000" b="1">
                <a:latin typeface="Calibri"/>
                <a:ea typeface="Calibri"/>
                <a:cs typeface="Calibri"/>
                <a:sym typeface="Calibri"/>
              </a:rPr>
              <a:t>Module</a:t>
            </a:r>
            <a:r>
              <a:rPr lang="en-IE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Login Data Example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de73c20364_0_72"/>
          <p:cNvSpPr txBox="1"/>
          <p:nvPr/>
        </p:nvSpPr>
        <p:spPr>
          <a:xfrm>
            <a:off x="7107875" y="2228500"/>
            <a:ext cx="4623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E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 Access Data Example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de73c20364_0_72"/>
          <p:cNvSpPr/>
          <p:nvPr/>
        </p:nvSpPr>
        <p:spPr>
          <a:xfrm>
            <a:off x="11730875" y="6268275"/>
            <a:ext cx="329100" cy="37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g2de73c20364_0_72"/>
          <p:cNvCxnSpPr>
            <a:stCxn id="212" idx="0"/>
            <a:endCxn id="212" idx="0"/>
          </p:cNvCxnSpPr>
          <p:nvPr/>
        </p:nvCxnSpPr>
        <p:spPr>
          <a:xfrm>
            <a:off x="11895425" y="62682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g2de73c20364_0_72"/>
          <p:cNvSpPr txBox="1"/>
          <p:nvPr/>
        </p:nvSpPr>
        <p:spPr>
          <a:xfrm>
            <a:off x="11130200" y="6383300"/>
            <a:ext cx="810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IE" sz="15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Weeks</a:t>
            </a:r>
            <a:endParaRPr sz="15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de73c20364_0_72"/>
          <p:cNvSpPr txBox="1"/>
          <p:nvPr/>
        </p:nvSpPr>
        <p:spPr>
          <a:xfrm>
            <a:off x="6254400" y="2778750"/>
            <a:ext cx="678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IE" sz="15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Tps</a:t>
            </a:r>
            <a:r>
              <a:rPr lang="en-IE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g2de73c20364_0_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6601" y="2627500"/>
            <a:ext cx="5712999" cy="407691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e73c20364_0_348"/>
          <p:cNvSpPr txBox="1">
            <a:spLocks noGrp="1"/>
          </p:cNvSpPr>
          <p:nvPr>
            <p:ph type="title"/>
          </p:nvPr>
        </p:nvSpPr>
        <p:spPr>
          <a:xfrm>
            <a:off x="190500" y="622805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Arial"/>
              <a:buNone/>
            </a:pPr>
            <a:r>
              <a:rPr lang="en-IE" sz="3600">
                <a:latin typeface="Arial"/>
                <a:ea typeface="Arial"/>
                <a:cs typeface="Arial"/>
                <a:sym typeface="Arial"/>
              </a:rPr>
              <a:t>UCD LEAP: Measuring </a:t>
            </a:r>
            <a:r>
              <a:rPr lang="en-IE" sz="36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impact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g2de73c20364_0_348"/>
          <p:cNvCxnSpPr/>
          <p:nvPr/>
        </p:nvCxnSpPr>
        <p:spPr>
          <a:xfrm rot="10800000" flipH="1">
            <a:off x="190400" y="1364505"/>
            <a:ext cx="7272900" cy="219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23" name="Google Shape;223;g2de73c20364_0_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175" y="1621225"/>
            <a:ext cx="8279178" cy="5056174"/>
          </a:xfrm>
          <a:prstGeom prst="rect">
            <a:avLst/>
          </a:prstGeom>
          <a:noFill/>
          <a:ln w="19050" cap="flat" cmpd="sng">
            <a:solidFill>
              <a:srgbClr val="3AB09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4" name="Google Shape;224;g2de73c20364_0_3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6580" y="125142"/>
            <a:ext cx="1084082" cy="139045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de73c20364_0_348"/>
          <p:cNvSpPr txBox="1"/>
          <p:nvPr/>
        </p:nvSpPr>
        <p:spPr>
          <a:xfrm>
            <a:off x="10250400" y="5199900"/>
            <a:ext cx="1941600" cy="1416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b="1">
                <a:latin typeface="Calibri"/>
                <a:ea typeface="Calibri"/>
                <a:cs typeface="Calibri"/>
                <a:sym typeface="Calibri"/>
              </a:rPr>
              <a:t>- UCD-wide access</a:t>
            </a:r>
            <a:br>
              <a:rPr lang="en-IE" sz="500" b="1">
                <a:latin typeface="Calibri"/>
                <a:ea typeface="Calibri"/>
                <a:cs typeface="Calibri"/>
                <a:sym typeface="Calibri"/>
              </a:rPr>
            </a:br>
            <a:br>
              <a:rPr lang="en-IE" sz="500" b="1">
                <a:latin typeface="Calibri"/>
                <a:ea typeface="Calibri"/>
                <a:cs typeface="Calibri"/>
                <a:sym typeface="Calibri"/>
              </a:rPr>
            </a:br>
            <a:r>
              <a:rPr lang="en-IE" b="1">
                <a:latin typeface="Calibri"/>
                <a:ea typeface="Calibri"/>
                <a:cs typeface="Calibri"/>
                <a:sym typeface="Calibri"/>
              </a:rPr>
              <a:t>- Active use </a:t>
            </a:r>
            <a:br>
              <a:rPr lang="en-IE" b="1">
                <a:latin typeface="Calibri"/>
                <a:ea typeface="Calibri"/>
                <a:cs typeface="Calibri"/>
                <a:sym typeface="Calibri"/>
              </a:rPr>
            </a:br>
            <a:r>
              <a:rPr lang="en-IE" b="1">
                <a:latin typeface="Calibri"/>
                <a:ea typeface="Calibri"/>
                <a:cs typeface="Calibri"/>
                <a:sym typeface="Calibri"/>
              </a:rPr>
              <a:t>across Colleges</a:t>
            </a:r>
            <a:br>
              <a:rPr lang="en-IE" sz="500" b="1">
                <a:latin typeface="Calibri"/>
                <a:ea typeface="Calibri"/>
                <a:cs typeface="Calibri"/>
                <a:sym typeface="Calibri"/>
              </a:rPr>
            </a:br>
            <a:br>
              <a:rPr lang="en-IE"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E" b="1">
                <a:latin typeface="Calibri"/>
                <a:ea typeface="Calibri"/>
                <a:cs typeface="Calibri"/>
                <a:sym typeface="Calibri"/>
              </a:rPr>
              <a:t>-Highly Predictive: </a:t>
            </a:r>
            <a:br>
              <a:rPr lang="en-IE" b="1">
                <a:latin typeface="Calibri"/>
                <a:ea typeface="Calibri"/>
                <a:cs typeface="Calibri"/>
                <a:sym typeface="Calibri"/>
              </a:rPr>
            </a:br>
            <a:r>
              <a:rPr lang="en-IE" b="1">
                <a:latin typeface="Calibri"/>
                <a:ea typeface="Calibri"/>
                <a:cs typeface="Calibri"/>
                <a:sym typeface="Calibri"/>
              </a:rPr>
              <a:t>P &lt; 0.001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0c1cf2e9e_0_41"/>
          <p:cNvSpPr txBox="1"/>
          <p:nvPr/>
        </p:nvSpPr>
        <p:spPr>
          <a:xfrm>
            <a:off x="94227" y="186125"/>
            <a:ext cx="8151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3600"/>
              <a:buFont typeface="Calibri"/>
              <a:buNone/>
            </a:pPr>
            <a:r>
              <a:rPr lang="en-IE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What do our students think?</a:t>
            </a:r>
            <a:endParaRPr sz="1800" b="0" i="0" u="none" strike="noStrike" cap="non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1" name="Google Shape;231;g2e0c1cf2e9e_0_41"/>
          <p:cNvCxnSpPr/>
          <p:nvPr/>
        </p:nvCxnSpPr>
        <p:spPr>
          <a:xfrm>
            <a:off x="190500" y="1386446"/>
            <a:ext cx="7431000" cy="15600"/>
          </a:xfrm>
          <a:prstGeom prst="straightConnector1">
            <a:avLst/>
          </a:prstGeom>
          <a:noFill/>
          <a:ln w="57150" cap="flat" cmpd="sng">
            <a:solidFill>
              <a:srgbClr val="00AB9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232" name="Google Shape;232;g2e0c1cf2e9e_0_41"/>
          <p:cNvGraphicFramePr/>
          <p:nvPr/>
        </p:nvGraphicFramePr>
        <p:xfrm>
          <a:off x="190500" y="2233439"/>
          <a:ext cx="11550400" cy="3511225"/>
        </p:xfrm>
        <a:graphic>
          <a:graphicData uri="http://schemas.openxmlformats.org/drawingml/2006/table">
            <a:tbl>
              <a:tblPr firstRow="1" bandRow="1">
                <a:noFill/>
                <a:tableStyleId>{DC8A23F3-18FF-41CD-AEE2-AE7A8264B62E}</a:tableStyleId>
              </a:tblPr>
              <a:tblGrid>
                <a:gridCol w="189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4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000"/>
                        <a:t>Theme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000"/>
                        <a:t>20</a:t>
                      </a:r>
                      <a:r>
                        <a:rPr lang="en-IE" sz="2000" u="none" strike="noStrike" cap="none"/>
                        <a:t>20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000"/>
                        <a:t>20</a:t>
                      </a:r>
                      <a:r>
                        <a:rPr lang="en-IE" sz="2000" u="none" strike="noStrike" cap="none"/>
                        <a:t>21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000" u="none" strike="noStrike" cap="none"/>
                        <a:t>2022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E" sz="2000" b="1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Adviser Importance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</a:t>
                      </a:r>
                      <a: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Wouldn’t be here without them”</a:t>
                      </a:r>
                      <a:b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E" sz="14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</a:t>
                      </a:r>
                      <a:r>
                        <a:rPr lang="en-IE" sz="1600" b="1" i="1" u="none" strike="noStrike" cap="none"/>
                        <a:t>H</a:t>
                      </a:r>
                      <a: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elped my personal growth”</a:t>
                      </a:r>
                      <a:endParaRPr sz="1600" b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“(Adviser Name) is a great help”</a:t>
                      </a:r>
                      <a:b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“She is amazing and so helpful”</a:t>
                      </a:r>
                      <a:endParaRPr sz="16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“They are AMAZING”</a:t>
                      </a: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b="1" i="1" u="none" strike="noStrike" cap="none"/>
                        <a:t>“</a:t>
                      </a:r>
                      <a: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IE" sz="1600" b="1" i="1" u="none" strike="noStrike" cap="none"/>
                        <a:t>SA</a:t>
                      </a:r>
                      <a: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is wonderful, important”</a:t>
                      </a:r>
                      <a:endParaRPr sz="16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E" sz="2000" b="1" u="sng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Intervention Endorsement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“Reaching out is nice”</a:t>
                      </a:r>
                      <a:b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“If it</a:t>
                      </a:r>
                      <a:r>
                        <a:rPr lang="en-IE" sz="1600" b="1" i="1" u="none" strike="noStrike" cap="none"/>
                        <a:t>’</a:t>
                      </a:r>
                      <a: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not helping everyone but is helping one person, you like that”</a:t>
                      </a:r>
                      <a:endParaRPr sz="1600" b="1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IE" sz="16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“Great to know a readily available Adviser is looking out for you”</a:t>
                      </a:r>
                      <a:endParaRPr sz="1600" b="1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“I think this is a great idea”</a:t>
                      </a:r>
                      <a:b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E" sz="1600" b="1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</a:t>
                      </a:r>
                      <a:r>
                        <a:rPr lang="en-IE" sz="1600" b="1" i="1" u="none" strike="noStrike" cap="none">
                          <a:solidFill>
                            <a:srgbClr val="2021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Mental health supports are incredibly important for all”</a:t>
                      </a:r>
                      <a:endParaRPr sz="16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3" name="Google Shape;233;g2e0c1cf2e9e_0_41"/>
          <p:cNvSpPr txBox="1"/>
          <p:nvPr/>
        </p:nvSpPr>
        <p:spPr>
          <a:xfrm>
            <a:off x="190400" y="5908400"/>
            <a:ext cx="11550300" cy="307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Site:</a:t>
            </a:r>
            <a:r>
              <a:rPr lang="en-I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UCD</a:t>
            </a:r>
            <a:r>
              <a:rPr lang="en-I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1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Methodology: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Mixed Methods</a:t>
            </a:r>
            <a:r>
              <a:rPr lang="en-I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Instruments:</a:t>
            </a:r>
            <a:r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of year survey &amp; focus groups 2019-2022</a:t>
            </a:r>
            <a:r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N:</a:t>
            </a:r>
            <a:r>
              <a:rPr lang="en-I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103 </a:t>
            </a:r>
            <a:r>
              <a:rPr lang="en-IE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r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IE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Reflexive Thematic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1815</Words>
  <Application>Microsoft Macintosh PowerPoint</Application>
  <PresentationFormat>Widescreen</PresentationFormat>
  <Paragraphs>218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Roboto</vt:lpstr>
      <vt:lpstr>Office Theme</vt:lpstr>
      <vt:lpstr>Simple Light</vt:lpstr>
      <vt:lpstr>  Promoting Student Success in UCD:  Using Data to Help Personalise and Visualise Success   SAI Summer Seminar 2024: Creating, Engaging and Enhancing Community for Student Success   John Wyatt, UCD Institutional Research University College Dublin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UCD LEAP: How do we flag students?</vt:lpstr>
      <vt:lpstr>UCD LEAP: Measuring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Promoting Student Success in UCD:  Using Data to Help Personalise and Visualise Success   SAI Summer Seminar 2024: Creating, Engaging and Enhancing Community for Student Success   John Wyatt, UCD Institutional Research University College Dublin</dc:title>
  <dc:creator>maurice kinsella</dc:creator>
  <cp:lastModifiedBy>John Wyatt</cp:lastModifiedBy>
  <cp:revision>2</cp:revision>
  <dcterms:created xsi:type="dcterms:W3CDTF">2022-02-23T17:35:11Z</dcterms:created>
  <dcterms:modified xsi:type="dcterms:W3CDTF">2024-05-31T10:58:20Z</dcterms:modified>
</cp:coreProperties>
</file>