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3" r:id="rId3"/>
    <p:sldId id="289" r:id="rId4"/>
    <p:sldId id="275" r:id="rId5"/>
    <p:sldId id="278" r:id="rId6"/>
    <p:sldId id="285" r:id="rId7"/>
    <p:sldId id="284" r:id="rId8"/>
    <p:sldId id="265" r:id="rId9"/>
    <p:sldId id="272" r:id="rId10"/>
    <p:sldId id="283" r:id="rId11"/>
    <p:sldId id="270" r:id="rId12"/>
    <p:sldId id="292" r:id="rId13"/>
    <p:sldId id="293" r:id="rId14"/>
    <p:sldId id="279" r:id="rId15"/>
    <p:sldId id="266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98F"/>
    <a:srgbClr val="147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55440-2B08-BD72-DBE6-B2337B044929}" v="52" dt="2024-06-17T10:37:58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c.ie/en/graduateattributes/" TargetMode="External"/><Relationship Id="rId3" Type="http://schemas.openxmlformats.org/officeDocument/2006/relationships/hyperlink" Target="https://www.ucc.ie/en/careers/areyouacurrentstudent/getexperience/awards/" TargetMode="External"/><Relationship Id="rId7" Type="http://schemas.openxmlformats.org/officeDocument/2006/relationships/hyperlink" Target="https://www.ucc.ie/en/media/studyatucc/graduateattributes/ResilienceBookletA4_AW_Interactive.pdf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c.ie/en/graduateattributes/yourcompass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president/strategy2028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feed/hashtag/?keywords=iamremarkable&amp;highlightedUpdateUrns=urn%3Ali%3Aactivity%3A7067829101494951936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feed/update/urn:li:activity:7205906262687891456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ucc.cloud.panopto.eu/Panopto/Pages/Viewer.aspx?id=8f94c999-08cc-4df8-895a-b0ba00fcdce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29673-2119-7894-1C78-ED6EDE64FE22}"/>
              </a:ext>
            </a:extLst>
          </p:cNvPr>
          <p:cNvSpPr txBox="1"/>
          <p:nvPr/>
        </p:nvSpPr>
        <p:spPr>
          <a:xfrm>
            <a:off x="239484" y="340541"/>
            <a:ext cx="11282619" cy="19996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Reflect &amp; Connect: </a:t>
            </a:r>
            <a:r>
              <a:rPr lang="en-US" sz="48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​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A 360° Approach to </a:t>
            </a:r>
            <a:r>
              <a:rPr lang="en-US" sz="4400" b="1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Work Placement</a:t>
            </a:r>
            <a:r>
              <a:rPr lang="en-US" sz="4400" b="1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 Learning </a:t>
            </a:r>
            <a:endParaRPr lang="en-US" sz="4400" b="1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Theme: Supporting Student Engagement</a:t>
            </a:r>
            <a:r>
              <a:rPr lang="en-US" sz="260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 </a:t>
            </a:r>
            <a:r>
              <a:rPr lang="en-US" sz="6400" b="1">
                <a:solidFill>
                  <a:schemeClr val="bg1">
                    <a:lumMod val="85000"/>
                  </a:schemeClr>
                </a:solidFill>
                <a:latin typeface="Aptos Display"/>
                <a:ea typeface="+mj-ea"/>
                <a:cs typeface="+mj-cs"/>
              </a:rPr>
              <a:t> </a:t>
            </a:r>
            <a:endParaRPr lang="en-US" sz="6400">
              <a:solidFill>
                <a:schemeClr val="bg1">
                  <a:lumMod val="8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E85CE-7696-B643-3159-4DD5F5AD5B35}"/>
              </a:ext>
            </a:extLst>
          </p:cNvPr>
          <p:cNvSpPr txBox="1"/>
          <p:nvPr/>
        </p:nvSpPr>
        <p:spPr>
          <a:xfrm>
            <a:off x="237505" y="2386611"/>
            <a:ext cx="11264477" cy="58339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Susan Lyons, Amy McMullan,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</a:rPr>
              <a:t> Aileen Waterman </a:t>
            </a:r>
            <a:r>
              <a:rPr lang="en-US" sz="1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Ruth </a:t>
            </a:r>
            <a:r>
              <a:rPr lang="en-US" sz="1900" kern="1200" err="1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McConaill</a:t>
            </a:r>
            <a:r>
              <a:rPr lang="en-US" sz="1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, Jillian O’Mahony &amp; 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</a:rPr>
              <a:t>Yvonne Harding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900">
                <a:solidFill>
                  <a:schemeClr val="bg1">
                    <a:lumMod val="85000"/>
                  </a:schemeClr>
                </a:solidFill>
              </a:rPr>
              <a:t>Student Work Placement Team</a:t>
            </a:r>
          </a:p>
        </p:txBody>
      </p:sp>
      <p:pic>
        <p:nvPicPr>
          <p:cNvPr id="24" name="Picture 23" descr="A black and white image of a person with circles and a person with a person in the middle&#10;&#10;Description automatically generated">
            <a:extLst>
              <a:ext uri="{FF2B5EF4-FFF2-40B4-BE49-F238E27FC236}">
                <a16:creationId xmlns:a16="http://schemas.microsoft.com/office/drawing/2014/main" id="{F9256DBD-EFDB-A1A5-24D7-975E0918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455"/>
          <a:stretch/>
        </p:blipFill>
        <p:spPr>
          <a:xfrm>
            <a:off x="461706" y="3448002"/>
            <a:ext cx="2172095" cy="2152303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39" name="Picture 38" descr="A black and white image of a person with different objects&#10;&#10;Description automatically generated">
            <a:extLst>
              <a:ext uri="{FF2B5EF4-FFF2-40B4-BE49-F238E27FC236}">
                <a16:creationId xmlns:a16="http://schemas.microsoft.com/office/drawing/2014/main" id="{F0361C8E-830A-7C86-14BE-F287411A7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658" y="3444092"/>
            <a:ext cx="2399930" cy="2218212"/>
          </a:xfrm>
          <a:prstGeom prst="ellipse">
            <a:avLst/>
          </a:prstGeom>
        </p:spPr>
      </p:pic>
      <p:pic>
        <p:nvPicPr>
          <p:cNvPr id="211" name="Picture 210" descr="A black and white image of a person and a mirror&#10;&#10;Description automatically generated">
            <a:extLst>
              <a:ext uri="{FF2B5EF4-FFF2-40B4-BE49-F238E27FC236}">
                <a16:creationId xmlns:a16="http://schemas.microsoft.com/office/drawing/2014/main" id="{D147E785-A9F1-BF57-7517-D631E19AA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912" y="3517692"/>
            <a:ext cx="2258913" cy="2136323"/>
          </a:xfrm>
          <a:prstGeom prst="ellipse">
            <a:avLst/>
          </a:prstGeom>
        </p:spPr>
      </p:pic>
      <p:pic>
        <p:nvPicPr>
          <p:cNvPr id="213" name="Picture 212" descr="A black light bulb with rays of light coming out of it&#10;&#10;Description automatically generated">
            <a:extLst>
              <a:ext uri="{FF2B5EF4-FFF2-40B4-BE49-F238E27FC236}">
                <a16:creationId xmlns:a16="http://schemas.microsoft.com/office/drawing/2014/main" id="{3371ED48-D4C4-A913-CEAF-960FF72F7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488" y="3531671"/>
            <a:ext cx="2165886" cy="2115295"/>
          </a:xfrm>
          <a:prstGeom prst="ellipse">
            <a:avLst/>
          </a:prstGeom>
        </p:spPr>
      </p:pic>
      <p:pic>
        <p:nvPicPr>
          <p:cNvPr id="214" name="Picture 2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C369A6D-CE3F-7103-542F-A07601B800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9" t="9683" r="71460" b="8025"/>
          <a:stretch/>
        </p:blipFill>
        <p:spPr>
          <a:xfrm>
            <a:off x="464114" y="5848370"/>
            <a:ext cx="3200397" cy="1006751"/>
          </a:xfrm>
          <a:prstGeom prst="rect">
            <a:avLst/>
          </a:prstGeom>
        </p:spPr>
      </p:pic>
      <p:pic>
        <p:nvPicPr>
          <p:cNvPr id="215" name="Picture 214" descr="Student Affairs Ireland">
            <a:extLst>
              <a:ext uri="{FF2B5EF4-FFF2-40B4-BE49-F238E27FC236}">
                <a16:creationId xmlns:a16="http://schemas.microsoft.com/office/drawing/2014/main" id="{A25FC834-2BAE-EC79-4B5B-AC292AD0D9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325" r="-2581" b="15219"/>
          <a:stretch/>
        </p:blipFill>
        <p:spPr>
          <a:xfrm>
            <a:off x="6668511" y="5850762"/>
            <a:ext cx="1730348" cy="1004055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223F4CDC-C036-029E-14B8-B11DBB712C4A}"/>
              </a:ext>
            </a:extLst>
          </p:cNvPr>
          <p:cNvSpPr txBox="1"/>
          <p:nvPr/>
        </p:nvSpPr>
        <p:spPr>
          <a:xfrm>
            <a:off x="8590643" y="6096000"/>
            <a:ext cx="3187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chemeClr val="tx2">
                    <a:lumMod val="75000"/>
                    <a:lumOff val="25000"/>
                  </a:schemeClr>
                </a:solidFill>
                <a:latin typeface="Verdana Pro"/>
                <a:cs typeface="Segoe UI"/>
              </a:rPr>
              <a:t>SAI Conference​</a:t>
            </a:r>
          </a:p>
          <a:p>
            <a:pPr algn="ctr"/>
            <a:r>
              <a:rPr lang="en-US" sz="1200" b="1">
                <a:solidFill>
                  <a:schemeClr val="tx2">
                    <a:lumMod val="75000"/>
                    <a:lumOff val="25000"/>
                  </a:schemeClr>
                </a:solidFill>
                <a:latin typeface="Verdana Pro"/>
                <a:cs typeface="Segoe UI"/>
              </a:rPr>
              <a:t>Technology University of Shannon</a:t>
            </a:r>
          </a:p>
          <a:p>
            <a:pPr algn="ctr"/>
            <a:r>
              <a:rPr lang="en-US" sz="1200" b="1">
                <a:solidFill>
                  <a:schemeClr val="tx2">
                    <a:lumMod val="75000"/>
                    <a:lumOff val="25000"/>
                  </a:schemeClr>
                </a:solidFill>
                <a:latin typeface="Verdana Pro"/>
                <a:cs typeface="Segoe UI"/>
              </a:rPr>
              <a:t>18th June 2024</a:t>
            </a:r>
          </a:p>
        </p:txBody>
      </p:sp>
    </p:spTree>
    <p:extLst>
      <p:ext uri="{BB962C8B-B14F-4D97-AF65-F5344CB8AC3E}">
        <p14:creationId xmlns:p14="http://schemas.microsoft.com/office/powerpoint/2010/main" val="1440006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 descr="No alt text provided for this image">
            <a:extLst>
              <a:ext uri="{FF2B5EF4-FFF2-40B4-BE49-F238E27FC236}">
                <a16:creationId xmlns:a16="http://schemas.microsoft.com/office/drawing/2014/main" id="{1638705A-9D55-B7D4-50AB-53512D16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779" y="145579"/>
            <a:ext cx="5259238" cy="3368796"/>
          </a:xfrm>
          <a:prstGeom prst="rect">
            <a:avLst/>
          </a:prstGeom>
        </p:spPr>
      </p:pic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C8D7E9D5-CE02-ECA0-7F70-8BA817419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59" y="3607909"/>
            <a:ext cx="4298831" cy="2891467"/>
          </a:xfrm>
          <a:prstGeom prst="rect">
            <a:avLst/>
          </a:prstGeom>
        </p:spPr>
      </p:pic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F9D8E4-6B4F-19E5-1E7B-3EF9ADE21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799" y="3612296"/>
            <a:ext cx="4701396" cy="2883738"/>
          </a:xfrm>
          <a:prstGeom prst="rect">
            <a:avLst/>
          </a:prstGeom>
        </p:spPr>
      </p:pic>
      <p:pic>
        <p:nvPicPr>
          <p:cNvPr id="6" name="Picture 5" descr="Cork University Business School">
            <a:extLst>
              <a:ext uri="{FF2B5EF4-FFF2-40B4-BE49-F238E27FC236}">
                <a16:creationId xmlns:a16="http://schemas.microsoft.com/office/drawing/2014/main" id="{167A4440-7C89-ACFB-179E-203BC1E5E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40" y="145343"/>
            <a:ext cx="1963002" cy="842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32ABD-8966-5F49-1E86-AB30DE2E1B9D}"/>
              </a:ext>
            </a:extLst>
          </p:cNvPr>
          <p:cNvSpPr txBox="1"/>
          <p:nvPr/>
        </p:nvSpPr>
        <p:spPr>
          <a:xfrm>
            <a:off x="-52542" y="1308602"/>
            <a:ext cx="554573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104862"/>
                </a:solidFill>
                <a:latin typeface="Aptos"/>
              </a:rPr>
              <a:t>Work Placement Awards</a:t>
            </a:r>
          </a:p>
          <a:p>
            <a:r>
              <a:rPr lang="en-US" sz="3200" b="1">
                <a:solidFill>
                  <a:srgbClr val="104862"/>
                </a:solidFill>
                <a:latin typeface="Aptos"/>
              </a:rPr>
              <a:t>Celebrating Student Success</a:t>
            </a:r>
          </a:p>
          <a:p>
            <a:endParaRPr lang="en-US" sz="3200" b="1">
              <a:solidFill>
                <a:srgbClr val="104862"/>
              </a:solidFill>
              <a:latin typeface="Aptos"/>
            </a:endParaRPr>
          </a:p>
          <a:p>
            <a:pPr marL="457200" indent="-457200">
              <a:buFont typeface="Arial"/>
              <a:buChar char="•"/>
            </a:pPr>
            <a:endParaRPr lang="en-US" sz="2800" b="1">
              <a:solidFill>
                <a:srgbClr val="104862"/>
              </a:solidFill>
            </a:endParaRP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80F8FEF-7403-E74B-B331-EC4FD5BD37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9" t="9683" r="71460" b="8025"/>
          <a:stretch/>
        </p:blipFill>
        <p:spPr>
          <a:xfrm>
            <a:off x="4039" y="6322823"/>
            <a:ext cx="1733907" cy="532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00F4E-6477-5886-6685-3D72DCAAEBD0}"/>
              </a:ext>
            </a:extLst>
          </p:cNvPr>
          <p:cNvSpPr txBox="1"/>
          <p:nvPr/>
        </p:nvSpPr>
        <p:spPr>
          <a:xfrm>
            <a:off x="8626" y="2697192"/>
            <a:ext cx="27432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rgbClr val="104862"/>
                </a:solidFill>
                <a:cs typeface="Arial"/>
              </a:rPr>
              <a:t>BComm</a:t>
            </a:r>
            <a:r>
              <a:rPr lang="en-US" sz="2400" b="1">
                <a:solidFill>
                  <a:srgbClr val="104862"/>
                </a:solidFill>
                <a:cs typeface="Arial"/>
              </a:rPr>
              <a:t> &amp; Law (2012)</a:t>
            </a:r>
            <a:r>
              <a:rPr lang="en-US" sz="2400">
                <a:cs typeface="Arial"/>
              </a:rPr>
              <a:t>​</a:t>
            </a:r>
            <a:endParaRPr lang="en-US"/>
          </a:p>
          <a:p>
            <a:endParaRPr lang="en-US" sz="2400">
              <a:solidFill>
                <a:srgbClr val="000000"/>
              </a:solidFill>
              <a:cs typeface="Arial"/>
            </a:endParaRPr>
          </a:p>
          <a:p>
            <a:r>
              <a:rPr lang="en-US" sz="2400" b="1">
                <a:solidFill>
                  <a:srgbClr val="104862"/>
                </a:solidFill>
                <a:cs typeface="Arial"/>
              </a:rPr>
              <a:t>All CUBS/B&amp;L Undergrad </a:t>
            </a:r>
          </a:p>
          <a:p>
            <a:r>
              <a:rPr lang="en-US" sz="2400" b="1" err="1">
                <a:solidFill>
                  <a:srgbClr val="104862"/>
                </a:solidFill>
                <a:cs typeface="Arial"/>
              </a:rPr>
              <a:t>Programmes</a:t>
            </a:r>
            <a:r>
              <a:rPr lang="en-US" sz="2400" b="1">
                <a:solidFill>
                  <a:srgbClr val="104862"/>
                </a:solidFill>
                <a:cs typeface="Arial"/>
              </a:rPr>
              <a:t> 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r>
              <a:rPr lang="en-US" sz="2400" b="1">
                <a:solidFill>
                  <a:srgbClr val="104862"/>
                </a:solidFill>
                <a:cs typeface="Arial"/>
              </a:rPr>
              <a:t>(2024)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7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3" name="Picture 12" descr="UCC Career Services on LinkedIn: #development #thankyou #university #career  #beginbelongbecome #weareagile">
            <a:extLst>
              <a:ext uri="{FF2B5EF4-FFF2-40B4-BE49-F238E27FC236}">
                <a16:creationId xmlns:a16="http://schemas.microsoft.com/office/drawing/2014/main" id="{D5DC3992-6CA4-107B-4F1A-6746F2AC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" r="2817" b="34387"/>
          <a:stretch/>
        </p:blipFill>
        <p:spPr>
          <a:xfrm>
            <a:off x="6913583" y="983322"/>
            <a:ext cx="4668521" cy="40517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B43108-93F9-94BB-D833-05A7658B0AF1}"/>
              </a:ext>
            </a:extLst>
          </p:cNvPr>
          <p:cNvSpPr txBox="1"/>
          <p:nvPr/>
        </p:nvSpPr>
        <p:spPr>
          <a:xfrm>
            <a:off x="6913418" y="5453724"/>
            <a:ext cx="71905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UCC EmployAgility Awards | University College Cork</a:t>
            </a:r>
            <a:endParaRPr lang="en-US"/>
          </a:p>
        </p:txBody>
      </p:sp>
      <p:pic>
        <p:nvPicPr>
          <p:cNvPr id="17" name="Picture 16" descr="A purple and white background with text&#10;&#10;Description automatically generated">
            <a:extLst>
              <a:ext uri="{FF2B5EF4-FFF2-40B4-BE49-F238E27FC236}">
                <a16:creationId xmlns:a16="http://schemas.microsoft.com/office/drawing/2014/main" id="{0D80B90D-6791-D6C5-B7CE-8C387AB13B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5" t="-3509" r="3132" b="-694"/>
          <a:stretch/>
        </p:blipFill>
        <p:spPr>
          <a:xfrm>
            <a:off x="258646" y="4586317"/>
            <a:ext cx="5561189" cy="2087324"/>
          </a:xfrm>
          <a:prstGeom prst="rect">
            <a:avLst/>
          </a:prstGeom>
        </p:spPr>
      </p:pic>
      <p:pic>
        <p:nvPicPr>
          <p:cNvPr id="18" name="Picture 17" descr="A blue background with yellow lines and icons&#10;&#10;Description automatically generated">
            <a:extLst>
              <a:ext uri="{FF2B5EF4-FFF2-40B4-BE49-F238E27FC236}">
                <a16:creationId xmlns:a16="http://schemas.microsoft.com/office/drawing/2014/main" id="{A72FA94A-473E-0FE7-D6AE-25851ABB6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90" y="976844"/>
            <a:ext cx="2769259" cy="35591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DDB202-B19E-753A-AB3B-0B5968ABF497}"/>
              </a:ext>
            </a:extLst>
          </p:cNvPr>
          <p:cNvSpPr txBox="1"/>
          <p:nvPr/>
        </p:nvSpPr>
        <p:spPr>
          <a:xfrm>
            <a:off x="3283527" y="249381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Your Compass | University College Cork (ucc.ie)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B5B5EE-CF8D-87B4-EFB9-E0739AB9E5B0}"/>
              </a:ext>
            </a:extLst>
          </p:cNvPr>
          <p:cNvSpPr txBox="1"/>
          <p:nvPr/>
        </p:nvSpPr>
        <p:spPr>
          <a:xfrm>
            <a:off x="3283528" y="342207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7"/>
              </a:rPr>
              <a:t>ResilienceBookletA4_AW_Interactive.pdf (ucc.ie)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97AD8-5FC1-9905-6155-B31878A712F3}"/>
              </a:ext>
            </a:extLst>
          </p:cNvPr>
          <p:cNvSpPr txBox="1"/>
          <p:nvPr/>
        </p:nvSpPr>
        <p:spPr>
          <a:xfrm>
            <a:off x="3283527" y="1246909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8"/>
              </a:rPr>
              <a:t>Graduate Attributes | University College Cork (ucc.ie)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37172-1175-25C7-374E-5EAE076B8C77}"/>
              </a:ext>
            </a:extLst>
          </p:cNvPr>
          <p:cNvSpPr txBox="1"/>
          <p:nvPr/>
        </p:nvSpPr>
        <p:spPr>
          <a:xfrm>
            <a:off x="3398" y="0"/>
            <a:ext cx="105422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>
                <a:solidFill>
                  <a:srgbClr val="104862"/>
                </a:solidFill>
                <a:latin typeface="Corbel"/>
              </a:rPr>
              <a:t>Continuous Development Pathways</a:t>
            </a:r>
          </a:p>
        </p:txBody>
      </p:sp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15B5F8-5167-7802-7470-BC7693C7EA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89" t="9683" r="71460" b="8025"/>
          <a:stretch/>
        </p:blipFill>
        <p:spPr>
          <a:xfrm>
            <a:off x="10456379" y="6322823"/>
            <a:ext cx="1733907" cy="5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ep Towards Closing the Education-Employer Gap">
            <a:extLst>
              <a:ext uri="{FF2B5EF4-FFF2-40B4-BE49-F238E27FC236}">
                <a16:creationId xmlns:a16="http://schemas.microsoft.com/office/drawing/2014/main" id="{6FF53FA3-1E91-AC3E-E56E-92D41DB70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"/>
          <a:stretch/>
        </p:blipFill>
        <p:spPr>
          <a:xfrm>
            <a:off x="495130" y="1852468"/>
            <a:ext cx="5363478" cy="303806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B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agram of a diagram of a transfer of learning&#10;&#10;Description automatically generated">
            <a:extLst>
              <a:ext uri="{FF2B5EF4-FFF2-40B4-BE49-F238E27FC236}">
                <a16:creationId xmlns:a16="http://schemas.microsoft.com/office/drawing/2014/main" id="{D7617C68-24BA-170F-E8E0-CDF3E5C1B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11" y="1293062"/>
            <a:ext cx="4728015" cy="3699671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15B5F8-5167-7802-7470-BC7693C7E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9" t="9683" r="71460" b="8025"/>
          <a:stretch/>
        </p:blipFill>
        <p:spPr>
          <a:xfrm>
            <a:off x="-3803" y="6322823"/>
            <a:ext cx="1733907" cy="532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E64D6-C565-3DE1-D333-2A91F81C2577}"/>
              </a:ext>
            </a:extLst>
          </p:cNvPr>
          <p:cNvSpPr txBox="1"/>
          <p:nvPr/>
        </p:nvSpPr>
        <p:spPr>
          <a:xfrm>
            <a:off x="6858000" y="4996542"/>
            <a:ext cx="5192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>
                <a:solidFill>
                  <a:schemeClr val="accent1">
                    <a:lumMod val="75000"/>
                  </a:schemeClr>
                </a:solidFill>
                <a:latin typeface="Corbel"/>
              </a:rPr>
              <a:t>Reflect &amp; Connect</a:t>
            </a:r>
            <a:endParaRPr lang="en-US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F1E00-7932-17B2-49D3-75DA8DF32484}"/>
              </a:ext>
            </a:extLst>
          </p:cNvPr>
          <p:cNvSpPr txBox="1"/>
          <p:nvPr/>
        </p:nvSpPr>
        <p:spPr>
          <a:xfrm>
            <a:off x="1824842" y="5635832"/>
            <a:ext cx="10224653" cy="1222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Year 2 &amp; Year 3: Introduce a sustained and continuous pedagogical learning pathway to connect with reflection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Final Year: Using placement as a tool to connect with reflective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practice</a:t>
            </a:r>
          </a:p>
          <a:p>
            <a:endParaRPr lang="en-US">
              <a:solidFill>
                <a:srgbClr val="4D5F8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A7EBB-C191-B2B5-BCE1-C6AF1975F6D7}"/>
              </a:ext>
            </a:extLst>
          </p:cNvPr>
          <p:cNvSpPr txBox="1"/>
          <p:nvPr/>
        </p:nvSpPr>
        <p:spPr>
          <a:xfrm>
            <a:off x="489857" y="620486"/>
            <a:ext cx="5693229" cy="1232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>
                <a:solidFill>
                  <a:schemeClr val="accent1">
                    <a:lumMod val="75000"/>
                  </a:schemeClr>
                </a:solidFill>
                <a:latin typeface="Aptos Display"/>
              </a:rPr>
              <a:t>A 360° Approach to </a:t>
            </a:r>
            <a:r>
              <a:rPr lang="en-US" sz="3600" b="1" i="1" err="1">
                <a:solidFill>
                  <a:schemeClr val="accent1">
                    <a:lumMod val="75000"/>
                  </a:schemeClr>
                </a:solidFill>
                <a:latin typeface="Aptos Display"/>
              </a:rPr>
              <a:t>Problematising</a:t>
            </a:r>
            <a:r>
              <a:rPr lang="en-US" sz="3600" b="1" i="1">
                <a:solidFill>
                  <a:schemeClr val="accent1">
                    <a:lumMod val="75000"/>
                  </a:schemeClr>
                </a:solidFill>
                <a:latin typeface="Aptos Display"/>
              </a:rPr>
              <a:t> the Gap</a:t>
            </a:r>
            <a:endParaRPr lang="en-US" sz="3600" i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37172-1175-25C7-374E-5EAE076B8C77}"/>
              </a:ext>
            </a:extLst>
          </p:cNvPr>
          <p:cNvSpPr txBox="1"/>
          <p:nvPr/>
        </p:nvSpPr>
        <p:spPr>
          <a:xfrm>
            <a:off x="227068" y="805188"/>
            <a:ext cx="3616913" cy="13861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u="sng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Student Feedback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i="1" u="sng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A pie chart with numbers and a few different colored circles&#10;&#10;Description automatically generated">
            <a:extLst>
              <a:ext uri="{FF2B5EF4-FFF2-40B4-BE49-F238E27FC236}">
                <a16:creationId xmlns:a16="http://schemas.microsoft.com/office/drawing/2014/main" id="{65FA7104-B9A6-1E5A-8821-7CD4B0CB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582" y="798288"/>
            <a:ext cx="6384384" cy="46276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15B5F8-5167-7802-7470-BC7693C7E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" t="9683" r="71460" b="8025"/>
          <a:stretch/>
        </p:blipFill>
        <p:spPr>
          <a:xfrm>
            <a:off x="10456379" y="6322823"/>
            <a:ext cx="1733907" cy="532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1CACB7-18E3-C63A-F477-3908EACA0A6F}"/>
              </a:ext>
            </a:extLst>
          </p:cNvPr>
          <p:cNvSpPr txBox="1"/>
          <p:nvPr/>
        </p:nvSpPr>
        <p:spPr>
          <a:xfrm>
            <a:off x="222195" y="2192155"/>
            <a:ext cx="475210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rgbClr val="104862"/>
                </a:solidFill>
                <a:cs typeface="Arial"/>
              </a:rPr>
              <a:t>BComm</a:t>
            </a:r>
          </a:p>
          <a:p>
            <a:r>
              <a:rPr lang="en-US" sz="2400" b="1">
                <a:solidFill>
                  <a:srgbClr val="104862"/>
                </a:solidFill>
                <a:cs typeface="Arial"/>
              </a:rPr>
              <a:t>Digital Humanities &amp; IT</a:t>
            </a:r>
          </a:p>
          <a:p>
            <a:r>
              <a:rPr lang="en-US" sz="2400" b="1">
                <a:solidFill>
                  <a:srgbClr val="104862"/>
                </a:solidFill>
                <a:cs typeface="Arial"/>
              </a:rPr>
              <a:t>Psychology &amp; Computing</a:t>
            </a:r>
          </a:p>
          <a:p>
            <a:endParaRPr lang="en-US" sz="2400" b="1">
              <a:solidFill>
                <a:srgbClr val="104862"/>
              </a:solidFill>
              <a:cs typeface="Arial"/>
            </a:endParaRPr>
          </a:p>
          <a:p>
            <a:r>
              <a:rPr lang="en-US" sz="2400" b="1">
                <a:solidFill>
                  <a:srgbClr val="104862"/>
                </a:solidFill>
                <a:cs typeface="Arial"/>
              </a:rPr>
              <a:t>200+ students surveyed</a:t>
            </a:r>
          </a:p>
          <a:p>
            <a:endParaRPr lang="en-US" sz="2400" b="1">
              <a:solidFill>
                <a:srgbClr val="104862"/>
              </a:solidFill>
              <a:cs typeface="Arial"/>
            </a:endParaRPr>
          </a:p>
          <a:p>
            <a:r>
              <a:rPr lang="en-US" sz="2400" b="1">
                <a:solidFill>
                  <a:srgbClr val="104862"/>
                </a:solidFill>
                <a:cs typeface="Arial"/>
              </a:rPr>
              <a:t>All respondents responded positively for a platform to showcase their placement learnings/experience  </a:t>
            </a:r>
          </a:p>
          <a:p>
            <a:endParaRPr lang="en-US" sz="2400" b="1">
              <a:solidFill>
                <a:srgbClr val="104862"/>
              </a:solidFill>
              <a:cs typeface="Arial"/>
            </a:endParaRPr>
          </a:p>
          <a:p>
            <a:endParaRPr lang="en-US" sz="2400" b="1">
              <a:solidFill>
                <a:srgbClr val="10486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50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diagram of several colorful squares&#10;&#10;Description automatically generated">
            <a:extLst>
              <a:ext uri="{FF2B5EF4-FFF2-40B4-BE49-F238E27FC236}">
                <a16:creationId xmlns:a16="http://schemas.microsoft.com/office/drawing/2014/main" id="{601DC3E6-D7FE-EEE5-F6CF-AE315D0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19" y="930454"/>
            <a:ext cx="10134501" cy="5636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708CB-DD36-9119-1F0A-5D568F98901B}"/>
              </a:ext>
            </a:extLst>
          </p:cNvPr>
          <p:cNvSpPr txBox="1"/>
          <p:nvPr/>
        </p:nvSpPr>
        <p:spPr>
          <a:xfrm>
            <a:off x="166255" y="124691"/>
            <a:ext cx="86868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Corbel"/>
              </a:rPr>
              <a:t>Reflection Strategies in Final Year</a:t>
            </a:r>
          </a:p>
        </p:txBody>
      </p:sp>
    </p:spTree>
    <p:extLst>
      <p:ext uri="{BB962C8B-B14F-4D97-AF65-F5344CB8AC3E}">
        <p14:creationId xmlns:p14="http://schemas.microsoft.com/office/powerpoint/2010/main" val="368420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ne in a crowd">
            <a:extLst>
              <a:ext uri="{FF2B5EF4-FFF2-40B4-BE49-F238E27FC236}">
                <a16:creationId xmlns:a16="http://schemas.microsoft.com/office/drawing/2014/main" id="{F2724EE3-C1C8-3CA4-DA95-F9EAE1983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" b="544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6877F-F7E9-2F52-5BF6-023ACF8E49C6}"/>
              </a:ext>
            </a:extLst>
          </p:cNvPr>
          <p:cNvSpPr txBox="1"/>
          <p:nvPr/>
        </p:nvSpPr>
        <p:spPr>
          <a:xfrm>
            <a:off x="7412181" y="997527"/>
            <a:ext cx="461356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104862"/>
                </a:solidFill>
                <a:cs typeface="Segoe UI"/>
              </a:rPr>
              <a:t>Student Success</a:t>
            </a:r>
            <a:r>
              <a:rPr lang="en-US" sz="2400">
                <a:cs typeface="Segoe UI"/>
              </a:rPr>
              <a:t>​</a:t>
            </a:r>
          </a:p>
          <a:p>
            <a:endParaRPr lang="en-US" sz="2400">
              <a:solidFill>
                <a:srgbClr val="000000"/>
              </a:solidFill>
              <a:cs typeface="Segoe UI"/>
            </a:endParaRPr>
          </a:p>
          <a:p>
            <a:pPr marL="457200" indent="-342900">
              <a:buFont typeface="Arial,Sans-Serif"/>
              <a:buChar char="•"/>
            </a:pPr>
            <a:r>
              <a:rPr lang="en-US" sz="2400">
                <a:solidFill>
                  <a:srgbClr val="104862"/>
                </a:solidFill>
                <a:cs typeface="Arial"/>
              </a:rPr>
              <a:t>A student-</a:t>
            </a:r>
            <a:r>
              <a:rPr lang="en-US" sz="2400" err="1">
                <a:solidFill>
                  <a:srgbClr val="104862"/>
                </a:solidFill>
                <a:cs typeface="Arial"/>
              </a:rPr>
              <a:t>centred</a:t>
            </a:r>
            <a:r>
              <a:rPr lang="en-US" sz="2400">
                <a:solidFill>
                  <a:srgbClr val="104862"/>
                </a:solidFill>
                <a:cs typeface="Arial"/>
              </a:rPr>
              <a:t>, inclusive and  learning environment</a:t>
            </a:r>
            <a:r>
              <a:rPr lang="en-US" sz="2400">
                <a:cs typeface="Arial"/>
              </a:rPr>
              <a:t>​</a:t>
            </a:r>
          </a:p>
          <a:p>
            <a:pPr marL="114300"/>
            <a:endParaRPr lang="en-US" sz="2400">
              <a:solidFill>
                <a:srgbClr val="000000"/>
              </a:solidFill>
              <a:cs typeface="Arial"/>
            </a:endParaRPr>
          </a:p>
          <a:p>
            <a:pPr marL="457200" indent="-342900">
              <a:buFont typeface="Arial,Sans-Serif"/>
              <a:buChar char="•"/>
            </a:pPr>
            <a:r>
              <a:rPr lang="en-US" sz="2400">
                <a:solidFill>
                  <a:srgbClr val="104862"/>
                </a:solidFill>
                <a:cs typeface="Arial"/>
              </a:rPr>
              <a:t>A Connected Curriculum and an outstanding student experience</a:t>
            </a:r>
            <a:r>
              <a:rPr lang="en-US" sz="2400">
                <a:cs typeface="Arial"/>
              </a:rPr>
              <a:t>​</a:t>
            </a:r>
          </a:p>
          <a:p>
            <a:pPr marL="114300"/>
            <a:endParaRPr lang="en-US" sz="2400">
              <a:solidFill>
                <a:srgbClr val="000000"/>
              </a:solidFill>
              <a:cs typeface="Arial"/>
            </a:endParaRPr>
          </a:p>
          <a:p>
            <a:pPr marL="457200" indent="-342900">
              <a:buFont typeface="Arial,Sans-Serif"/>
              <a:buChar char="•"/>
            </a:pPr>
            <a:r>
              <a:rPr lang="en-US" sz="2400">
                <a:solidFill>
                  <a:srgbClr val="104862"/>
                </a:solidFill>
                <a:cs typeface="Arial"/>
              </a:rPr>
              <a:t>To prepare graduates to make a positive impact</a:t>
            </a:r>
          </a:p>
        </p:txBody>
      </p:sp>
    </p:spTree>
    <p:extLst>
      <p:ext uri="{BB962C8B-B14F-4D97-AF65-F5344CB8AC3E}">
        <p14:creationId xmlns:p14="http://schemas.microsoft.com/office/powerpoint/2010/main" val="324406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B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15B5F8-5167-7802-7470-BC7693C7E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" t="9683" r="71460" b="8025"/>
          <a:stretch/>
        </p:blipFill>
        <p:spPr>
          <a:xfrm>
            <a:off x="-3803" y="6322823"/>
            <a:ext cx="1733907" cy="532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B2684-B62D-ED7B-98B5-C7B94465AEBA}"/>
              </a:ext>
            </a:extLst>
          </p:cNvPr>
          <p:cNvSpPr txBox="1"/>
          <p:nvPr/>
        </p:nvSpPr>
        <p:spPr>
          <a:xfrm>
            <a:off x="618226" y="1893629"/>
            <a:ext cx="540327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>
                <a:solidFill>
                  <a:schemeClr val="accent1">
                    <a:lumMod val="75000"/>
                  </a:schemeClr>
                </a:solidFill>
                <a:cs typeface="Arial"/>
              </a:rPr>
              <a:t>Thank You</a:t>
            </a:r>
            <a:endParaRPr lang="en-US" sz="800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00CCA-7299-813B-613E-57606FDD00F3}"/>
              </a:ext>
            </a:extLst>
          </p:cNvPr>
          <p:cNvSpPr txBox="1"/>
          <p:nvPr/>
        </p:nvSpPr>
        <p:spPr>
          <a:xfrm>
            <a:off x="6187754" y="1275122"/>
            <a:ext cx="6000995" cy="53091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  <a:cs typeface="Arial"/>
              </a:rPr>
              <a:t>References</a:t>
            </a:r>
          </a:p>
          <a:p>
            <a:endParaRPr lang="en-US" sz="2800" b="1">
              <a:solidFill>
                <a:schemeClr val="accent1">
                  <a:lumMod val="75000"/>
                </a:schemeClr>
              </a:solidFill>
              <a:ea typeface="+mn-lt"/>
              <a:cs typeface="Arial"/>
            </a:endParaRPr>
          </a:p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Gibbs G (1988). Learning by Doing: A guide to teaching and learning methods. Further Education Unit. Oxford Polytechnic: Oxford.</a:t>
            </a:r>
            <a:endParaRPr lang="en-US" sz="160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>
              <a:solidFill>
                <a:schemeClr val="accent1">
                  <a:lumMod val="75000"/>
                </a:schemeClr>
              </a:solidFill>
              <a:latin typeface="Aptos"/>
              <a:ea typeface="Verdana"/>
              <a:cs typeface="Arial"/>
            </a:endParaRPr>
          </a:p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ptos"/>
                <a:ea typeface="Verdana"/>
                <a:cs typeface="Arial"/>
              </a:rPr>
              <a:t>Kolb, D. A. (1984). Experiential Learning: Experience as the Source of Learning and Development. Englewood Cliffs, NJ: Prentice Hall.</a:t>
            </a:r>
          </a:p>
          <a:p>
            <a:endParaRPr lang="en-US" sz="1600">
              <a:solidFill>
                <a:schemeClr val="accent1">
                  <a:lumMod val="75000"/>
                </a:schemeClr>
              </a:solidFill>
              <a:ea typeface="Verdana"/>
              <a:cs typeface="Arial"/>
            </a:endParaRPr>
          </a:p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Mestre, J., 2002. Transfer of Learning; Issues and Research Agenda (Report of a workshop held at the National Science Foundation: Department of Physics). University of Massachusetts, Amherst.</a:t>
            </a:r>
            <a:endParaRPr lang="en-US" sz="160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600">
              <a:solidFill>
                <a:schemeClr val="accent1">
                  <a:lumMod val="75000"/>
                </a:schemeClr>
              </a:solidFill>
              <a:latin typeface="Aptos"/>
              <a:cs typeface="Arial"/>
            </a:endParaRPr>
          </a:p>
          <a:p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ptos"/>
                <a:cs typeface="Arial"/>
              </a:rPr>
              <a:t>Freshwater, D., &amp; Rolfe, G. (2001). Critical reflexivity: a politically and ethically engaged research method for nursing. </a:t>
            </a:r>
            <a:r>
              <a:rPr lang="en-US" sz="1600" i="1">
                <a:solidFill>
                  <a:schemeClr val="accent1">
                    <a:lumMod val="75000"/>
                  </a:schemeClr>
                </a:solidFill>
                <a:latin typeface="Aptos"/>
                <a:cs typeface="Arial"/>
              </a:rPr>
              <a:t>NT Research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ptos"/>
                <a:cs typeface="Arial"/>
              </a:rPr>
              <a:t>, </a:t>
            </a:r>
            <a:r>
              <a:rPr lang="en-US" sz="1600" i="1">
                <a:solidFill>
                  <a:schemeClr val="accent1">
                    <a:lumMod val="75000"/>
                  </a:schemeClr>
                </a:solidFill>
                <a:latin typeface="Aptos"/>
                <a:cs typeface="Arial"/>
              </a:rPr>
              <a:t>6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  <a:latin typeface="Aptos"/>
                <a:cs typeface="Arial"/>
              </a:rPr>
              <a:t>(1), 526-537.</a:t>
            </a:r>
            <a:endParaRPr lang="en-US" sz="1600">
              <a:solidFill>
                <a:schemeClr val="accent1">
                  <a:lumMod val="75000"/>
                </a:schemeClr>
              </a:solidFill>
              <a:latin typeface="Aptos"/>
            </a:endParaRPr>
          </a:p>
          <a:p>
            <a:endParaRPr lang="en-US" sz="1100">
              <a:solidFill>
                <a:srgbClr val="4D5F81"/>
              </a:solidFill>
              <a:cs typeface="Arial"/>
            </a:endParaRPr>
          </a:p>
          <a:p>
            <a:endParaRPr lang="en-US" sz="2400">
              <a:solidFill>
                <a:srgbClr val="000000"/>
              </a:solidFill>
              <a:cs typeface="Arial"/>
            </a:endParaRPr>
          </a:p>
          <a:p>
            <a:endParaRPr lang="en-US" sz="2400" b="1">
              <a:solidFill>
                <a:srgbClr val="10486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2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CC Alumni and Development - Securing Our Future: UCC launches new  five-year strategic plan.">
            <a:extLst>
              <a:ext uri="{FF2B5EF4-FFF2-40B4-BE49-F238E27FC236}">
                <a16:creationId xmlns:a16="http://schemas.microsoft.com/office/drawing/2014/main" id="{5BCC956C-AD68-2063-7F76-001B2037D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32"/>
          <a:stretch/>
        </p:blipFill>
        <p:spPr>
          <a:xfrm>
            <a:off x="20" y="10"/>
            <a:ext cx="655415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3A76CC-117A-4672-DD6B-3B0C8002009F}"/>
              </a:ext>
            </a:extLst>
          </p:cNvPr>
          <p:cNvSpPr txBox="1"/>
          <p:nvPr/>
        </p:nvSpPr>
        <p:spPr>
          <a:xfrm>
            <a:off x="6313140" y="2523060"/>
            <a:ext cx="5873849" cy="39085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Aptos"/>
              </a:rPr>
              <a:t>Goal Two: Student Success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ptos"/>
              </a:rPr>
              <a:t>To Provide: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ptos"/>
              </a:rPr>
              <a:t>A student-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Aptos"/>
              </a:rPr>
              <a:t>centred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ptos"/>
              </a:rPr>
              <a:t>, inclusive and digitally enhanced learning environment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ptos"/>
              </a:rPr>
              <a:t>A Connected Curriculum and an outstanding student experience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ptos"/>
              </a:rPr>
              <a:t>To prepare UCC  graduates to make a positive impact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349DC-62FE-31E1-7FFB-45C1D0E37F55}"/>
              </a:ext>
            </a:extLst>
          </p:cNvPr>
          <p:cNvSpPr txBox="1"/>
          <p:nvPr/>
        </p:nvSpPr>
        <p:spPr>
          <a:xfrm>
            <a:off x="6896733" y="931860"/>
            <a:ext cx="53005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ptos"/>
                <a:hlinkClick r:id="rId3"/>
              </a:rPr>
              <a:t>UCC Strategic Plan 2023-2028</a:t>
            </a:r>
            <a:endParaRPr lang="en-US" sz="2400" b="1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71930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diagram of different types of experiment&#10;&#10;Description automatically generated">
            <a:extLst>
              <a:ext uri="{FF2B5EF4-FFF2-40B4-BE49-F238E27FC236}">
                <a16:creationId xmlns:a16="http://schemas.microsoft.com/office/drawing/2014/main" id="{E80673A4-316D-124D-A085-1353E39A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80" y="1022059"/>
            <a:ext cx="3568068" cy="2991356"/>
          </a:xfrm>
          <a:prstGeom prst="rect">
            <a:avLst/>
          </a:prstGeom>
        </p:spPr>
      </p:pic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842C669A-5347-D8AF-ABA4-81ED1E3C6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516" y="3240796"/>
            <a:ext cx="3760273" cy="3182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77C5F6-648D-DAAE-3488-700E9550A523}"/>
              </a:ext>
            </a:extLst>
          </p:cNvPr>
          <p:cNvSpPr txBox="1"/>
          <p:nvPr/>
        </p:nvSpPr>
        <p:spPr>
          <a:xfrm>
            <a:off x="39230" y="4311769"/>
            <a:ext cx="382335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4D5F81"/>
                </a:solidFill>
              </a:rPr>
              <a:t>Reflecting on tacit areas of work placement practices, students improve their professional development, contributing to increased academic performance and advancement in their employability skills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C61F4-09F2-58E3-3A73-46C6275451F3}"/>
              </a:ext>
            </a:extLst>
          </p:cNvPr>
          <p:cNvSpPr txBox="1"/>
          <p:nvPr/>
        </p:nvSpPr>
        <p:spPr>
          <a:xfrm>
            <a:off x="0" y="-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>
                <a:solidFill>
                  <a:srgbClr val="104862"/>
                </a:solidFill>
                <a:latin typeface="Corbel"/>
              </a:rPr>
              <a:t>Reflection</a:t>
            </a:r>
            <a:endParaRPr lang="en-US" i="1" u="sng"/>
          </a:p>
        </p:txBody>
      </p:sp>
      <p:pic>
        <p:nvPicPr>
          <p:cNvPr id="8" name="Picture 7" descr="A diagram of a reflective learning cycle&#10;&#10;Description automatically generated">
            <a:extLst>
              <a:ext uri="{FF2B5EF4-FFF2-40B4-BE49-F238E27FC236}">
                <a16:creationId xmlns:a16="http://schemas.microsoft.com/office/drawing/2014/main" id="{1C6D3C42-A224-90E3-F41B-4A7B1B7B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477" y="1742042"/>
            <a:ext cx="3813432" cy="3577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D9FE12-7569-08BF-D9C4-45A99EFE446E}"/>
              </a:ext>
            </a:extLst>
          </p:cNvPr>
          <p:cNvSpPr txBox="1"/>
          <p:nvPr/>
        </p:nvSpPr>
        <p:spPr>
          <a:xfrm>
            <a:off x="8251371" y="1426028"/>
            <a:ext cx="376645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ptos"/>
              </a:rPr>
              <a:t>The act of reflective practice encourages autonomous learning &amp; increasing confidence and responsibility for learnings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2F4ED5-E603-66C4-D3D1-7E70EA62E42D}"/>
              </a:ext>
            </a:extLst>
          </p:cNvPr>
          <p:cNvSpPr txBox="1"/>
          <p:nvPr/>
        </p:nvSpPr>
        <p:spPr>
          <a:xfrm>
            <a:off x="4134928" y="353682"/>
            <a:ext cx="629440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Aptos"/>
              </a:rPr>
              <a:t>Reflective practice is very closely linked to the idea of learning from experience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6B766-D2E5-53B2-32C4-D0F5BDA86E72}"/>
              </a:ext>
            </a:extLst>
          </p:cNvPr>
          <p:cNvSpPr txBox="1"/>
          <p:nvPr/>
        </p:nvSpPr>
        <p:spPr>
          <a:xfrm>
            <a:off x="4134928" y="4839419"/>
            <a:ext cx="32895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104862"/>
                </a:solidFill>
                <a:ea typeface="+mn-lt"/>
                <a:cs typeface="+mn-lt"/>
              </a:rPr>
              <a:t>Gibbs (1988)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4C117-BF13-5B8B-3767-82B3947B1B4F}"/>
              </a:ext>
            </a:extLst>
          </p:cNvPr>
          <p:cNvSpPr txBox="1"/>
          <p:nvPr/>
        </p:nvSpPr>
        <p:spPr>
          <a:xfrm>
            <a:off x="9526437" y="4839418"/>
            <a:ext cx="32895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104862"/>
                </a:solidFill>
                <a:ea typeface="+mn-lt"/>
                <a:cs typeface="+mn-lt"/>
              </a:rPr>
              <a:t>Rolf (2001)</a:t>
            </a:r>
          </a:p>
        </p:txBody>
      </p:sp>
    </p:spTree>
    <p:extLst>
      <p:ext uri="{BB962C8B-B14F-4D97-AF65-F5344CB8AC3E}">
        <p14:creationId xmlns:p14="http://schemas.microsoft.com/office/powerpoint/2010/main" val="97173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2E9B29DE-14A9-EBE8-AED3-33C51CCD0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0" r="13842"/>
          <a:stretch/>
        </p:blipFill>
        <p:spPr>
          <a:xfrm>
            <a:off x="7967351" y="-1"/>
            <a:ext cx="4224651" cy="3346705"/>
          </a:xfrm>
          <a:custGeom>
            <a:avLst/>
            <a:gdLst/>
            <a:ahLst/>
            <a:cxnLst/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7" name="Picture 6" descr="A group of people standing on a sidewalk&#10;&#10;Description automatically generated">
            <a:extLst>
              <a:ext uri="{FF2B5EF4-FFF2-40B4-BE49-F238E27FC236}">
                <a16:creationId xmlns:a16="http://schemas.microsoft.com/office/drawing/2014/main" id="{93F4F1B3-28AF-0D6C-F766-435563999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2" r="7136"/>
          <a:stretch/>
        </p:blipFill>
        <p:spPr>
          <a:xfrm>
            <a:off x="2858598" y="35054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8" descr="A group of people in a lecture hall&#10;&#10;Description automatically generated">
            <a:extLst>
              <a:ext uri="{FF2B5EF4-FFF2-40B4-BE49-F238E27FC236}">
                <a16:creationId xmlns:a16="http://schemas.microsoft.com/office/drawing/2014/main" id="{6FDB4DCD-DEB7-AA82-DAB6-EB97FECFB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73" r="1" b="1"/>
          <a:stretch/>
        </p:blipFill>
        <p:spPr>
          <a:xfrm>
            <a:off x="6350090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" name="Picture 1" descr="A group of people wearing hard hats looking at a blueprint&#10;&#10;Description automatically generated">
            <a:extLst>
              <a:ext uri="{FF2B5EF4-FFF2-40B4-BE49-F238E27FC236}">
                <a16:creationId xmlns:a16="http://schemas.microsoft.com/office/drawing/2014/main" id="{AE0E1245-0A28-B7D5-908C-64E3B9A9E2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3" r="3" b="10624"/>
          <a:stretch/>
        </p:blipFill>
        <p:spPr>
          <a:xfrm>
            <a:off x="4441310" y="6096"/>
            <a:ext cx="4836673" cy="3346705"/>
          </a:xfrm>
          <a:custGeom>
            <a:avLst/>
            <a:gdLst/>
            <a:ahLst/>
            <a:cxnLst/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6" name="Picture 1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81FBB7B-6F32-28C2-8665-5362A1C75F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017" r="2" b="13729"/>
          <a:stretch/>
        </p:blipFill>
        <p:spPr>
          <a:xfrm>
            <a:off x="-3" y="3511295"/>
            <a:ext cx="4213642" cy="3346705"/>
          </a:xfrm>
          <a:custGeom>
            <a:avLst/>
            <a:gdLst/>
            <a:ahLst/>
            <a:cxnLst/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1A628-208A-A289-D50D-009A748B82E0}"/>
              </a:ext>
            </a:extLst>
          </p:cNvPr>
          <p:cNvSpPr txBox="1"/>
          <p:nvPr/>
        </p:nvSpPr>
        <p:spPr>
          <a:xfrm>
            <a:off x="2969" y="717467"/>
            <a:ext cx="53231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Reflection on work placement activities is widely used to support student learning in higher education </a:t>
            </a:r>
            <a:r>
              <a:rPr lang="en-US" sz="1600" b="1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endParaRPr lang="en-US" sz="1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97C18C-C6F0-D001-0A80-31BBC996AC39}"/>
              </a:ext>
            </a:extLst>
          </p:cNvPr>
          <p:cNvSpPr txBox="1"/>
          <p:nvPr/>
        </p:nvSpPr>
        <p:spPr>
          <a:xfrm>
            <a:off x="119743" y="10886"/>
            <a:ext cx="55843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>
                <a:solidFill>
                  <a:srgbClr val="104862"/>
                </a:solidFill>
                <a:latin typeface="Corbel"/>
              </a:rPr>
              <a:t>Reflection in Teaching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00081-17F7-81AE-9648-97147279C297}"/>
              </a:ext>
            </a:extLst>
          </p:cNvPr>
          <p:cNvSpPr txBox="1"/>
          <p:nvPr/>
        </p:nvSpPr>
        <p:spPr>
          <a:xfrm>
            <a:off x="0" y="1665514"/>
            <a:ext cx="509451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For many placement students in UCC, there is an absence of meaningful evaluation and reflection of their placement and professional learnings upon returning to their final year of study</a:t>
            </a:r>
          </a:p>
          <a:p>
            <a:endParaRPr lang="en-US" sz="16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Identified as a gap in a 360° work placement reflection cycle</a:t>
            </a:r>
          </a:p>
        </p:txBody>
      </p:sp>
    </p:spTree>
    <p:extLst>
      <p:ext uri="{BB962C8B-B14F-4D97-AF65-F5344CB8AC3E}">
        <p14:creationId xmlns:p14="http://schemas.microsoft.com/office/powerpoint/2010/main" val="399362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BD824FF-24FB-C374-0459-6500B470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" t="9683" r="71460" b="8025"/>
          <a:stretch/>
        </p:blipFill>
        <p:spPr>
          <a:xfrm>
            <a:off x="-3486" y="6384217"/>
            <a:ext cx="1733907" cy="532299"/>
          </a:xfrm>
          <a:prstGeom prst="rect">
            <a:avLst/>
          </a:prstGeom>
        </p:spPr>
      </p:pic>
      <p:pic>
        <p:nvPicPr>
          <p:cNvPr id="19" name="Picture 18" descr="UCC Arts, Celtic Studies and Social Sciences (@CACSSS1) / X">
            <a:extLst>
              <a:ext uri="{FF2B5EF4-FFF2-40B4-BE49-F238E27FC236}">
                <a16:creationId xmlns:a16="http://schemas.microsoft.com/office/drawing/2014/main" id="{C541493C-C6C9-CA8F-FA7C-DB02072DD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82" r="-2" b="4097"/>
          <a:stretch/>
        </p:blipFill>
        <p:spPr>
          <a:xfrm>
            <a:off x="5471234" y="2862304"/>
            <a:ext cx="2098472" cy="1891821"/>
          </a:xfrm>
          <a:prstGeom prst="ellipse">
            <a:avLst/>
          </a:prstGeom>
        </p:spPr>
      </p:pic>
      <p:pic>
        <p:nvPicPr>
          <p:cNvPr id="20" name="Picture 19" descr="SEFS@UCC (@SEFSUCC) / X">
            <a:extLst>
              <a:ext uri="{FF2B5EF4-FFF2-40B4-BE49-F238E27FC236}">
                <a16:creationId xmlns:a16="http://schemas.microsoft.com/office/drawing/2014/main" id="{DC85670F-E5D9-A44B-8DDE-A8CC0FE2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41" y="607323"/>
            <a:ext cx="1926484" cy="193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C6BC93-B0B3-AB17-3F58-C89AC020D4A5}"/>
              </a:ext>
            </a:extLst>
          </p:cNvPr>
          <p:cNvSpPr txBox="1"/>
          <p:nvPr/>
        </p:nvSpPr>
        <p:spPr>
          <a:xfrm>
            <a:off x="7523019" y="3352800"/>
            <a:ext cx="71073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</a:rPr>
              <a:t>BA Psychology &amp; Computing &amp;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</a:rPr>
              <a:t>BA Digital Humanities &amp; 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E41BB-3761-5D83-C48F-AF888087365B}"/>
              </a:ext>
            </a:extLst>
          </p:cNvPr>
          <p:cNvSpPr txBox="1"/>
          <p:nvPr/>
        </p:nvSpPr>
        <p:spPr>
          <a:xfrm>
            <a:off x="7564583" y="789709"/>
            <a:ext cx="38931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</a:rPr>
              <a:t>BSc Food Science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</a:rPr>
              <a:t>BSc Nutritional Science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</a:rPr>
              <a:t>BSc Chemical &amp; Pharmaceutical Compounds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</a:rPr>
              <a:t>BSc Data Science &amp; Analytics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</a:rPr>
              <a:t>BSc Biotechnology</a:t>
            </a:r>
          </a:p>
        </p:txBody>
      </p:sp>
      <p:pic>
        <p:nvPicPr>
          <p:cNvPr id="16" name="Picture 15" descr="Cork University Business School">
            <a:extLst>
              <a:ext uri="{FF2B5EF4-FFF2-40B4-BE49-F238E27FC236}">
                <a16:creationId xmlns:a16="http://schemas.microsoft.com/office/drawing/2014/main" id="{005AC3EF-7C52-2B07-0DDF-33E1AD00F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181" y="5201263"/>
            <a:ext cx="1963002" cy="8422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AA0CBB-FAF0-5EF1-9B12-B292E7926FD1}"/>
              </a:ext>
            </a:extLst>
          </p:cNvPr>
          <p:cNvSpPr txBox="1"/>
          <p:nvPr/>
        </p:nvSpPr>
        <p:spPr>
          <a:xfrm>
            <a:off x="7566560" y="4628407"/>
            <a:ext cx="426720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solidFill>
                  <a:srgbClr val="4D5F81"/>
                </a:solidFill>
                <a:cs typeface="Segoe UI"/>
              </a:rPr>
              <a:t>BCommerce</a:t>
            </a:r>
            <a:endParaRPr lang="en-US" err="1">
              <a:solidFill>
                <a:srgbClr val="000000"/>
              </a:solidFill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  <a:cs typeface="Segoe UI"/>
              </a:rPr>
              <a:t>BSc Finance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  <a:cs typeface="Segoe UI"/>
              </a:rPr>
              <a:t>BSc Accounting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  <a:cs typeface="Segoe UI"/>
              </a:rPr>
              <a:t>BSc Food Marketing &amp; Entrepreneurship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4D5F81"/>
                </a:solidFill>
                <a:cs typeface="Segoe UI"/>
              </a:rPr>
              <a:t>*BA Economics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0B215-CFF7-26B1-9D31-FCBDEB885DF0}"/>
              </a:ext>
            </a:extLst>
          </p:cNvPr>
          <p:cNvSpPr txBox="1"/>
          <p:nvPr/>
        </p:nvSpPr>
        <p:spPr>
          <a:xfrm>
            <a:off x="55582" y="1247899"/>
            <a:ext cx="5167744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cs typeface="Segoe UI"/>
              </a:rPr>
              <a:t>32 UG &amp; PG placement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cs typeface="Segoe UI"/>
              </a:rPr>
              <a:t>programmes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cs typeface="Segoe UI"/>
              </a:rPr>
              <a:t> supported by UCC Career Services (c.1500 students)</a:t>
            </a:r>
          </a:p>
          <a:p>
            <a:pPr marL="285750" indent="-285750">
              <a:buFont typeface="Arial"/>
              <a:buChar char="•"/>
            </a:pPr>
            <a:endParaRPr lang="en-US" sz="2400">
              <a:solidFill>
                <a:schemeClr val="accent1">
                  <a:lumMod val="75000"/>
                </a:schemeClr>
              </a:solidFill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cs typeface="Segoe UI"/>
              </a:rPr>
              <a:t>Focus of this study - 11 UG work placement 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cs typeface="Segoe UI"/>
              </a:rPr>
              <a:t>programmes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cs typeface="Segoe UI"/>
              </a:rPr>
              <a:t> (594 students [2024]</a:t>
            </a:r>
            <a:r>
              <a:rPr lang="en-US">
                <a:solidFill>
                  <a:srgbClr val="000000"/>
                </a:solidFill>
                <a:cs typeface="Segoe UI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Segoe U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961A9-3F58-5C41-CB39-FA5073D67A8C}"/>
              </a:ext>
            </a:extLst>
          </p:cNvPr>
          <p:cNvSpPr txBox="1"/>
          <p:nvPr/>
        </p:nvSpPr>
        <p:spPr>
          <a:xfrm>
            <a:off x="10591800" y="64839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D5F81"/>
                </a:solidFill>
                <a:cs typeface="Segoe UI"/>
              </a:rPr>
              <a:t>*new for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C4F4F-68BF-4A5B-A5CC-9FA8977C85FE}"/>
              </a:ext>
            </a:extLst>
          </p:cNvPr>
          <p:cNvSpPr txBox="1"/>
          <p:nvPr/>
        </p:nvSpPr>
        <p:spPr>
          <a:xfrm>
            <a:off x="293914" y="201880"/>
            <a:ext cx="71192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>
                <a:solidFill>
                  <a:srgbClr val="104862"/>
                </a:solidFill>
                <a:latin typeface="Corbel"/>
                <a:cs typeface="Segoe UI"/>
              </a:rPr>
              <a:t>Focus Group</a:t>
            </a:r>
          </a:p>
        </p:txBody>
      </p:sp>
      <p:pic>
        <p:nvPicPr>
          <p:cNvPr id="4" name="Picture 3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B7847EB6-1F8A-74FE-8AFC-2862E21FF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16" y="4378778"/>
            <a:ext cx="1615167" cy="1649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E20ABD-8BF2-813F-54FC-F13E67D3C3C6}"/>
              </a:ext>
            </a:extLst>
          </p:cNvPr>
          <p:cNvSpPr txBox="1"/>
          <p:nvPr/>
        </p:nvSpPr>
        <p:spPr>
          <a:xfrm>
            <a:off x="1915886" y="4626430"/>
            <a:ext cx="36902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104862"/>
                </a:solidFill>
              </a:rPr>
              <a:t>Scan for a list of pre-placement  supports &amp; resources for Year 1 – 3 students</a:t>
            </a:r>
          </a:p>
        </p:txBody>
      </p:sp>
    </p:spTree>
    <p:extLst>
      <p:ext uri="{BB962C8B-B14F-4D97-AF65-F5344CB8AC3E}">
        <p14:creationId xmlns:p14="http://schemas.microsoft.com/office/powerpoint/2010/main" val="395228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B2F4A-A654-9932-8906-EB204BD05AC4}"/>
              </a:ext>
            </a:extLst>
          </p:cNvPr>
          <p:cNvSpPr txBox="1"/>
          <p:nvPr/>
        </p:nvSpPr>
        <p:spPr>
          <a:xfrm>
            <a:off x="195010" y="1708030"/>
            <a:ext cx="5690820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000" b="1" i="1">
                <a:solidFill>
                  <a:srgbClr val="4D5F81"/>
                </a:solidFill>
              </a:rPr>
              <a:t>Year 1: </a:t>
            </a:r>
            <a:r>
              <a:rPr lang="en-US" sz="2000">
                <a:solidFill>
                  <a:srgbClr val="4D5F81"/>
                </a:solidFill>
              </a:rPr>
              <a:t>Light formal work placement/employability sessions;  </a:t>
            </a:r>
            <a:r>
              <a:rPr lang="en-US" sz="2000" err="1">
                <a:solidFill>
                  <a:srgbClr val="4D5F81"/>
                </a:solidFill>
              </a:rPr>
              <a:t>eg</a:t>
            </a:r>
            <a:r>
              <a:rPr lang="en-US" sz="2000">
                <a:solidFill>
                  <a:srgbClr val="4D5F81"/>
                </a:solidFill>
              </a:rPr>
              <a:t> </a:t>
            </a:r>
            <a:r>
              <a:rPr lang="en-US" sz="2000" err="1">
                <a:solidFill>
                  <a:srgbClr val="4D5F81"/>
                </a:solidFill>
              </a:rPr>
              <a:t>BComm</a:t>
            </a:r>
            <a:r>
              <a:rPr lang="en-US" sz="2000">
                <a:solidFill>
                  <a:srgbClr val="4D5F81"/>
                </a:solidFill>
              </a:rPr>
              <a:t> Business Plan Competition</a:t>
            </a:r>
            <a:endParaRPr lang="en-US" sz="2000"/>
          </a:p>
          <a:p>
            <a:endParaRPr lang="en-US" sz="2000">
              <a:solidFill>
                <a:srgbClr val="4D5F81"/>
              </a:solidFill>
            </a:endParaRPr>
          </a:p>
          <a:p>
            <a:pPr>
              <a:buFont typeface=""/>
              <a:buChar char="•"/>
            </a:pPr>
            <a:r>
              <a:rPr lang="en-US" sz="2000" b="1" i="1">
                <a:solidFill>
                  <a:srgbClr val="4D5F81"/>
                </a:solidFill>
              </a:rPr>
              <a:t>Year 2: </a:t>
            </a:r>
            <a:r>
              <a:rPr lang="en-US" sz="2000">
                <a:solidFill>
                  <a:srgbClr val="4D5F81"/>
                </a:solidFill>
              </a:rPr>
              <a:t>CV building; Interview Preparation; Self-assessment; Industry Awareness; Job Research; Connection with employers</a:t>
            </a:r>
          </a:p>
          <a:p>
            <a:endParaRPr lang="en-US" sz="2000">
              <a:solidFill>
                <a:srgbClr val="4D5F81"/>
              </a:solidFill>
            </a:endParaRPr>
          </a:p>
          <a:p>
            <a:pPr>
              <a:buFont typeface=""/>
              <a:buChar char="•"/>
            </a:pPr>
            <a:r>
              <a:rPr lang="en-US" sz="2000" b="1" i="1">
                <a:solidFill>
                  <a:srgbClr val="4D5F81"/>
                </a:solidFill>
              </a:rPr>
              <a:t>Year 3: </a:t>
            </a:r>
            <a:r>
              <a:rPr lang="en-US" sz="2000">
                <a:solidFill>
                  <a:srgbClr val="4D5F81"/>
                </a:solidFill>
              </a:rPr>
              <a:t>Employability Sessions; Placement meetings; Work Placement</a:t>
            </a:r>
          </a:p>
          <a:p>
            <a:endParaRPr lang="en-US" sz="2000">
              <a:solidFill>
                <a:srgbClr val="4D5F81"/>
              </a:solidFill>
            </a:endParaRPr>
          </a:p>
          <a:p>
            <a:pPr>
              <a:buFont typeface=""/>
              <a:buChar char="•"/>
            </a:pPr>
            <a:r>
              <a:rPr lang="en-US" sz="2000" b="1" i="1">
                <a:solidFill>
                  <a:srgbClr val="4D5F81"/>
                </a:solidFill>
              </a:rPr>
              <a:t>Year 4: </a:t>
            </a:r>
            <a:r>
              <a:rPr lang="en-US" sz="2000">
                <a:solidFill>
                  <a:srgbClr val="4D5F81"/>
                </a:solidFill>
              </a:rPr>
              <a:t>No/low formal engagement with work placement experience; Students submit a Placement Summary; BSc Food Sc/Nutritional Sc have a Placement Networking Event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2594F165-E0A2-814B-706A-B9CC6F1A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78" y="505512"/>
            <a:ext cx="6118511" cy="5831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9F0F8E-97D4-9D0A-32D6-D73FADF28221}"/>
              </a:ext>
            </a:extLst>
          </p:cNvPr>
          <p:cNvSpPr txBox="1"/>
          <p:nvPr/>
        </p:nvSpPr>
        <p:spPr>
          <a:xfrm>
            <a:off x="69273" y="235527"/>
            <a:ext cx="72320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u="sng">
                <a:solidFill>
                  <a:schemeClr val="accent1">
                    <a:lumMod val="75000"/>
                  </a:schemeClr>
                </a:solidFill>
                <a:latin typeface="Corbel"/>
              </a:rPr>
              <a:t>Work Placement Engagement: </a:t>
            </a:r>
            <a:endParaRPr lang="en-US" sz="4000" i="1" u="sng">
              <a:solidFill>
                <a:schemeClr val="accent1">
                  <a:lumMod val="75000"/>
                </a:schemeClr>
              </a:solidFill>
              <a:latin typeface="Aptos" panose="020B0004020202020204"/>
            </a:endParaRPr>
          </a:p>
          <a:p>
            <a:r>
              <a:rPr lang="en-US" sz="3200" b="1" i="1" u="sng">
                <a:solidFill>
                  <a:schemeClr val="accent1">
                    <a:lumMod val="75000"/>
                  </a:schemeClr>
                </a:solidFill>
                <a:latin typeface="Corbel"/>
              </a:rPr>
              <a:t>Current Practice</a:t>
            </a:r>
            <a:endParaRPr lang="en-US" sz="40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BD824FF-24FB-C374-0459-6500B4706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" t="9683" r="71460" b="8025"/>
          <a:stretch/>
        </p:blipFill>
        <p:spPr>
          <a:xfrm>
            <a:off x="10111322" y="5833993"/>
            <a:ext cx="1733907" cy="5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77CD62EA-0757-6803-ACC8-04EDF1EBE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7" r="2012" b="1"/>
          <a:stretch/>
        </p:blipFill>
        <p:spPr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9" name="Picture 8" descr="The CUBS BComm Showcase Podcast is available now!">
            <a:extLst>
              <a:ext uri="{FF2B5EF4-FFF2-40B4-BE49-F238E27FC236}">
                <a16:creationId xmlns:a16="http://schemas.microsoft.com/office/drawing/2014/main" id="{4F0B5FF0-FB86-8444-2D44-0FEBF6D4A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5" r="34983" b="-1"/>
          <a:stretch/>
        </p:blipFill>
        <p:spPr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10AA1029-9C7C-E7E2-91DB-0F114DEEF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30" r="-4" b="20319"/>
          <a:stretch/>
        </p:blipFill>
        <p:spPr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6" name="Picture 5" descr="A group of people in a kitchen&#10;&#10;Description automatically generated">
            <a:extLst>
              <a:ext uri="{FF2B5EF4-FFF2-40B4-BE49-F238E27FC236}">
                <a16:creationId xmlns:a16="http://schemas.microsoft.com/office/drawing/2014/main" id="{FBB7364F-B7A3-4FE6-E38E-B3798F2E98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537" r="3" b="3"/>
          <a:stretch/>
        </p:blipFill>
        <p:spPr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03A4E5-8D9D-D81F-E108-EE259DCEC2EE}"/>
              </a:ext>
            </a:extLst>
          </p:cNvPr>
          <p:cNvSpPr txBox="1"/>
          <p:nvPr/>
        </p:nvSpPr>
        <p:spPr>
          <a:xfrm>
            <a:off x="7358742" y="2569029"/>
            <a:ext cx="4680858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200" b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Presenting</a:t>
            </a:r>
            <a:endParaRPr lang="en-US" sz="2200" b="1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sz="2200" b="1">
                <a:solidFill>
                  <a:schemeClr val="accent1">
                    <a:lumMod val="75000"/>
                  </a:schemeClr>
                </a:solidFill>
                <a:cs typeface="Arial"/>
              </a:rPr>
              <a:t>Blogging</a:t>
            </a:r>
          </a:p>
          <a:p>
            <a:pPr marL="228600" indent="-228600">
              <a:buFont typeface=""/>
              <a:buChar char="•"/>
            </a:pPr>
            <a:r>
              <a:rPr lang="en-US" sz="2200" b="1">
                <a:solidFill>
                  <a:schemeClr val="accent1">
                    <a:lumMod val="75000"/>
                  </a:schemeClr>
                </a:solidFill>
                <a:cs typeface="Arial"/>
              </a:rPr>
              <a:t>Vlogging</a:t>
            </a:r>
          </a:p>
          <a:p>
            <a:pPr marL="228600" indent="-228600">
              <a:buFont typeface=""/>
              <a:buChar char="•"/>
            </a:pPr>
            <a:r>
              <a:rPr lang="en-US" sz="2200" b="1">
                <a:solidFill>
                  <a:schemeClr val="accent1">
                    <a:lumMod val="75000"/>
                  </a:schemeClr>
                </a:solidFill>
                <a:cs typeface="Arial"/>
              </a:rPr>
              <a:t>Podcasts</a:t>
            </a:r>
          </a:p>
          <a:p>
            <a:pPr marL="228600" indent="-228600">
              <a:buFont typeface=""/>
              <a:buChar char="•"/>
            </a:pPr>
            <a:r>
              <a:rPr lang="en-US" sz="2200" b="1">
                <a:solidFill>
                  <a:schemeClr val="accent1">
                    <a:lumMod val="75000"/>
                  </a:schemeClr>
                </a:solidFill>
                <a:cs typeface="Arial"/>
              </a:rPr>
              <a:t>Journalling</a:t>
            </a:r>
          </a:p>
          <a:p>
            <a:pPr marL="228600" indent="-228600">
              <a:buFont typeface=""/>
              <a:buChar char="•"/>
            </a:pPr>
            <a:endParaRPr lang="en-US" sz="2200">
              <a:cs typeface="Arial"/>
            </a:endParaRPr>
          </a:p>
          <a:p>
            <a:endParaRPr lang="en-US" sz="2200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4F85C-3EC4-32ED-820A-E1B84A650299}"/>
              </a:ext>
            </a:extLst>
          </p:cNvPr>
          <p:cNvSpPr txBox="1"/>
          <p:nvPr/>
        </p:nvSpPr>
        <p:spPr>
          <a:xfrm>
            <a:off x="7360853" y="472475"/>
            <a:ext cx="493382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>
                <a:solidFill>
                  <a:srgbClr val="104862"/>
                </a:solidFill>
                <a:latin typeface="Corbel"/>
              </a:rPr>
              <a:t>Showcasing Success on Placement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123CE-96C4-33A7-7BA2-3FE9B900BD45}"/>
              </a:ext>
            </a:extLst>
          </p:cNvPr>
          <p:cNvSpPr txBox="1"/>
          <p:nvPr/>
        </p:nvSpPr>
        <p:spPr>
          <a:xfrm>
            <a:off x="7542363" y="4580627"/>
            <a:ext cx="46553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solidFill>
                  <a:srgbClr val="467886"/>
                </a:solidFill>
                <a:cs typeface="Segoe UI"/>
                <a:hlinkClick r:id="rId6"/>
              </a:rPr>
              <a:t>#IAmRemarkable</a:t>
            </a:r>
            <a:r>
              <a:rPr lang="en-US" b="1">
                <a:cs typeface="Segoe UI"/>
              </a:rPr>
              <a:t> </a:t>
            </a:r>
            <a:r>
              <a:rPr lang="en-US">
                <a:cs typeface="Segoe UI"/>
              </a:rPr>
              <a:t>​</a:t>
            </a:r>
          </a:p>
          <a:p>
            <a:r>
              <a:rPr lang="en-US" b="1">
                <a:cs typeface="Segoe UI"/>
              </a:rPr>
              <a:t>A powerful initiative developed by Google that aims to empower individuals to embrace their achievements and speak openly about their unique talents, skills,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247959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1F6D346-A2A5-C6F0-1345-662BCA2E3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" r="1807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D11AD-EC12-FB5D-38BB-71DB7CF0D2B9}"/>
              </a:ext>
            </a:extLst>
          </p:cNvPr>
          <p:cNvSpPr txBox="1"/>
          <p:nvPr/>
        </p:nvSpPr>
        <p:spPr>
          <a:xfrm>
            <a:off x="260694" y="242013"/>
            <a:ext cx="4528770" cy="12210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ptos"/>
                <a:ea typeface="+mj-ea"/>
                <a:cs typeface="+mj-cs"/>
              </a:rPr>
              <a:t>DELL Intern Blogging Experience 2024</a:t>
            </a:r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Aptos"/>
                <a:ea typeface="+mj-ea"/>
                <a:cs typeface="+mj-cs"/>
              </a:rPr>
              <a:t>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A972D-1CD9-A3CA-2D6E-071926479B15}"/>
              </a:ext>
            </a:extLst>
          </p:cNvPr>
          <p:cNvSpPr txBox="1"/>
          <p:nvPr/>
        </p:nvSpPr>
        <p:spPr>
          <a:xfrm>
            <a:off x="288403" y="1990856"/>
            <a:ext cx="4834972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Lessons Learned: Reflections on My Internship </a:t>
            </a:r>
            <a:endParaRPr lang="en-US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err="1"/>
              <a:t>BComm</a:t>
            </a:r>
            <a:r>
              <a:rPr lang="en-US" sz="1600" b="1"/>
              <a:t> year 3</a:t>
            </a: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>
                <a:hlinkClick r:id="rId3"/>
              </a:rPr>
              <a:t>https://www.linkedin.com/feed/update/urn:li:activity:7205906262687891456/</a:t>
            </a:r>
            <a:endParaRPr lang="en-US" sz="13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i="1"/>
              <a:t>'As I transitioned from my role as a full-time Commerce student to a Project Management Intern on the Customer Success Team here at Dell Technologies, initially I was anxious that I would not be capable for the role, that I would struggle to make friends and that I would fall behind in comparison to the other interns.''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i="1"/>
              <a:t>'I am excited to meet the person I become at the end of my internship.'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  <p:pic>
        <p:nvPicPr>
          <p:cNvPr id="7" name="Picture 6" descr="Dell - Wikipedia">
            <a:extLst>
              <a:ext uri="{FF2B5EF4-FFF2-40B4-BE49-F238E27FC236}">
                <a16:creationId xmlns:a16="http://schemas.microsoft.com/office/drawing/2014/main" id="{9C1DD500-0ED6-B9D6-1000-B4C9CAEEA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5804" y="81083"/>
            <a:ext cx="2307100" cy="24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6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FACE153-F029-2D24-CC80-DBA5CD0196A8}"/>
              </a:ext>
            </a:extLst>
          </p:cNvPr>
          <p:cNvSpPr/>
          <p:nvPr/>
        </p:nvSpPr>
        <p:spPr>
          <a:xfrm>
            <a:off x="4162301" y="5014358"/>
            <a:ext cx="7686303" cy="1436913"/>
          </a:xfrm>
          <a:prstGeom prst="wedgeRoundRectCallout">
            <a:avLst/>
          </a:prstGeom>
          <a:solidFill>
            <a:srgbClr val="1E8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>
                <a:solidFill>
                  <a:schemeClr val="bg1">
                    <a:lumMod val="85000"/>
                  </a:schemeClr>
                </a:solidFill>
              </a:rPr>
              <a:t>"</a:t>
            </a:r>
            <a:r>
              <a:rPr lang="en-US" sz="2000" i="1">
                <a:solidFill>
                  <a:schemeClr val="bg1">
                    <a:lumMod val="85000"/>
                  </a:schemeClr>
                </a:solidFill>
              </a:rPr>
              <a:t>To prepare for my interview for a graduate </a:t>
            </a:r>
            <a:r>
              <a:rPr lang="en-US" sz="2000" i="1" err="1">
                <a:solidFill>
                  <a:schemeClr val="bg1">
                    <a:lumMod val="85000"/>
                  </a:schemeClr>
                </a:solidFill>
              </a:rPr>
              <a:t>programme</a:t>
            </a:r>
            <a:r>
              <a:rPr lang="en-US" sz="2000" i="1">
                <a:solidFill>
                  <a:schemeClr val="bg1">
                    <a:lumMod val="85000"/>
                  </a:schemeClr>
                </a:solidFill>
              </a:rPr>
              <a:t> in Year 4, I went back over my learning logs and final report from work placement which really helped me prepare</a:t>
            </a:r>
            <a:r>
              <a:rPr lang="en-US" sz="2000">
                <a:solidFill>
                  <a:schemeClr val="bg1">
                    <a:lumMod val="85000"/>
                  </a:schemeClr>
                </a:solidFill>
              </a:rPr>
              <a:t>".</a:t>
            </a:r>
            <a:r>
              <a:rPr lang="en-US" sz="2000" b="1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b="1">
                <a:solidFill>
                  <a:schemeClr val="bg1">
                    <a:lumMod val="85000"/>
                  </a:schemeClr>
                </a:solidFill>
              </a:rPr>
              <a:t>BCom Student Year 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F61C103-13FE-CCB8-A21A-981B8C866369}"/>
              </a:ext>
            </a:extLst>
          </p:cNvPr>
          <p:cNvSpPr/>
          <p:nvPr/>
        </p:nvSpPr>
        <p:spPr>
          <a:xfrm>
            <a:off x="3790209" y="774865"/>
            <a:ext cx="8210795" cy="1586345"/>
          </a:xfrm>
          <a:prstGeom prst="wedgeRoundRectCallout">
            <a:avLst/>
          </a:prstGeom>
          <a:solidFill>
            <a:srgbClr val="1E8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E9E1C-2134-69A8-D832-1F0E06EAB25C}"/>
              </a:ext>
            </a:extLst>
          </p:cNvPr>
          <p:cNvSpPr txBox="1"/>
          <p:nvPr/>
        </p:nvSpPr>
        <p:spPr>
          <a:xfrm>
            <a:off x="3968336" y="912420"/>
            <a:ext cx="7849590" cy="13234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chemeClr val="bg1">
                    <a:lumMod val="85000"/>
                  </a:schemeClr>
                </a:solidFill>
              </a:rPr>
              <a:t>“We did so many presentations on work placement.....then when we came back to college, I thought people would be a lot more vocal ....but people fell back into how they were before....”              </a:t>
            </a:r>
            <a:r>
              <a:rPr lang="en-US" sz="2000" b="1">
                <a:solidFill>
                  <a:schemeClr val="bg1">
                    <a:lumMod val="85000"/>
                  </a:schemeClr>
                </a:solidFill>
              </a:rPr>
              <a:t>BSc Accounting Student Year 4</a:t>
            </a:r>
            <a:endParaRPr lang="en-US" sz="20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26567-984F-0F35-498D-21CA9D9BB25B}"/>
              </a:ext>
            </a:extLst>
          </p:cNvPr>
          <p:cNvSpPr txBox="1"/>
          <p:nvPr/>
        </p:nvSpPr>
        <p:spPr>
          <a:xfrm>
            <a:off x="135575" y="1253838"/>
            <a:ext cx="54755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hlinkClick r:id="rId2"/>
              </a:rPr>
              <a:t>Hear the Student Voice </a:t>
            </a:r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CF23F-9AA3-CE54-24A4-6A5005F63820}"/>
              </a:ext>
            </a:extLst>
          </p:cNvPr>
          <p:cNvSpPr txBox="1"/>
          <p:nvPr/>
        </p:nvSpPr>
        <p:spPr>
          <a:xfrm>
            <a:off x="83128" y="0"/>
            <a:ext cx="84651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i="1" u="sng">
                <a:solidFill>
                  <a:schemeClr val="accent1">
                    <a:lumMod val="75000"/>
                  </a:schemeClr>
                </a:solidFill>
                <a:latin typeface="Corbel"/>
              </a:rPr>
              <a:t>The Student Voice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3A9906E-E2D3-342C-FBE3-8B88D1EE7D7E}"/>
              </a:ext>
            </a:extLst>
          </p:cNvPr>
          <p:cNvSpPr/>
          <p:nvPr/>
        </p:nvSpPr>
        <p:spPr>
          <a:xfrm>
            <a:off x="257298" y="2894611"/>
            <a:ext cx="8972795" cy="1724891"/>
          </a:xfrm>
          <a:prstGeom prst="wedgeRoundRectCallout">
            <a:avLst/>
          </a:prstGeom>
          <a:solidFill>
            <a:srgbClr val="1E8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4D60EFF-AF56-DB5D-A8B5-FA3C441567A5}"/>
              </a:ext>
            </a:extLst>
          </p:cNvPr>
          <p:cNvSpPr txBox="1"/>
          <p:nvPr/>
        </p:nvSpPr>
        <p:spPr>
          <a:xfrm>
            <a:off x="277092" y="3034144"/>
            <a:ext cx="8950035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It’s mentioned in our placement reports, that we may be asked to complete a 10 minute presentation on our activities during placement and what we learned. So I put that together just in case I was asked about it.... but I didn't have a forum to do so in the end.” </a:t>
            </a:r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BA Psychology &amp; Computing Student Year 4</a:t>
            </a: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" name="Picture 19" descr="A person using a computer&#10;&#10;Description automatically generated">
            <a:extLst>
              <a:ext uri="{FF2B5EF4-FFF2-40B4-BE49-F238E27FC236}">
                <a16:creationId xmlns:a16="http://schemas.microsoft.com/office/drawing/2014/main" id="{FC093FB7-2E53-8B27-F521-834D5B0C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690" y="2953178"/>
            <a:ext cx="2722803" cy="1607895"/>
          </a:xfrm>
          <a:prstGeom prst="rect">
            <a:avLst/>
          </a:prstGeom>
        </p:spPr>
      </p:pic>
      <p:pic>
        <p:nvPicPr>
          <p:cNvPr id="22" name="Picture 21" descr="A few green stamps with white text&#10;&#10;Description automatically generated">
            <a:extLst>
              <a:ext uri="{FF2B5EF4-FFF2-40B4-BE49-F238E27FC236}">
                <a16:creationId xmlns:a16="http://schemas.microsoft.com/office/drawing/2014/main" id="{46DC357C-D7D7-D838-FD76-778713C0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46" y="5226627"/>
            <a:ext cx="3743326" cy="1226129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0B103E2-3AD0-EB4F-2F54-2E14E152DC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9" t="9683" r="71460" b="8025"/>
          <a:stretch/>
        </p:blipFill>
        <p:spPr>
          <a:xfrm>
            <a:off x="10456379" y="-3214"/>
            <a:ext cx="1733907" cy="5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2024-05-22T08:10:52Z</dcterms:created>
  <dcterms:modified xsi:type="dcterms:W3CDTF">2024-06-18T07:11:34Z</dcterms:modified>
</cp:coreProperties>
</file>