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25"/>
  </p:notesMasterIdLst>
  <p:sldIdLst>
    <p:sldId id="529" r:id="rId6"/>
    <p:sldId id="489" r:id="rId7"/>
    <p:sldId id="524" r:id="rId8"/>
    <p:sldId id="543" r:id="rId9"/>
    <p:sldId id="530" r:id="rId10"/>
    <p:sldId id="512" r:id="rId11"/>
    <p:sldId id="546" r:id="rId12"/>
    <p:sldId id="532" r:id="rId13"/>
    <p:sldId id="544" r:id="rId14"/>
    <p:sldId id="538" r:id="rId15"/>
    <p:sldId id="539" r:id="rId16"/>
    <p:sldId id="536" r:id="rId17"/>
    <p:sldId id="537" r:id="rId18"/>
    <p:sldId id="541" r:id="rId19"/>
    <p:sldId id="540" r:id="rId20"/>
    <p:sldId id="535" r:id="rId21"/>
    <p:sldId id="547" r:id="rId22"/>
    <p:sldId id="542" r:id="rId23"/>
    <p:sldId id="52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lia Keenaghan" initials="CK" lastIdx="1" clrIdx="0">
    <p:extLst>
      <p:ext uri="{19B8F6BF-5375-455C-9EA6-DF929625EA0E}">
        <p15:presenceInfo xmlns:p15="http://schemas.microsoft.com/office/powerpoint/2012/main" userId="S::Keenaghan.Celia@itsligo.ie::05144ee8-db3d-4f16-a313-d99a8c3759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79B81"/>
    <a:srgbClr val="5D2884"/>
    <a:srgbClr val="1DA2C1"/>
    <a:srgbClr val="356D4E"/>
    <a:srgbClr val="428661"/>
    <a:srgbClr val="A30D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83399" autoAdjust="0"/>
  </p:normalViewPr>
  <p:slideViewPr>
    <p:cSldViewPr snapToGrid="0">
      <p:cViewPr varScale="1">
        <p:scale>
          <a:sx n="69" d="100"/>
          <a:sy n="69" d="100"/>
        </p:scale>
        <p:origin x="1133" y="5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54A75F-DFC8-4411-BDB7-CD8532D1FF1E}" type="doc">
      <dgm:prSet loTypeId="urn:microsoft.com/office/officeart/2018/2/layout/IconCircleList" loCatId="icon" qsTypeId="urn:microsoft.com/office/officeart/2005/8/quickstyle/simple1" qsCatId="simple" csTypeId="urn:microsoft.com/office/officeart/2005/8/colors/accent0_1" csCatId="mainScheme" phldr="1"/>
      <dgm:spPr/>
      <dgm:t>
        <a:bodyPr/>
        <a:lstStyle/>
        <a:p>
          <a:endParaRPr lang="en-US"/>
        </a:p>
      </dgm:t>
    </dgm:pt>
    <dgm:pt modelId="{C0AB20ED-F7E8-43EE-8055-3731BC321609}">
      <dgm:prSet/>
      <dgm:spPr/>
      <dgm:t>
        <a:bodyPr/>
        <a:lstStyle/>
        <a:p>
          <a:pPr>
            <a:lnSpc>
              <a:spcPct val="100000"/>
            </a:lnSpc>
          </a:pPr>
          <a:r>
            <a:rPr lang="en-IE">
              <a:solidFill>
                <a:srgbClr val="002060"/>
              </a:solidFill>
            </a:rPr>
            <a:t>Strategic Alignment</a:t>
          </a:r>
          <a:endParaRPr lang="en-US">
            <a:solidFill>
              <a:srgbClr val="002060"/>
            </a:solidFill>
          </a:endParaRPr>
        </a:p>
      </dgm:t>
    </dgm:pt>
    <dgm:pt modelId="{89338A19-4582-402C-BC15-6FA3961A3F3B}" type="parTrans" cxnId="{4032F6F2-8DD0-4274-93B3-089E9FBB039A}">
      <dgm:prSet/>
      <dgm:spPr/>
      <dgm:t>
        <a:bodyPr/>
        <a:lstStyle/>
        <a:p>
          <a:endParaRPr lang="en-US"/>
        </a:p>
      </dgm:t>
    </dgm:pt>
    <dgm:pt modelId="{9CCA24A6-19DD-4D7E-BC30-3D63FD004EFD}" type="sibTrans" cxnId="{4032F6F2-8DD0-4274-93B3-089E9FBB039A}">
      <dgm:prSet/>
      <dgm:spPr/>
      <dgm:t>
        <a:bodyPr/>
        <a:lstStyle/>
        <a:p>
          <a:pPr>
            <a:lnSpc>
              <a:spcPct val="100000"/>
            </a:lnSpc>
          </a:pPr>
          <a:endParaRPr lang="en-US"/>
        </a:p>
      </dgm:t>
    </dgm:pt>
    <dgm:pt modelId="{DBA83D28-9CEE-4F46-8528-98A32D4AF7D9}">
      <dgm:prSet/>
      <dgm:spPr/>
      <dgm:t>
        <a:bodyPr/>
        <a:lstStyle/>
        <a:p>
          <a:pPr>
            <a:lnSpc>
              <a:spcPct val="100000"/>
            </a:lnSpc>
          </a:pPr>
          <a:r>
            <a:rPr lang="en-IE">
              <a:solidFill>
                <a:srgbClr val="002060"/>
              </a:solidFill>
            </a:rPr>
            <a:t>Communication</a:t>
          </a:r>
          <a:endParaRPr lang="en-US">
            <a:solidFill>
              <a:srgbClr val="002060"/>
            </a:solidFill>
          </a:endParaRPr>
        </a:p>
      </dgm:t>
    </dgm:pt>
    <dgm:pt modelId="{0ABBE7DC-2175-4627-B112-9D3C18D32D68}" type="parTrans" cxnId="{2C21D00F-1E52-4E59-A2BB-F9DDF0D22E4D}">
      <dgm:prSet/>
      <dgm:spPr/>
      <dgm:t>
        <a:bodyPr/>
        <a:lstStyle/>
        <a:p>
          <a:endParaRPr lang="en-US"/>
        </a:p>
      </dgm:t>
    </dgm:pt>
    <dgm:pt modelId="{81926810-67D7-4C45-A4DF-6A31418025D5}" type="sibTrans" cxnId="{2C21D00F-1E52-4E59-A2BB-F9DDF0D22E4D}">
      <dgm:prSet/>
      <dgm:spPr/>
      <dgm:t>
        <a:bodyPr/>
        <a:lstStyle/>
        <a:p>
          <a:pPr>
            <a:lnSpc>
              <a:spcPct val="100000"/>
            </a:lnSpc>
          </a:pPr>
          <a:endParaRPr lang="en-US"/>
        </a:p>
      </dgm:t>
    </dgm:pt>
    <dgm:pt modelId="{FDB59BF6-9802-4AF2-8FB5-2F0FA41388E1}">
      <dgm:prSet/>
      <dgm:spPr/>
      <dgm:t>
        <a:bodyPr/>
        <a:lstStyle/>
        <a:p>
          <a:pPr>
            <a:lnSpc>
              <a:spcPct val="100000"/>
            </a:lnSpc>
          </a:pPr>
          <a:r>
            <a:rPr lang="en-IE">
              <a:solidFill>
                <a:srgbClr val="002060"/>
              </a:solidFill>
            </a:rPr>
            <a:t>Best Practice</a:t>
          </a:r>
          <a:endParaRPr lang="en-US">
            <a:solidFill>
              <a:srgbClr val="002060"/>
            </a:solidFill>
          </a:endParaRPr>
        </a:p>
      </dgm:t>
    </dgm:pt>
    <dgm:pt modelId="{F706D8C6-3B90-4727-8F60-98779A29B70A}" type="parTrans" cxnId="{DCB3EE79-7B44-4A61-B948-2CDEAB33BBB5}">
      <dgm:prSet/>
      <dgm:spPr/>
      <dgm:t>
        <a:bodyPr/>
        <a:lstStyle/>
        <a:p>
          <a:endParaRPr lang="en-US"/>
        </a:p>
      </dgm:t>
    </dgm:pt>
    <dgm:pt modelId="{5B021D30-C575-4932-B85A-1CC66F35E64B}" type="sibTrans" cxnId="{DCB3EE79-7B44-4A61-B948-2CDEAB33BBB5}">
      <dgm:prSet/>
      <dgm:spPr/>
      <dgm:t>
        <a:bodyPr/>
        <a:lstStyle/>
        <a:p>
          <a:pPr>
            <a:lnSpc>
              <a:spcPct val="100000"/>
            </a:lnSpc>
          </a:pPr>
          <a:endParaRPr lang="en-US"/>
        </a:p>
      </dgm:t>
    </dgm:pt>
    <dgm:pt modelId="{88050365-AAC6-47E2-9BF9-ABC0943796B9}">
      <dgm:prSet/>
      <dgm:spPr/>
      <dgm:t>
        <a:bodyPr/>
        <a:lstStyle/>
        <a:p>
          <a:pPr>
            <a:lnSpc>
              <a:spcPct val="100000"/>
            </a:lnSpc>
          </a:pPr>
          <a:r>
            <a:rPr lang="en-IE">
              <a:solidFill>
                <a:srgbClr val="002060"/>
              </a:solidFill>
            </a:rPr>
            <a:t>Action Planning</a:t>
          </a:r>
          <a:endParaRPr lang="en-US">
            <a:solidFill>
              <a:srgbClr val="002060"/>
            </a:solidFill>
          </a:endParaRPr>
        </a:p>
      </dgm:t>
    </dgm:pt>
    <dgm:pt modelId="{4B5E83DF-0123-4C83-9D86-0AFD7B366A93}" type="parTrans" cxnId="{D3461ADA-5A3F-40D1-A1F5-06200AE9D0AC}">
      <dgm:prSet/>
      <dgm:spPr/>
      <dgm:t>
        <a:bodyPr/>
        <a:lstStyle/>
        <a:p>
          <a:endParaRPr lang="en-US"/>
        </a:p>
      </dgm:t>
    </dgm:pt>
    <dgm:pt modelId="{2C196F4D-54F1-4588-B63C-282ED7938340}" type="sibTrans" cxnId="{D3461ADA-5A3F-40D1-A1F5-06200AE9D0AC}">
      <dgm:prSet/>
      <dgm:spPr/>
      <dgm:t>
        <a:bodyPr/>
        <a:lstStyle/>
        <a:p>
          <a:endParaRPr lang="en-US"/>
        </a:p>
      </dgm:t>
    </dgm:pt>
    <dgm:pt modelId="{B44911C2-1C61-4BAE-AE8E-46DC4AD1F888}" type="pres">
      <dgm:prSet presAssocID="{3454A75F-DFC8-4411-BDB7-CD8532D1FF1E}" presName="root" presStyleCnt="0">
        <dgm:presLayoutVars>
          <dgm:dir/>
          <dgm:resizeHandles val="exact"/>
        </dgm:presLayoutVars>
      </dgm:prSet>
      <dgm:spPr/>
    </dgm:pt>
    <dgm:pt modelId="{F706541D-65C9-4C55-AD96-8D0151995DEF}" type="pres">
      <dgm:prSet presAssocID="{3454A75F-DFC8-4411-BDB7-CD8532D1FF1E}" presName="container" presStyleCnt="0">
        <dgm:presLayoutVars>
          <dgm:dir/>
          <dgm:resizeHandles val="exact"/>
        </dgm:presLayoutVars>
      </dgm:prSet>
      <dgm:spPr/>
    </dgm:pt>
    <dgm:pt modelId="{8173F1DC-3F2B-4237-B51B-1B86F0DCA4D7}" type="pres">
      <dgm:prSet presAssocID="{C0AB20ED-F7E8-43EE-8055-3731BC321609}" presName="compNode" presStyleCnt="0"/>
      <dgm:spPr/>
    </dgm:pt>
    <dgm:pt modelId="{CBD2C850-70B1-4845-915F-2F096A658890}" type="pres">
      <dgm:prSet presAssocID="{C0AB20ED-F7E8-43EE-8055-3731BC321609}" presName="iconBgRect" presStyleLbl="bgShp" presStyleIdx="0" presStyleCnt="4"/>
      <dgm:spPr>
        <a:solidFill>
          <a:srgbClr val="479B81"/>
        </a:solidFill>
      </dgm:spPr>
    </dgm:pt>
    <dgm:pt modelId="{D0CBE4EA-3B9B-4CAC-B813-53E023C13237}" type="pres">
      <dgm:prSet presAssocID="{C0AB20ED-F7E8-43EE-8055-3731BC321609}" presName="iconRect" presStyleLbl="node1" presStyleIdx="0" presStyleCnt="4"/>
      <dgm:spPr>
        <a:blipFill rotWithShape="1">
          <a:blip xmlns:r="http://schemas.openxmlformats.org/officeDocument/2006/relationships" r:embed="rId1"/>
          <a:srcRect/>
          <a:stretch>
            <a:fillRect l="-50000" r="-50000"/>
          </a:stretch>
        </a:blipFill>
      </dgm:spPr>
      <dgm:extLst>
        <a:ext uri="{E40237B7-FDA0-4F09-8148-C483321AD2D9}">
          <dgm14:cNvPr xmlns:dgm14="http://schemas.microsoft.com/office/drawing/2010/diagram" id="0" name="" descr="Checkmark"/>
        </a:ext>
      </dgm:extLst>
    </dgm:pt>
    <dgm:pt modelId="{B14FD241-4288-43ED-9F83-B44C74509E05}" type="pres">
      <dgm:prSet presAssocID="{C0AB20ED-F7E8-43EE-8055-3731BC321609}" presName="spaceRect" presStyleCnt="0"/>
      <dgm:spPr/>
    </dgm:pt>
    <dgm:pt modelId="{6D4DBB6A-86D2-4872-AE15-E261B389C0E7}" type="pres">
      <dgm:prSet presAssocID="{C0AB20ED-F7E8-43EE-8055-3731BC321609}" presName="textRect" presStyleLbl="revTx" presStyleIdx="0" presStyleCnt="4">
        <dgm:presLayoutVars>
          <dgm:chMax val="1"/>
          <dgm:chPref val="1"/>
        </dgm:presLayoutVars>
      </dgm:prSet>
      <dgm:spPr/>
    </dgm:pt>
    <dgm:pt modelId="{2E936C5B-2CE3-4065-81ED-DBF746174EB3}" type="pres">
      <dgm:prSet presAssocID="{9CCA24A6-19DD-4D7E-BC30-3D63FD004EFD}" presName="sibTrans" presStyleLbl="sibTrans2D1" presStyleIdx="0" presStyleCnt="0"/>
      <dgm:spPr/>
    </dgm:pt>
    <dgm:pt modelId="{1C9466B2-6CAC-4D8A-84F7-3DD88CDAABEA}" type="pres">
      <dgm:prSet presAssocID="{DBA83D28-9CEE-4F46-8528-98A32D4AF7D9}" presName="compNode" presStyleCnt="0"/>
      <dgm:spPr/>
    </dgm:pt>
    <dgm:pt modelId="{515D6AC8-7B9A-4272-AFAE-3A2C19A30D92}" type="pres">
      <dgm:prSet presAssocID="{DBA83D28-9CEE-4F46-8528-98A32D4AF7D9}" presName="iconBgRect" presStyleLbl="bgShp" presStyleIdx="1" presStyleCnt="4"/>
      <dgm:spPr>
        <a:solidFill>
          <a:srgbClr val="5D2884"/>
        </a:solidFill>
      </dgm:spPr>
    </dgm:pt>
    <dgm:pt modelId="{1EB1FD69-1E01-4EBD-AA5C-79C56E462D7E}" type="pres">
      <dgm:prSet presAssocID="{DBA83D28-9CEE-4F46-8528-98A32D4AF7D9}" presName="iconRect" presStyleLbl="node1" presStyleIdx="1" presStyleCnt="4"/>
      <dgm:spPr>
        <a:blipFill rotWithShape="1">
          <a:blip xmlns:r="http://schemas.openxmlformats.org/officeDocument/2006/relationships" r:embed="rId2"/>
          <a:srcRect/>
          <a:stretch>
            <a:fillRect l="-28000" r="-28000"/>
          </a:stretch>
        </a:blipFill>
      </dgm:spPr>
      <dgm:extLst>
        <a:ext uri="{E40237B7-FDA0-4F09-8148-C483321AD2D9}">
          <dgm14:cNvPr xmlns:dgm14="http://schemas.microsoft.com/office/drawing/2010/diagram" id="0" name="" descr="Telephone"/>
        </a:ext>
      </dgm:extLst>
    </dgm:pt>
    <dgm:pt modelId="{B702AA8B-A537-4503-BD4D-3D86F5D38144}" type="pres">
      <dgm:prSet presAssocID="{DBA83D28-9CEE-4F46-8528-98A32D4AF7D9}" presName="spaceRect" presStyleCnt="0"/>
      <dgm:spPr/>
    </dgm:pt>
    <dgm:pt modelId="{98740E12-EDA6-47EF-AE27-97B606FB0FFB}" type="pres">
      <dgm:prSet presAssocID="{DBA83D28-9CEE-4F46-8528-98A32D4AF7D9}" presName="textRect" presStyleLbl="revTx" presStyleIdx="1" presStyleCnt="4">
        <dgm:presLayoutVars>
          <dgm:chMax val="1"/>
          <dgm:chPref val="1"/>
        </dgm:presLayoutVars>
      </dgm:prSet>
      <dgm:spPr/>
    </dgm:pt>
    <dgm:pt modelId="{D0874364-AC12-449E-A6DB-5A05125113F4}" type="pres">
      <dgm:prSet presAssocID="{81926810-67D7-4C45-A4DF-6A31418025D5}" presName="sibTrans" presStyleLbl="sibTrans2D1" presStyleIdx="0" presStyleCnt="0"/>
      <dgm:spPr/>
    </dgm:pt>
    <dgm:pt modelId="{31973085-0C3E-4D82-9C0E-F6A6C3943CD6}" type="pres">
      <dgm:prSet presAssocID="{FDB59BF6-9802-4AF2-8FB5-2F0FA41388E1}" presName="compNode" presStyleCnt="0"/>
      <dgm:spPr/>
    </dgm:pt>
    <dgm:pt modelId="{FEA8DBB2-EAA8-4932-9FFE-7B91E4C2AC50}" type="pres">
      <dgm:prSet presAssocID="{FDB59BF6-9802-4AF2-8FB5-2F0FA41388E1}" presName="iconBgRect" presStyleLbl="bgShp" presStyleIdx="2" presStyleCnt="4"/>
      <dgm:spPr>
        <a:solidFill>
          <a:srgbClr val="1DA2C1"/>
        </a:solidFill>
      </dgm:spPr>
    </dgm:pt>
    <dgm:pt modelId="{98975BCA-3366-43AB-8193-3276D1E5B78C}" type="pres">
      <dgm:prSet presAssocID="{FDB59BF6-9802-4AF2-8FB5-2F0FA41388E1}" presName="iconRect" presStyleLbl="node1" presStyleIdx="2" presStyleCnt="4" custLinFactNeighborY="-6345"/>
      <dgm:spPr>
        <a:blipFill rotWithShape="1">
          <a:blip xmlns:r="http://schemas.openxmlformats.org/officeDocument/2006/relationships" r:embed="rId3"/>
          <a:srcRect/>
          <a:stretch>
            <a:fillRect l="-17000" r="-17000"/>
          </a:stretch>
        </a:blipFill>
      </dgm:spPr>
      <dgm:extLst>
        <a:ext uri="{E40237B7-FDA0-4F09-8148-C483321AD2D9}">
          <dgm14:cNvPr xmlns:dgm14="http://schemas.microsoft.com/office/drawing/2010/diagram" id="0" name="" descr="Ribbon"/>
        </a:ext>
      </dgm:extLst>
    </dgm:pt>
    <dgm:pt modelId="{3A79FF6D-DAA8-49DD-909B-AFB1600545D1}" type="pres">
      <dgm:prSet presAssocID="{FDB59BF6-9802-4AF2-8FB5-2F0FA41388E1}" presName="spaceRect" presStyleCnt="0"/>
      <dgm:spPr/>
    </dgm:pt>
    <dgm:pt modelId="{1287CC5B-25F6-404B-AFE7-38DF58B0F5BA}" type="pres">
      <dgm:prSet presAssocID="{FDB59BF6-9802-4AF2-8FB5-2F0FA41388E1}" presName="textRect" presStyleLbl="revTx" presStyleIdx="2" presStyleCnt="4">
        <dgm:presLayoutVars>
          <dgm:chMax val="1"/>
          <dgm:chPref val="1"/>
        </dgm:presLayoutVars>
      </dgm:prSet>
      <dgm:spPr/>
    </dgm:pt>
    <dgm:pt modelId="{0BB3DC47-29E1-4751-8049-0BEB26207FE6}" type="pres">
      <dgm:prSet presAssocID="{5B021D30-C575-4932-B85A-1CC66F35E64B}" presName="sibTrans" presStyleLbl="sibTrans2D1" presStyleIdx="0" presStyleCnt="0"/>
      <dgm:spPr/>
    </dgm:pt>
    <dgm:pt modelId="{1772D07B-C603-49C1-A945-17F38E6913DF}" type="pres">
      <dgm:prSet presAssocID="{88050365-AAC6-47E2-9BF9-ABC0943796B9}" presName="compNode" presStyleCnt="0"/>
      <dgm:spPr/>
    </dgm:pt>
    <dgm:pt modelId="{0263BE0B-6C55-44F9-8E27-2501B9427735}" type="pres">
      <dgm:prSet presAssocID="{88050365-AAC6-47E2-9BF9-ABC0943796B9}" presName="iconBgRect" presStyleLbl="bgShp" presStyleIdx="3" presStyleCnt="4"/>
      <dgm:spPr>
        <a:solidFill>
          <a:srgbClr val="A30D58"/>
        </a:solidFill>
      </dgm:spPr>
    </dgm:pt>
    <dgm:pt modelId="{3AAD3F63-3F8D-48DA-AEAA-63F538D9F79B}" type="pres">
      <dgm:prSet presAssocID="{88050365-AAC6-47E2-9BF9-ABC0943796B9}" presName="iconRect" presStyleLbl="node1" presStyleIdx="3" presStyleCnt="4"/>
      <dgm:spPr>
        <a:blipFill rotWithShape="1">
          <a:blip xmlns:r="http://schemas.openxmlformats.org/officeDocument/2006/relationships" r:embed="rId4"/>
          <a:srcRect/>
          <a:stretch>
            <a:fillRect l="-100000" r="-100000"/>
          </a:stretch>
        </a:blipFill>
      </dgm:spPr>
      <dgm:extLst>
        <a:ext uri="{E40237B7-FDA0-4F09-8148-C483321AD2D9}">
          <dgm14:cNvPr xmlns:dgm14="http://schemas.microsoft.com/office/drawing/2010/diagram" id="0" name="" descr="Check List"/>
        </a:ext>
      </dgm:extLst>
    </dgm:pt>
    <dgm:pt modelId="{502B527D-A3D7-419C-989E-0D40826EDE57}" type="pres">
      <dgm:prSet presAssocID="{88050365-AAC6-47E2-9BF9-ABC0943796B9}" presName="spaceRect" presStyleCnt="0"/>
      <dgm:spPr/>
    </dgm:pt>
    <dgm:pt modelId="{C4138CCB-8584-4F60-9501-7767BC0C7C31}" type="pres">
      <dgm:prSet presAssocID="{88050365-AAC6-47E2-9BF9-ABC0943796B9}" presName="textRect" presStyleLbl="revTx" presStyleIdx="3" presStyleCnt="4">
        <dgm:presLayoutVars>
          <dgm:chMax val="1"/>
          <dgm:chPref val="1"/>
        </dgm:presLayoutVars>
      </dgm:prSet>
      <dgm:spPr/>
    </dgm:pt>
  </dgm:ptLst>
  <dgm:cxnLst>
    <dgm:cxn modelId="{2C21D00F-1E52-4E59-A2BB-F9DDF0D22E4D}" srcId="{3454A75F-DFC8-4411-BDB7-CD8532D1FF1E}" destId="{DBA83D28-9CEE-4F46-8528-98A32D4AF7D9}" srcOrd="1" destOrd="0" parTransId="{0ABBE7DC-2175-4627-B112-9D3C18D32D68}" sibTransId="{81926810-67D7-4C45-A4DF-6A31418025D5}"/>
    <dgm:cxn modelId="{656C9644-58B1-44E5-BFD8-81B4D89E0ECC}" type="presOf" srcId="{3454A75F-DFC8-4411-BDB7-CD8532D1FF1E}" destId="{B44911C2-1C61-4BAE-AE8E-46DC4AD1F888}" srcOrd="0" destOrd="0" presId="urn:microsoft.com/office/officeart/2018/2/layout/IconCircleList"/>
    <dgm:cxn modelId="{EA69F368-6E67-41BB-9881-B010E33B59A6}" type="presOf" srcId="{9CCA24A6-19DD-4D7E-BC30-3D63FD004EFD}" destId="{2E936C5B-2CE3-4065-81ED-DBF746174EB3}" srcOrd="0" destOrd="0" presId="urn:microsoft.com/office/officeart/2018/2/layout/IconCircleList"/>
    <dgm:cxn modelId="{0C03C450-EF99-49CF-972B-2F631D4EE969}" type="presOf" srcId="{FDB59BF6-9802-4AF2-8FB5-2F0FA41388E1}" destId="{1287CC5B-25F6-404B-AFE7-38DF58B0F5BA}" srcOrd="0" destOrd="0" presId="urn:microsoft.com/office/officeart/2018/2/layout/IconCircleList"/>
    <dgm:cxn modelId="{DCB3EE79-7B44-4A61-B948-2CDEAB33BBB5}" srcId="{3454A75F-DFC8-4411-BDB7-CD8532D1FF1E}" destId="{FDB59BF6-9802-4AF2-8FB5-2F0FA41388E1}" srcOrd="2" destOrd="0" parTransId="{F706D8C6-3B90-4727-8F60-98779A29B70A}" sibTransId="{5B021D30-C575-4932-B85A-1CC66F35E64B}"/>
    <dgm:cxn modelId="{4DEEED7F-0903-401B-93D8-8D8FDA9C35D4}" type="presOf" srcId="{88050365-AAC6-47E2-9BF9-ABC0943796B9}" destId="{C4138CCB-8584-4F60-9501-7767BC0C7C31}" srcOrd="0" destOrd="0" presId="urn:microsoft.com/office/officeart/2018/2/layout/IconCircleList"/>
    <dgm:cxn modelId="{98EC938B-BDAC-40A5-9AC6-42AFDE058488}" type="presOf" srcId="{DBA83D28-9CEE-4F46-8528-98A32D4AF7D9}" destId="{98740E12-EDA6-47EF-AE27-97B606FB0FFB}" srcOrd="0" destOrd="0" presId="urn:microsoft.com/office/officeart/2018/2/layout/IconCircleList"/>
    <dgm:cxn modelId="{2930B6B3-4671-483F-AA40-14B1FF35F511}" type="presOf" srcId="{81926810-67D7-4C45-A4DF-6A31418025D5}" destId="{D0874364-AC12-449E-A6DB-5A05125113F4}" srcOrd="0" destOrd="0" presId="urn:microsoft.com/office/officeart/2018/2/layout/IconCircleList"/>
    <dgm:cxn modelId="{56FB1ED0-D2D0-45F6-A582-BE975C6225E4}" type="presOf" srcId="{C0AB20ED-F7E8-43EE-8055-3731BC321609}" destId="{6D4DBB6A-86D2-4872-AE15-E261B389C0E7}" srcOrd="0" destOrd="0" presId="urn:microsoft.com/office/officeart/2018/2/layout/IconCircleList"/>
    <dgm:cxn modelId="{D3461ADA-5A3F-40D1-A1F5-06200AE9D0AC}" srcId="{3454A75F-DFC8-4411-BDB7-CD8532D1FF1E}" destId="{88050365-AAC6-47E2-9BF9-ABC0943796B9}" srcOrd="3" destOrd="0" parTransId="{4B5E83DF-0123-4C83-9D86-0AFD7B366A93}" sibTransId="{2C196F4D-54F1-4588-B63C-282ED7938340}"/>
    <dgm:cxn modelId="{CF0014E5-15CA-4623-B35C-E6C87A784AF7}" type="presOf" srcId="{5B021D30-C575-4932-B85A-1CC66F35E64B}" destId="{0BB3DC47-29E1-4751-8049-0BEB26207FE6}" srcOrd="0" destOrd="0" presId="urn:microsoft.com/office/officeart/2018/2/layout/IconCircleList"/>
    <dgm:cxn modelId="{4032F6F2-8DD0-4274-93B3-089E9FBB039A}" srcId="{3454A75F-DFC8-4411-BDB7-CD8532D1FF1E}" destId="{C0AB20ED-F7E8-43EE-8055-3731BC321609}" srcOrd="0" destOrd="0" parTransId="{89338A19-4582-402C-BC15-6FA3961A3F3B}" sibTransId="{9CCA24A6-19DD-4D7E-BC30-3D63FD004EFD}"/>
    <dgm:cxn modelId="{A663F147-7BC7-4B19-9B07-CE890A8DFD8C}" type="presParOf" srcId="{B44911C2-1C61-4BAE-AE8E-46DC4AD1F888}" destId="{F706541D-65C9-4C55-AD96-8D0151995DEF}" srcOrd="0" destOrd="0" presId="urn:microsoft.com/office/officeart/2018/2/layout/IconCircleList"/>
    <dgm:cxn modelId="{701AF05A-B04A-4724-AC9E-72E2003E6CCC}" type="presParOf" srcId="{F706541D-65C9-4C55-AD96-8D0151995DEF}" destId="{8173F1DC-3F2B-4237-B51B-1B86F0DCA4D7}" srcOrd="0" destOrd="0" presId="urn:microsoft.com/office/officeart/2018/2/layout/IconCircleList"/>
    <dgm:cxn modelId="{B2296172-62B4-403A-B5D2-7A26770E4D1A}" type="presParOf" srcId="{8173F1DC-3F2B-4237-B51B-1B86F0DCA4D7}" destId="{CBD2C850-70B1-4845-915F-2F096A658890}" srcOrd="0" destOrd="0" presId="urn:microsoft.com/office/officeart/2018/2/layout/IconCircleList"/>
    <dgm:cxn modelId="{0F157FE9-A14A-41DD-B317-5FE3D44983AC}" type="presParOf" srcId="{8173F1DC-3F2B-4237-B51B-1B86F0DCA4D7}" destId="{D0CBE4EA-3B9B-4CAC-B813-53E023C13237}" srcOrd="1" destOrd="0" presId="urn:microsoft.com/office/officeart/2018/2/layout/IconCircleList"/>
    <dgm:cxn modelId="{E3B50D14-F411-4B8A-9B2F-EF9A486D7806}" type="presParOf" srcId="{8173F1DC-3F2B-4237-B51B-1B86F0DCA4D7}" destId="{B14FD241-4288-43ED-9F83-B44C74509E05}" srcOrd="2" destOrd="0" presId="urn:microsoft.com/office/officeart/2018/2/layout/IconCircleList"/>
    <dgm:cxn modelId="{1E488952-6B87-4C38-B432-47CCA125E6F0}" type="presParOf" srcId="{8173F1DC-3F2B-4237-B51B-1B86F0DCA4D7}" destId="{6D4DBB6A-86D2-4872-AE15-E261B389C0E7}" srcOrd="3" destOrd="0" presId="urn:microsoft.com/office/officeart/2018/2/layout/IconCircleList"/>
    <dgm:cxn modelId="{583080BC-454B-4BA9-A69E-49A9DDF3DD34}" type="presParOf" srcId="{F706541D-65C9-4C55-AD96-8D0151995DEF}" destId="{2E936C5B-2CE3-4065-81ED-DBF746174EB3}" srcOrd="1" destOrd="0" presId="urn:microsoft.com/office/officeart/2018/2/layout/IconCircleList"/>
    <dgm:cxn modelId="{DDAD6AD2-D519-4120-AD52-05CA01EFDCBF}" type="presParOf" srcId="{F706541D-65C9-4C55-AD96-8D0151995DEF}" destId="{1C9466B2-6CAC-4D8A-84F7-3DD88CDAABEA}" srcOrd="2" destOrd="0" presId="urn:microsoft.com/office/officeart/2018/2/layout/IconCircleList"/>
    <dgm:cxn modelId="{64160865-C1CB-4352-A048-B59FD2DE34E9}" type="presParOf" srcId="{1C9466B2-6CAC-4D8A-84F7-3DD88CDAABEA}" destId="{515D6AC8-7B9A-4272-AFAE-3A2C19A30D92}" srcOrd="0" destOrd="0" presId="urn:microsoft.com/office/officeart/2018/2/layout/IconCircleList"/>
    <dgm:cxn modelId="{BFDAB4AD-593D-4594-9444-39D4971BD326}" type="presParOf" srcId="{1C9466B2-6CAC-4D8A-84F7-3DD88CDAABEA}" destId="{1EB1FD69-1E01-4EBD-AA5C-79C56E462D7E}" srcOrd="1" destOrd="0" presId="urn:microsoft.com/office/officeart/2018/2/layout/IconCircleList"/>
    <dgm:cxn modelId="{72DB4010-F71C-42B4-8F6B-4BF1DCDE527A}" type="presParOf" srcId="{1C9466B2-6CAC-4D8A-84F7-3DD88CDAABEA}" destId="{B702AA8B-A537-4503-BD4D-3D86F5D38144}" srcOrd="2" destOrd="0" presId="urn:microsoft.com/office/officeart/2018/2/layout/IconCircleList"/>
    <dgm:cxn modelId="{857ADF15-2DC5-4A57-97EE-2F71CBB8F697}" type="presParOf" srcId="{1C9466B2-6CAC-4D8A-84F7-3DD88CDAABEA}" destId="{98740E12-EDA6-47EF-AE27-97B606FB0FFB}" srcOrd="3" destOrd="0" presId="urn:microsoft.com/office/officeart/2018/2/layout/IconCircleList"/>
    <dgm:cxn modelId="{D1D4C753-393D-4549-B981-428C94A5E291}" type="presParOf" srcId="{F706541D-65C9-4C55-AD96-8D0151995DEF}" destId="{D0874364-AC12-449E-A6DB-5A05125113F4}" srcOrd="3" destOrd="0" presId="urn:microsoft.com/office/officeart/2018/2/layout/IconCircleList"/>
    <dgm:cxn modelId="{110CBC83-ED8A-4AEF-B348-2DBF593F28B1}" type="presParOf" srcId="{F706541D-65C9-4C55-AD96-8D0151995DEF}" destId="{31973085-0C3E-4D82-9C0E-F6A6C3943CD6}" srcOrd="4" destOrd="0" presId="urn:microsoft.com/office/officeart/2018/2/layout/IconCircleList"/>
    <dgm:cxn modelId="{F79149ED-0321-45CF-9217-51B4371EE490}" type="presParOf" srcId="{31973085-0C3E-4D82-9C0E-F6A6C3943CD6}" destId="{FEA8DBB2-EAA8-4932-9FFE-7B91E4C2AC50}" srcOrd="0" destOrd="0" presId="urn:microsoft.com/office/officeart/2018/2/layout/IconCircleList"/>
    <dgm:cxn modelId="{AC62EB65-6210-4219-8D15-9379B7ED13F5}" type="presParOf" srcId="{31973085-0C3E-4D82-9C0E-F6A6C3943CD6}" destId="{98975BCA-3366-43AB-8193-3276D1E5B78C}" srcOrd="1" destOrd="0" presId="urn:microsoft.com/office/officeart/2018/2/layout/IconCircleList"/>
    <dgm:cxn modelId="{714EC15A-9F68-44E8-B33D-18FEF81AC912}" type="presParOf" srcId="{31973085-0C3E-4D82-9C0E-F6A6C3943CD6}" destId="{3A79FF6D-DAA8-49DD-909B-AFB1600545D1}" srcOrd="2" destOrd="0" presId="urn:microsoft.com/office/officeart/2018/2/layout/IconCircleList"/>
    <dgm:cxn modelId="{DE9B0C91-B17D-4F63-9323-72E4A27A23E0}" type="presParOf" srcId="{31973085-0C3E-4D82-9C0E-F6A6C3943CD6}" destId="{1287CC5B-25F6-404B-AFE7-38DF58B0F5BA}" srcOrd="3" destOrd="0" presId="urn:microsoft.com/office/officeart/2018/2/layout/IconCircleList"/>
    <dgm:cxn modelId="{BAA87671-17CE-4CF0-A2C3-4939DA7E371A}" type="presParOf" srcId="{F706541D-65C9-4C55-AD96-8D0151995DEF}" destId="{0BB3DC47-29E1-4751-8049-0BEB26207FE6}" srcOrd="5" destOrd="0" presId="urn:microsoft.com/office/officeart/2018/2/layout/IconCircleList"/>
    <dgm:cxn modelId="{20A4B909-E798-4E23-8AB3-90D1F217CBD2}" type="presParOf" srcId="{F706541D-65C9-4C55-AD96-8D0151995DEF}" destId="{1772D07B-C603-49C1-A945-17F38E6913DF}" srcOrd="6" destOrd="0" presId="urn:microsoft.com/office/officeart/2018/2/layout/IconCircleList"/>
    <dgm:cxn modelId="{AD2949FE-99C7-4581-892E-B16360911378}" type="presParOf" srcId="{1772D07B-C603-49C1-A945-17F38E6913DF}" destId="{0263BE0B-6C55-44F9-8E27-2501B9427735}" srcOrd="0" destOrd="0" presId="urn:microsoft.com/office/officeart/2018/2/layout/IconCircleList"/>
    <dgm:cxn modelId="{DFD3D19B-8FC5-4CC6-8A84-B833E1D835FC}" type="presParOf" srcId="{1772D07B-C603-49C1-A945-17F38E6913DF}" destId="{3AAD3F63-3F8D-48DA-AEAA-63F538D9F79B}" srcOrd="1" destOrd="0" presId="urn:microsoft.com/office/officeart/2018/2/layout/IconCircleList"/>
    <dgm:cxn modelId="{B41E853E-47B1-493D-8EE9-480D7AC4E7E2}" type="presParOf" srcId="{1772D07B-C603-49C1-A945-17F38E6913DF}" destId="{502B527D-A3D7-419C-989E-0D40826EDE57}" srcOrd="2" destOrd="0" presId="urn:microsoft.com/office/officeart/2018/2/layout/IconCircleList"/>
    <dgm:cxn modelId="{DC0264EF-C5B7-4601-8B43-49F309F5BE47}" type="presParOf" srcId="{1772D07B-C603-49C1-A945-17F38E6913DF}" destId="{C4138CCB-8584-4F60-9501-7767BC0C7C31}"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2C850-70B1-4845-915F-2F096A658890}">
      <dsp:nvSpPr>
        <dsp:cNvPr id="0" name=""/>
        <dsp:cNvSpPr/>
      </dsp:nvSpPr>
      <dsp:spPr>
        <a:xfrm>
          <a:off x="212335" y="469890"/>
          <a:ext cx="1335915" cy="1335915"/>
        </a:xfrm>
        <a:prstGeom prst="ellipse">
          <a:avLst/>
        </a:prstGeom>
        <a:solidFill>
          <a:srgbClr val="479B81"/>
        </a:solidFill>
        <a:ln>
          <a:noFill/>
        </a:ln>
        <a:effectLst/>
      </dsp:spPr>
      <dsp:style>
        <a:lnRef idx="0">
          <a:scrgbClr r="0" g="0" b="0"/>
        </a:lnRef>
        <a:fillRef idx="1">
          <a:scrgbClr r="0" g="0" b="0"/>
        </a:fillRef>
        <a:effectRef idx="0">
          <a:scrgbClr r="0" g="0" b="0"/>
        </a:effectRef>
        <a:fontRef idx="minor"/>
      </dsp:style>
    </dsp:sp>
    <dsp:sp modelId="{D0CBE4EA-3B9B-4CAC-B813-53E023C13237}">
      <dsp:nvSpPr>
        <dsp:cNvPr id="0" name=""/>
        <dsp:cNvSpPr/>
      </dsp:nvSpPr>
      <dsp:spPr>
        <a:xfrm>
          <a:off x="492877" y="750432"/>
          <a:ext cx="774830" cy="774830"/>
        </a:xfrm>
        <a:prstGeom prst="rect">
          <a:avLst/>
        </a:prstGeom>
        <a:blipFill rotWithShape="1">
          <a:blip xmlns:r="http://schemas.openxmlformats.org/officeDocument/2006/relationships" r:embed="rId1"/>
          <a:srcRect/>
          <a:stretch>
            <a:fillRect l="-50000" r="-50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4DBB6A-86D2-4872-AE15-E261B389C0E7}">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IE" sz="2400" kern="1200">
              <a:solidFill>
                <a:srgbClr val="002060"/>
              </a:solidFill>
            </a:rPr>
            <a:t>Strategic Alignment</a:t>
          </a:r>
          <a:endParaRPr lang="en-US" sz="2400" kern="1200">
            <a:solidFill>
              <a:srgbClr val="002060"/>
            </a:solidFill>
          </a:endParaRPr>
        </a:p>
      </dsp:txBody>
      <dsp:txXfrm>
        <a:off x="1834517" y="469890"/>
        <a:ext cx="3148942" cy="1335915"/>
      </dsp:txXfrm>
    </dsp:sp>
    <dsp:sp modelId="{515D6AC8-7B9A-4272-AFAE-3A2C19A30D92}">
      <dsp:nvSpPr>
        <dsp:cNvPr id="0" name=""/>
        <dsp:cNvSpPr/>
      </dsp:nvSpPr>
      <dsp:spPr>
        <a:xfrm>
          <a:off x="5532139" y="469890"/>
          <a:ext cx="1335915" cy="1335915"/>
        </a:xfrm>
        <a:prstGeom prst="ellipse">
          <a:avLst/>
        </a:prstGeom>
        <a:solidFill>
          <a:srgbClr val="5D2884"/>
        </a:solidFill>
        <a:ln>
          <a:noFill/>
        </a:ln>
        <a:effectLst/>
      </dsp:spPr>
      <dsp:style>
        <a:lnRef idx="0">
          <a:scrgbClr r="0" g="0" b="0"/>
        </a:lnRef>
        <a:fillRef idx="1">
          <a:scrgbClr r="0" g="0" b="0"/>
        </a:fillRef>
        <a:effectRef idx="0">
          <a:scrgbClr r="0" g="0" b="0"/>
        </a:effectRef>
        <a:fontRef idx="minor"/>
      </dsp:style>
    </dsp:sp>
    <dsp:sp modelId="{1EB1FD69-1E01-4EBD-AA5C-79C56E462D7E}">
      <dsp:nvSpPr>
        <dsp:cNvPr id="0" name=""/>
        <dsp:cNvSpPr/>
      </dsp:nvSpPr>
      <dsp:spPr>
        <a:xfrm>
          <a:off x="5812681" y="750432"/>
          <a:ext cx="774830" cy="774830"/>
        </a:xfrm>
        <a:prstGeom prst="rect">
          <a:avLst/>
        </a:prstGeom>
        <a:blipFill rotWithShape="1">
          <a:blip xmlns:r="http://schemas.openxmlformats.org/officeDocument/2006/relationships" r:embed="rId2"/>
          <a:srcRect/>
          <a:stretch>
            <a:fillRect l="-28000" r="-28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40E12-EDA6-47EF-AE27-97B606FB0FFB}">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IE" sz="2400" kern="1200">
              <a:solidFill>
                <a:srgbClr val="002060"/>
              </a:solidFill>
            </a:rPr>
            <a:t>Communication</a:t>
          </a:r>
          <a:endParaRPr lang="en-US" sz="2400" kern="1200">
            <a:solidFill>
              <a:srgbClr val="002060"/>
            </a:solidFill>
          </a:endParaRPr>
        </a:p>
      </dsp:txBody>
      <dsp:txXfrm>
        <a:off x="7154322" y="469890"/>
        <a:ext cx="3148942" cy="1335915"/>
      </dsp:txXfrm>
    </dsp:sp>
    <dsp:sp modelId="{FEA8DBB2-EAA8-4932-9FFE-7B91E4C2AC50}">
      <dsp:nvSpPr>
        <dsp:cNvPr id="0" name=""/>
        <dsp:cNvSpPr/>
      </dsp:nvSpPr>
      <dsp:spPr>
        <a:xfrm>
          <a:off x="212335" y="2545532"/>
          <a:ext cx="1335915" cy="1335915"/>
        </a:xfrm>
        <a:prstGeom prst="ellipse">
          <a:avLst/>
        </a:prstGeom>
        <a:solidFill>
          <a:srgbClr val="1DA2C1"/>
        </a:solidFill>
        <a:ln>
          <a:noFill/>
        </a:ln>
        <a:effectLst/>
      </dsp:spPr>
      <dsp:style>
        <a:lnRef idx="0">
          <a:scrgbClr r="0" g="0" b="0"/>
        </a:lnRef>
        <a:fillRef idx="1">
          <a:scrgbClr r="0" g="0" b="0"/>
        </a:fillRef>
        <a:effectRef idx="0">
          <a:scrgbClr r="0" g="0" b="0"/>
        </a:effectRef>
        <a:fontRef idx="minor"/>
      </dsp:style>
    </dsp:sp>
    <dsp:sp modelId="{98975BCA-3366-43AB-8193-3276D1E5B78C}">
      <dsp:nvSpPr>
        <dsp:cNvPr id="0" name=""/>
        <dsp:cNvSpPr/>
      </dsp:nvSpPr>
      <dsp:spPr>
        <a:xfrm>
          <a:off x="492877" y="2776911"/>
          <a:ext cx="774830" cy="774830"/>
        </a:xfrm>
        <a:prstGeom prst="rect">
          <a:avLst/>
        </a:prstGeom>
        <a:blipFill rotWithShape="1">
          <a:blip xmlns:r="http://schemas.openxmlformats.org/officeDocument/2006/relationships" r:embed="rId3"/>
          <a:srcRect/>
          <a:stretch>
            <a:fillRect l="-17000" r="-17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87CC5B-25F6-404B-AFE7-38DF58B0F5BA}">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IE" sz="2400" kern="1200">
              <a:solidFill>
                <a:srgbClr val="002060"/>
              </a:solidFill>
            </a:rPr>
            <a:t>Best Practice</a:t>
          </a:r>
          <a:endParaRPr lang="en-US" sz="2400" kern="1200">
            <a:solidFill>
              <a:srgbClr val="002060"/>
            </a:solidFill>
          </a:endParaRPr>
        </a:p>
      </dsp:txBody>
      <dsp:txXfrm>
        <a:off x="1834517" y="2545532"/>
        <a:ext cx="3148942" cy="1335915"/>
      </dsp:txXfrm>
    </dsp:sp>
    <dsp:sp modelId="{0263BE0B-6C55-44F9-8E27-2501B9427735}">
      <dsp:nvSpPr>
        <dsp:cNvPr id="0" name=""/>
        <dsp:cNvSpPr/>
      </dsp:nvSpPr>
      <dsp:spPr>
        <a:xfrm>
          <a:off x="5532139" y="2545532"/>
          <a:ext cx="1335915" cy="1335915"/>
        </a:xfrm>
        <a:prstGeom prst="ellipse">
          <a:avLst/>
        </a:prstGeom>
        <a:solidFill>
          <a:srgbClr val="A30D58"/>
        </a:solidFill>
        <a:ln>
          <a:noFill/>
        </a:ln>
        <a:effectLst/>
      </dsp:spPr>
      <dsp:style>
        <a:lnRef idx="0">
          <a:scrgbClr r="0" g="0" b="0"/>
        </a:lnRef>
        <a:fillRef idx="1">
          <a:scrgbClr r="0" g="0" b="0"/>
        </a:fillRef>
        <a:effectRef idx="0">
          <a:scrgbClr r="0" g="0" b="0"/>
        </a:effectRef>
        <a:fontRef idx="minor"/>
      </dsp:style>
    </dsp:sp>
    <dsp:sp modelId="{3AAD3F63-3F8D-48DA-AEAA-63F538D9F79B}">
      <dsp:nvSpPr>
        <dsp:cNvPr id="0" name=""/>
        <dsp:cNvSpPr/>
      </dsp:nvSpPr>
      <dsp:spPr>
        <a:xfrm>
          <a:off x="5812681" y="2826074"/>
          <a:ext cx="774830" cy="774830"/>
        </a:xfrm>
        <a:prstGeom prst="rect">
          <a:avLst/>
        </a:prstGeom>
        <a:blipFill rotWithShape="1">
          <a:blip xmlns:r="http://schemas.openxmlformats.org/officeDocument/2006/relationships" r:embed="rId4"/>
          <a:srcRect/>
          <a:stretch>
            <a:fillRect l="-100000" r="-100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38CCB-8584-4F60-9501-7767BC0C7C31}">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IE" sz="2400" kern="1200">
              <a:solidFill>
                <a:srgbClr val="002060"/>
              </a:solidFill>
            </a:rPr>
            <a:t>Action Planning</a:t>
          </a:r>
          <a:endParaRPr lang="en-US" sz="2400" kern="1200">
            <a:solidFill>
              <a:srgbClr val="002060"/>
            </a:solidFill>
          </a:endParaRPr>
        </a:p>
      </dsp:txBody>
      <dsp:txXfrm>
        <a:off x="7154322" y="2545532"/>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B8B86-26F2-499A-80D7-6BE77CBD5745}" type="datetimeFigureOut">
              <a:rPr lang="en-IE" smtClean="0"/>
              <a:t>31/05/2024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Tree>
    <p:extLst>
      <p:ext uri="{BB962C8B-B14F-4D97-AF65-F5344CB8AC3E}">
        <p14:creationId xmlns:p14="http://schemas.microsoft.com/office/powerpoint/2010/main" val="3033047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GB" b="0" i="0" dirty="0">
                <a:solidFill>
                  <a:srgbClr val="000000"/>
                </a:solidFill>
                <a:effectLst/>
                <a:latin typeface="Source Sans Pro" panose="020B0503030403020204" pitchFamily="34" charset="0"/>
              </a:rPr>
              <a:t>Setup in 2015 – 2019 but PATH 3 wasn’t brought in till 2019 </a:t>
            </a:r>
          </a:p>
          <a:p>
            <a:pPr algn="l">
              <a:buFont typeface="+mj-lt"/>
              <a:buAutoNum type="arabicPeriod"/>
            </a:pPr>
            <a:r>
              <a:rPr lang="en-GB" b="0" i="0" dirty="0">
                <a:solidFill>
                  <a:srgbClr val="000000"/>
                </a:solidFill>
                <a:effectLst/>
                <a:latin typeface="Source Sans Pro" panose="020B0503030403020204" pitchFamily="34" charset="0"/>
              </a:rPr>
              <a:t>that the higher education student body, at all levels and across all programmes, reflects the diversity and social mix of Ireland’s population, and </a:t>
            </a:r>
          </a:p>
          <a:p>
            <a:pPr algn="l">
              <a:buFont typeface="+mj-lt"/>
              <a:buAutoNum type="arabicPeriod"/>
            </a:pPr>
            <a:r>
              <a:rPr lang="en-GB" b="0" i="0" dirty="0">
                <a:solidFill>
                  <a:srgbClr val="000000"/>
                </a:solidFill>
                <a:effectLst/>
                <a:latin typeface="Source Sans Pro" panose="020B0503030403020204" pitchFamily="34" charset="0"/>
              </a:rPr>
              <a:t>that our higher education institutions are inclusive, universally designed environments which support student success and outcomes, equity and diversity.</a:t>
            </a:r>
          </a:p>
          <a:p>
            <a:endParaRPr lang="en-IE" dirty="0"/>
          </a:p>
        </p:txBody>
      </p:sp>
    </p:spTree>
    <p:extLst>
      <p:ext uri="{BB962C8B-B14F-4D97-AF65-F5344CB8AC3E}">
        <p14:creationId xmlns:p14="http://schemas.microsoft.com/office/powerpoint/2010/main" val="285935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Use this slide to discuss the three mentoring elements of WNW </a:t>
            </a:r>
          </a:p>
          <a:p>
            <a:r>
              <a:rPr lang="en-IE" dirty="0"/>
              <a:t>Methodology:</a:t>
            </a:r>
          </a:p>
          <a:p>
            <a:pPr marL="457200" indent="-457200">
              <a:buFont typeface="Arial" panose="020B0604020202020204" pitchFamily="34" charset="0"/>
              <a:buChar char="•"/>
            </a:pPr>
            <a:r>
              <a:rPr lang="en-IE" dirty="0"/>
              <a:t>Ethical approval</a:t>
            </a:r>
          </a:p>
          <a:p>
            <a:pPr marL="457200" indent="-457200">
              <a:buFont typeface="Arial" panose="020B0604020202020204" pitchFamily="34" charset="0"/>
              <a:buChar char="•"/>
            </a:pPr>
            <a:r>
              <a:rPr lang="en-IE" dirty="0"/>
              <a:t>Literature review</a:t>
            </a:r>
          </a:p>
          <a:p>
            <a:pPr marL="457200" indent="-457200">
              <a:buFont typeface="Arial" panose="020B0604020202020204" pitchFamily="34" charset="0"/>
              <a:buChar char="•"/>
            </a:pPr>
            <a:r>
              <a:rPr lang="en-IE" dirty="0"/>
              <a:t>Semi-structured interviews with 23 stakeholders</a:t>
            </a:r>
          </a:p>
          <a:p>
            <a:pPr marL="457200" indent="-457200">
              <a:buFont typeface="Arial" panose="020B0604020202020204" pitchFamily="34" charset="0"/>
              <a:buChar char="•"/>
            </a:pPr>
            <a:r>
              <a:rPr lang="en-IE" dirty="0"/>
              <a:t>Thematic analysis</a:t>
            </a:r>
          </a:p>
          <a:p>
            <a:endParaRPr lang="en-IE" dirty="0"/>
          </a:p>
        </p:txBody>
      </p:sp>
    </p:spTree>
    <p:extLst>
      <p:ext uri="{BB962C8B-B14F-4D97-AF65-F5344CB8AC3E}">
        <p14:creationId xmlns:p14="http://schemas.microsoft.com/office/powerpoint/2010/main" val="1830205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0F979-BD1B-BEAE-3F39-27F2BB209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9BA41F-7EE5-97DC-7F2F-FE41A1654F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1EC9A-2BEC-4F03-03D1-201E7D0F57BC}"/>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3511532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information and advice about the college experience, help</a:t>
            </a:r>
          </a:p>
          <a:p>
            <a:r>
              <a:rPr lang="en-IE"/>
              <a:t>prospective students build their awareness of college courses, how to apply, and the benefits of a college education”</a:t>
            </a:r>
          </a:p>
          <a:p>
            <a:endParaRPr lang="en-IE"/>
          </a:p>
        </p:txBody>
      </p:sp>
    </p:spTree>
    <p:extLst>
      <p:ext uri="{BB962C8B-B14F-4D97-AF65-F5344CB8AC3E}">
        <p14:creationId xmlns:p14="http://schemas.microsoft.com/office/powerpoint/2010/main" val="1658546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information and advice about the college experience, help</a:t>
            </a:r>
          </a:p>
          <a:p>
            <a:r>
              <a:rPr lang="en-IE"/>
              <a:t>prospective students build their awareness of college courses, how to apply, and the benefits of a college education”</a:t>
            </a:r>
          </a:p>
          <a:p>
            <a:endParaRPr lang="en-IE"/>
          </a:p>
        </p:txBody>
      </p:sp>
    </p:spTree>
    <p:extLst>
      <p:ext uri="{BB962C8B-B14F-4D97-AF65-F5344CB8AC3E}">
        <p14:creationId xmlns:p14="http://schemas.microsoft.com/office/powerpoint/2010/main" val="1955752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rgbClr val="002060"/>
                </a:solidFill>
              </a:rPr>
              <a:t>Objectives:</a:t>
            </a:r>
          </a:p>
          <a:p>
            <a:pPr indent="-228600" algn="l">
              <a:buFont typeface="Arial" panose="020B0604020202020204" pitchFamily="34" charset="0"/>
              <a:buChar char="•"/>
            </a:pPr>
            <a:r>
              <a:rPr lang="en-US" sz="1200" dirty="0">
                <a:solidFill>
                  <a:srgbClr val="002060"/>
                </a:solidFill>
                <a:effectLst/>
              </a:rPr>
              <a:t>to encourage primary and second level students in DEIS schools to </a:t>
            </a:r>
            <a:r>
              <a:rPr lang="en-US" sz="1200" dirty="0">
                <a:solidFill>
                  <a:srgbClr val="002060"/>
                </a:solidFill>
              </a:rPr>
              <a:t>explore </a:t>
            </a:r>
            <a:r>
              <a:rPr lang="en-US" sz="1200" dirty="0">
                <a:solidFill>
                  <a:srgbClr val="002060"/>
                </a:solidFill>
                <a:effectLst/>
              </a:rPr>
              <a:t>options in higher education by engaging directly with third level students.</a:t>
            </a:r>
          </a:p>
          <a:p>
            <a:pPr indent="-228600" algn="l">
              <a:buFont typeface="Arial" panose="020B0604020202020204" pitchFamily="34" charset="0"/>
              <a:buChar char="•"/>
            </a:pPr>
            <a:r>
              <a:rPr lang="en-US" sz="1200" dirty="0">
                <a:solidFill>
                  <a:srgbClr val="002060"/>
                </a:solidFill>
                <a:effectLst/>
              </a:rPr>
              <a:t>to expose primary and second level students to third level campuses with a focus on meeting people from their own communities in order to demystify access to education.</a:t>
            </a:r>
          </a:p>
          <a:p>
            <a:pPr indent="-228600" algn="l">
              <a:buFont typeface="Arial" panose="020B0604020202020204" pitchFamily="34" charset="0"/>
              <a:buChar char="•"/>
            </a:pPr>
            <a:r>
              <a:rPr lang="en-US" sz="1200" dirty="0">
                <a:solidFill>
                  <a:srgbClr val="002060"/>
                </a:solidFill>
              </a:rPr>
              <a:t>to support the development of peer mentoring initiatives within DEIS post-primary schools through relevant training and resources.</a:t>
            </a:r>
          </a:p>
          <a:p>
            <a:endParaRPr lang="en-IE" dirty="0"/>
          </a:p>
        </p:txBody>
      </p:sp>
    </p:spTree>
    <p:extLst>
      <p:ext uri="{BB962C8B-B14F-4D97-AF65-F5344CB8AC3E}">
        <p14:creationId xmlns:p14="http://schemas.microsoft.com/office/powerpoint/2010/main" val="339947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Note:</a:t>
            </a:r>
            <a:r>
              <a:rPr lang="en-IE" baseline="0"/>
              <a:t> Emphasise the relationship piece</a:t>
            </a:r>
            <a:endParaRPr lang="en-IE"/>
          </a:p>
          <a:p>
            <a:endParaRPr lang="en-IE"/>
          </a:p>
        </p:txBody>
      </p:sp>
    </p:spTree>
    <p:extLst>
      <p:ext uri="{BB962C8B-B14F-4D97-AF65-F5344CB8AC3E}">
        <p14:creationId xmlns:p14="http://schemas.microsoft.com/office/powerpoint/2010/main" val="3973432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rgbClr val="002060"/>
                </a:solidFill>
              </a:rPr>
              <a:t>Objectives</a:t>
            </a:r>
            <a:endParaRPr lang="en-US" sz="1200" b="1" dirty="0">
              <a:solidFill>
                <a:srgbClr val="002060"/>
              </a:solidFill>
              <a:cs typeface="Calibri" panose="020F0502020204030204"/>
            </a:endParaRPr>
          </a:p>
          <a:p>
            <a:pPr indent="-228600" algn="l">
              <a:buFont typeface="Arial" panose="020B0604020202020204" pitchFamily="34" charset="0"/>
              <a:buChar char="•"/>
            </a:pPr>
            <a:r>
              <a:rPr lang="en-US" sz="1200" dirty="0">
                <a:solidFill>
                  <a:srgbClr val="002060"/>
                </a:solidFill>
              </a:rPr>
              <a:t>To ensure students (first generation students in particular) have access to formal and natural mentoring support.</a:t>
            </a:r>
            <a:endParaRPr lang="en-US" sz="1200" dirty="0">
              <a:solidFill>
                <a:srgbClr val="002060"/>
              </a:solidFill>
              <a:cs typeface="Calibri"/>
            </a:endParaRPr>
          </a:p>
          <a:p>
            <a:pPr indent="-228600" algn="l">
              <a:buFont typeface="Arial" panose="020B0604020202020204" pitchFamily="34" charset="0"/>
              <a:buChar char="•"/>
            </a:pPr>
            <a:r>
              <a:rPr lang="en-US" sz="1200" dirty="0">
                <a:solidFill>
                  <a:srgbClr val="002060"/>
                </a:solidFill>
              </a:rPr>
              <a:t>To provide mentoring support in further and higher education that enables participating students to successfully achieve their educational objectives by building on networks of acquired social and cultural support. </a:t>
            </a:r>
          </a:p>
          <a:p>
            <a:pPr indent="-228600" algn="l">
              <a:buFont typeface="Arial" panose="020B0604020202020204" pitchFamily="34" charset="0"/>
              <a:buChar char="•"/>
            </a:pPr>
            <a:r>
              <a:rPr lang="en-US" sz="1200" dirty="0">
                <a:solidFill>
                  <a:srgbClr val="002060"/>
                </a:solidFill>
              </a:rPr>
              <a:t>To support students to explore and follow progression pathways.</a:t>
            </a:r>
            <a:endParaRPr lang="en-US" sz="1200" dirty="0">
              <a:solidFill>
                <a:srgbClr val="002060"/>
              </a:solidFill>
              <a:cs typeface="Calibri"/>
            </a:endParaRPr>
          </a:p>
          <a:p>
            <a:endParaRPr lang="en-IE" dirty="0"/>
          </a:p>
        </p:txBody>
      </p:sp>
    </p:spTree>
    <p:extLst>
      <p:ext uri="{BB962C8B-B14F-4D97-AF65-F5344CB8AC3E}">
        <p14:creationId xmlns:p14="http://schemas.microsoft.com/office/powerpoint/2010/main" val="3857787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solidFill>
                  <a:schemeClr val="bg2">
                    <a:lumMod val="75000"/>
                  </a:schemeClr>
                </a:solidFill>
              </a:rPr>
              <a:t>1. Targeting &amp; take-up of programmes:</a:t>
            </a:r>
          </a:p>
          <a:p>
            <a:r>
              <a:rPr lang="en-IE" dirty="0"/>
              <a:t>Not available outside DEIS schools.</a:t>
            </a:r>
          </a:p>
          <a:p>
            <a:r>
              <a:rPr lang="en-IE" dirty="0"/>
              <a:t>Lack of awareness of role of community mentor / slow engagement.</a:t>
            </a:r>
          </a:p>
          <a:p>
            <a:r>
              <a:rPr lang="en-IE" dirty="0"/>
              <a:t>Confusion about who HEI mentoring is ‘for’ / perceived ‘stigma’.	</a:t>
            </a:r>
          </a:p>
          <a:p>
            <a:r>
              <a:rPr lang="en-IE" dirty="0"/>
              <a:t>Variability in demand from year to year.</a:t>
            </a:r>
          </a:p>
          <a:p>
            <a:endParaRPr lang="en-IE" dirty="0"/>
          </a:p>
          <a:p>
            <a:r>
              <a:rPr lang="en-IE" dirty="0">
                <a:solidFill>
                  <a:schemeClr val="bg2">
                    <a:lumMod val="75000"/>
                  </a:schemeClr>
                </a:solidFill>
              </a:rPr>
              <a:t>2. General awareness of the meaning &amp; importance of mentoring: </a:t>
            </a:r>
          </a:p>
          <a:p>
            <a:r>
              <a:rPr lang="en-IE" dirty="0"/>
              <a:t>Many mentoring models, varying degree of closeness, contact, etc.</a:t>
            </a:r>
          </a:p>
          <a:p>
            <a:r>
              <a:rPr lang="en-IE" dirty="0"/>
              <a:t>Need for more awareness of the purpose &amp; value of mentoring. 			</a:t>
            </a:r>
          </a:p>
          <a:p>
            <a:r>
              <a:rPr lang="en-IE" dirty="0"/>
              <a:t>Scope for mentoring to be part of HEI culture for staff &amp; students.</a:t>
            </a:r>
          </a:p>
          <a:p>
            <a:endParaRPr lang="en-IE" dirty="0"/>
          </a:p>
          <a:p>
            <a:r>
              <a:rPr lang="en-IE" dirty="0">
                <a:solidFill>
                  <a:schemeClr val="bg2">
                    <a:lumMod val="75000"/>
                  </a:schemeClr>
                </a:solidFill>
              </a:rPr>
              <a:t>3. Importance of partnership with schools &amp; voluntary organisations:</a:t>
            </a:r>
          </a:p>
          <a:p>
            <a:r>
              <a:rPr lang="en-IE" dirty="0"/>
              <a:t>Ensures mentoring is appropriate to local context</a:t>
            </a:r>
          </a:p>
          <a:p>
            <a:r>
              <a:rPr lang="en-IE" dirty="0"/>
              <a:t>Can draw on specific expertise</a:t>
            </a:r>
          </a:p>
          <a:p>
            <a:endParaRPr lang="en-IE" dirty="0"/>
          </a:p>
          <a:p>
            <a:r>
              <a:rPr lang="en-IE" dirty="0">
                <a:solidFill>
                  <a:schemeClr val="bg2">
                    <a:lumMod val="75000"/>
                  </a:schemeClr>
                </a:solidFill>
              </a:rPr>
              <a:t>4. Building &amp; sustaining mentoring relationships:</a:t>
            </a:r>
          </a:p>
          <a:p>
            <a:r>
              <a:rPr lang="en-IE" dirty="0"/>
              <a:t>Trusting relationships take time </a:t>
            </a:r>
          </a:p>
          <a:p>
            <a:r>
              <a:rPr lang="en-IE" dirty="0"/>
              <a:t>Having similar interests a key facilitator</a:t>
            </a:r>
          </a:p>
          <a:p>
            <a:r>
              <a:rPr lang="en-IE" dirty="0"/>
              <a:t>Structured training, co-ordination &amp; support is essential</a:t>
            </a:r>
          </a:p>
          <a:p>
            <a:endParaRPr lang="en-IE" dirty="0"/>
          </a:p>
          <a:p>
            <a:r>
              <a:rPr lang="en-IE" dirty="0">
                <a:solidFill>
                  <a:schemeClr val="bg2">
                    <a:lumMod val="75000"/>
                  </a:schemeClr>
                </a:solidFill>
              </a:rPr>
              <a:t>6. Evaluation, impact &amp; evidence-based practice:</a:t>
            </a:r>
          </a:p>
          <a:p>
            <a:r>
              <a:rPr lang="en-IE" dirty="0"/>
              <a:t>Measuring impact / outcomes is complex &amp; challenging</a:t>
            </a:r>
          </a:p>
          <a:p>
            <a:r>
              <a:rPr lang="en-IE" dirty="0"/>
              <a:t>Progression may not be linear</a:t>
            </a:r>
          </a:p>
          <a:p>
            <a:r>
              <a:rPr lang="en-IE" dirty="0"/>
              <a:t>Short-term funding </a:t>
            </a:r>
          </a:p>
          <a:p>
            <a:r>
              <a:rPr lang="en-IE" dirty="0"/>
              <a:t>Dearth of evidence based programmes for progression &amp; retention</a:t>
            </a:r>
          </a:p>
          <a:p>
            <a:endParaRPr lang="en-IE" dirty="0"/>
          </a:p>
          <a:p>
            <a:r>
              <a:rPr lang="en-IE" dirty="0">
                <a:solidFill>
                  <a:schemeClr val="bg2">
                    <a:lumMod val="75000"/>
                  </a:schemeClr>
                </a:solidFill>
              </a:rPr>
              <a:t>6. Sustainability of mentoring programmes:</a:t>
            </a:r>
          </a:p>
          <a:p>
            <a:r>
              <a:rPr lang="en-IE" dirty="0"/>
              <a:t>Concern that promising initiatives will end with current funding cycle</a:t>
            </a:r>
          </a:p>
          <a:p>
            <a:r>
              <a:rPr lang="en-IE" dirty="0"/>
              <a:t>Appetite among stakeholders to build on learning to date / adopt a strategic approach</a:t>
            </a:r>
          </a:p>
          <a:p>
            <a:endParaRPr lang="en-IE" dirty="0"/>
          </a:p>
        </p:txBody>
      </p:sp>
    </p:spTree>
    <p:extLst>
      <p:ext uri="{BB962C8B-B14F-4D97-AF65-F5344CB8AC3E}">
        <p14:creationId xmlns:p14="http://schemas.microsoft.com/office/powerpoint/2010/main" val="3220541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E1E0D-4D3E-952C-7BD5-E461756AB2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B68659DB-265C-9926-D041-2B96478C9C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6E9C351E-B8B7-F445-8460-BB79EEFE11A9}"/>
              </a:ext>
            </a:extLst>
          </p:cNvPr>
          <p:cNvSpPr>
            <a:spLocks noGrp="1"/>
          </p:cNvSpPr>
          <p:nvPr>
            <p:ph type="dt" sz="half" idx="10"/>
          </p:nvPr>
        </p:nvSpPr>
        <p:spPr/>
        <p:txBody>
          <a:bodyPr/>
          <a:lstStyle/>
          <a:p>
            <a:fld id="{EB587D86-359F-4AD4-AE98-F73260A39C27}" type="datetimeFigureOut">
              <a:rPr lang="en-IE" smtClean="0"/>
              <a:t>31/05/2024</a:t>
            </a:fld>
            <a:endParaRPr lang="en-IE"/>
          </a:p>
        </p:txBody>
      </p:sp>
      <p:sp>
        <p:nvSpPr>
          <p:cNvPr id="5" name="Footer Placeholder 4">
            <a:extLst>
              <a:ext uri="{FF2B5EF4-FFF2-40B4-BE49-F238E27FC236}">
                <a16:creationId xmlns:a16="http://schemas.microsoft.com/office/drawing/2014/main" id="{4A4FC389-7BEC-F1E3-9296-CED53922736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31B106F-F381-1324-5CBC-6C0FF6AD09F8}"/>
              </a:ext>
            </a:extLst>
          </p:cNvPr>
          <p:cNvSpPr>
            <a:spLocks noGrp="1"/>
          </p:cNvSpPr>
          <p:nvPr>
            <p:ph type="sldNum" sz="quarter" idx="12"/>
          </p:nvPr>
        </p:nvSpPr>
        <p:spPr/>
        <p:txBody>
          <a:bodyPr/>
          <a:lstStyle/>
          <a:p>
            <a:fld id="{643B6A01-09B8-4524-994B-DF17A869045B}" type="slidenum">
              <a:rPr lang="en-IE" smtClean="0"/>
              <a:t>‹#›</a:t>
            </a:fld>
            <a:endParaRPr lang="en-IE"/>
          </a:p>
        </p:txBody>
      </p:sp>
    </p:spTree>
    <p:extLst>
      <p:ext uri="{BB962C8B-B14F-4D97-AF65-F5344CB8AC3E}">
        <p14:creationId xmlns:p14="http://schemas.microsoft.com/office/powerpoint/2010/main" val="468389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29DB-E8B8-6DAD-0D87-855E440662B1}"/>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3C93F3D-797B-54E7-9445-81AD936D5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87DD7B6-3D62-F532-7783-45E64227BCA9}"/>
              </a:ext>
            </a:extLst>
          </p:cNvPr>
          <p:cNvSpPr>
            <a:spLocks noGrp="1"/>
          </p:cNvSpPr>
          <p:nvPr>
            <p:ph type="dt" sz="half" idx="10"/>
          </p:nvPr>
        </p:nvSpPr>
        <p:spPr/>
        <p:txBody>
          <a:bodyPr/>
          <a:lstStyle/>
          <a:p>
            <a:fld id="{EB587D86-359F-4AD4-AE98-F73260A39C27}" type="datetimeFigureOut">
              <a:rPr lang="en-IE" smtClean="0"/>
              <a:t>31/05/2024</a:t>
            </a:fld>
            <a:endParaRPr lang="en-IE"/>
          </a:p>
        </p:txBody>
      </p:sp>
      <p:sp>
        <p:nvSpPr>
          <p:cNvPr id="5" name="Footer Placeholder 4">
            <a:extLst>
              <a:ext uri="{FF2B5EF4-FFF2-40B4-BE49-F238E27FC236}">
                <a16:creationId xmlns:a16="http://schemas.microsoft.com/office/drawing/2014/main" id="{5FA0B393-0C3F-627B-4B53-E9DD6605132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E018B79-59AD-CE62-06CE-6F4BFF9AB88A}"/>
              </a:ext>
            </a:extLst>
          </p:cNvPr>
          <p:cNvSpPr>
            <a:spLocks noGrp="1"/>
          </p:cNvSpPr>
          <p:nvPr>
            <p:ph type="sldNum" sz="quarter" idx="12"/>
          </p:nvPr>
        </p:nvSpPr>
        <p:spPr/>
        <p:txBody>
          <a:bodyPr/>
          <a:lstStyle/>
          <a:p>
            <a:fld id="{643B6A01-09B8-4524-994B-DF17A869045B}" type="slidenum">
              <a:rPr lang="en-IE" smtClean="0"/>
              <a:t>‹#›</a:t>
            </a:fld>
            <a:endParaRPr lang="en-IE"/>
          </a:p>
        </p:txBody>
      </p:sp>
    </p:spTree>
    <p:extLst>
      <p:ext uri="{BB962C8B-B14F-4D97-AF65-F5344CB8AC3E}">
        <p14:creationId xmlns:p14="http://schemas.microsoft.com/office/powerpoint/2010/main" val="1656556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F8BF0-AF5F-43AB-C695-6BD5A4CC42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8492170-C79A-42D2-51F6-FCE29877AF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D58DA6A-16CC-8179-F4B4-8751E6D90586}"/>
              </a:ext>
            </a:extLst>
          </p:cNvPr>
          <p:cNvSpPr>
            <a:spLocks noGrp="1"/>
          </p:cNvSpPr>
          <p:nvPr>
            <p:ph type="dt" sz="half" idx="10"/>
          </p:nvPr>
        </p:nvSpPr>
        <p:spPr/>
        <p:txBody>
          <a:bodyPr/>
          <a:lstStyle/>
          <a:p>
            <a:fld id="{EB587D86-359F-4AD4-AE98-F73260A39C27}" type="datetimeFigureOut">
              <a:rPr lang="en-IE" smtClean="0"/>
              <a:t>31/05/2024</a:t>
            </a:fld>
            <a:endParaRPr lang="en-IE"/>
          </a:p>
        </p:txBody>
      </p:sp>
      <p:sp>
        <p:nvSpPr>
          <p:cNvPr id="5" name="Footer Placeholder 4">
            <a:extLst>
              <a:ext uri="{FF2B5EF4-FFF2-40B4-BE49-F238E27FC236}">
                <a16:creationId xmlns:a16="http://schemas.microsoft.com/office/drawing/2014/main" id="{1911275F-D1E6-1BEB-B295-72C3CC8054C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A0D2B48-28A6-8C1A-CB62-47093374985E}"/>
              </a:ext>
            </a:extLst>
          </p:cNvPr>
          <p:cNvSpPr>
            <a:spLocks noGrp="1"/>
          </p:cNvSpPr>
          <p:nvPr>
            <p:ph type="sldNum" sz="quarter" idx="12"/>
          </p:nvPr>
        </p:nvSpPr>
        <p:spPr/>
        <p:txBody>
          <a:bodyPr/>
          <a:lstStyle/>
          <a:p>
            <a:fld id="{643B6A01-09B8-4524-994B-DF17A869045B}" type="slidenum">
              <a:rPr lang="en-IE" smtClean="0"/>
              <a:t>‹#›</a:t>
            </a:fld>
            <a:endParaRPr lang="en-IE"/>
          </a:p>
        </p:txBody>
      </p:sp>
    </p:spTree>
    <p:extLst>
      <p:ext uri="{BB962C8B-B14F-4D97-AF65-F5344CB8AC3E}">
        <p14:creationId xmlns:p14="http://schemas.microsoft.com/office/powerpoint/2010/main" val="256692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382E-06DA-49B9-B949-D2171F05000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3446BC8-CDC5-4EAC-AF5D-AF3E253F3598}"/>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6740EFF-5C25-46F7-AF0F-EFB0F7773FCA}"/>
              </a:ext>
            </a:extLst>
          </p:cNvPr>
          <p:cNvSpPr>
            <a:spLocks noGrp="1"/>
          </p:cNvSpPr>
          <p:nvPr>
            <p:ph type="dt" sz="half" idx="10"/>
          </p:nvPr>
        </p:nvSpPr>
        <p:spPr/>
        <p:txBody>
          <a:bodyPr/>
          <a:lstStyle/>
          <a:p>
            <a:fld id="{AE6BC1EA-E2B8-42A1-9EDB-DF8381BACB78}" type="datetimeFigureOut">
              <a:rPr lang="en-US" smtClean="0"/>
              <a:t>5/31/2024</a:t>
            </a:fld>
            <a:endParaRPr lang="en-US"/>
          </a:p>
        </p:txBody>
      </p:sp>
      <p:sp>
        <p:nvSpPr>
          <p:cNvPr id="5" name="Footer Placeholder 4">
            <a:extLst>
              <a:ext uri="{FF2B5EF4-FFF2-40B4-BE49-F238E27FC236}">
                <a16:creationId xmlns:a16="http://schemas.microsoft.com/office/drawing/2014/main" id="{DEFA7735-6BA8-4FC9-99E7-2CF8AAB6C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7048D-418E-49A0-B33E-5A3FF8DE6E8A}"/>
              </a:ext>
            </a:extLst>
          </p:cNvPr>
          <p:cNvSpPr>
            <a:spLocks noGrp="1"/>
          </p:cNvSpPr>
          <p:nvPr>
            <p:ph type="sldNum" sz="quarter" idx="12"/>
          </p:nvPr>
        </p:nvSpPr>
        <p:spPr/>
        <p:txBody>
          <a:bodyPr/>
          <a:lstStyle/>
          <a:p>
            <a:fld id="{19141A24-1FB2-4B7A-9046-FEAF1AFC06D3}" type="slidenum">
              <a:rPr lang="en-US" smtClean="0"/>
              <a:t>‹#›</a:t>
            </a:fld>
            <a:endParaRPr lang="en-US"/>
          </a:p>
        </p:txBody>
      </p:sp>
    </p:spTree>
    <p:extLst>
      <p:ext uri="{BB962C8B-B14F-4D97-AF65-F5344CB8AC3E}">
        <p14:creationId xmlns:p14="http://schemas.microsoft.com/office/powerpoint/2010/main" val="2036401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5025-EF4F-4269-AF81-7F4D58CF1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EF7CE4-EF14-4EF7-8D2E-DD8D2E4B5E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7AE58-613E-410E-835E-2AFF1D598E01}"/>
              </a:ext>
            </a:extLst>
          </p:cNvPr>
          <p:cNvSpPr>
            <a:spLocks noGrp="1"/>
          </p:cNvSpPr>
          <p:nvPr>
            <p:ph type="dt" sz="half" idx="10"/>
          </p:nvPr>
        </p:nvSpPr>
        <p:spPr/>
        <p:txBody>
          <a:bodyPr/>
          <a:lstStyle/>
          <a:p>
            <a:fld id="{AE6BC1EA-E2B8-42A1-9EDB-DF8381BACB78}" type="datetimeFigureOut">
              <a:rPr lang="en-US" smtClean="0"/>
              <a:t>5/31/2024</a:t>
            </a:fld>
            <a:endParaRPr lang="en-US"/>
          </a:p>
        </p:txBody>
      </p:sp>
      <p:sp>
        <p:nvSpPr>
          <p:cNvPr id="5" name="Footer Placeholder 4">
            <a:extLst>
              <a:ext uri="{FF2B5EF4-FFF2-40B4-BE49-F238E27FC236}">
                <a16:creationId xmlns:a16="http://schemas.microsoft.com/office/drawing/2014/main" id="{23927F54-56B5-4523-9F8C-817D46F0A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1429D-A285-4CCE-9609-876EA9C63E78}"/>
              </a:ext>
            </a:extLst>
          </p:cNvPr>
          <p:cNvSpPr>
            <a:spLocks noGrp="1"/>
          </p:cNvSpPr>
          <p:nvPr>
            <p:ph type="sldNum" sz="quarter" idx="12"/>
          </p:nvPr>
        </p:nvSpPr>
        <p:spPr/>
        <p:txBody>
          <a:bodyPr/>
          <a:lstStyle/>
          <a:p>
            <a:fld id="{19141A24-1FB2-4B7A-9046-FEAF1AFC06D3}" type="slidenum">
              <a:rPr lang="en-US" smtClean="0"/>
              <a:t>‹#›</a:t>
            </a:fld>
            <a:endParaRPr lang="en-US"/>
          </a:p>
        </p:txBody>
      </p:sp>
    </p:spTree>
    <p:extLst>
      <p:ext uri="{BB962C8B-B14F-4D97-AF65-F5344CB8AC3E}">
        <p14:creationId xmlns:p14="http://schemas.microsoft.com/office/powerpoint/2010/main" val="3054276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89086-3B6C-4583-AE26-B82C737F3B1B}"/>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2676974-6D07-4CCC-B12E-A0023EC5990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182BCB-3120-4D86-95F6-2A4788BFA9DC}"/>
              </a:ext>
            </a:extLst>
          </p:cNvPr>
          <p:cNvSpPr>
            <a:spLocks noGrp="1"/>
          </p:cNvSpPr>
          <p:nvPr>
            <p:ph type="dt" sz="half" idx="10"/>
          </p:nvPr>
        </p:nvSpPr>
        <p:spPr/>
        <p:txBody>
          <a:bodyPr/>
          <a:lstStyle/>
          <a:p>
            <a:fld id="{AE6BC1EA-E2B8-42A1-9EDB-DF8381BACB78}" type="datetimeFigureOut">
              <a:rPr lang="en-US" smtClean="0"/>
              <a:t>5/31/2024</a:t>
            </a:fld>
            <a:endParaRPr lang="en-US"/>
          </a:p>
        </p:txBody>
      </p:sp>
      <p:sp>
        <p:nvSpPr>
          <p:cNvPr id="5" name="Footer Placeholder 4">
            <a:extLst>
              <a:ext uri="{FF2B5EF4-FFF2-40B4-BE49-F238E27FC236}">
                <a16:creationId xmlns:a16="http://schemas.microsoft.com/office/drawing/2014/main" id="{1C659F0B-47A5-41AF-8058-89EC117C1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08917-6AAC-4893-8BF6-D7817CCDDCBF}"/>
              </a:ext>
            </a:extLst>
          </p:cNvPr>
          <p:cNvSpPr>
            <a:spLocks noGrp="1"/>
          </p:cNvSpPr>
          <p:nvPr>
            <p:ph type="sldNum" sz="quarter" idx="12"/>
          </p:nvPr>
        </p:nvSpPr>
        <p:spPr/>
        <p:txBody>
          <a:bodyPr/>
          <a:lstStyle/>
          <a:p>
            <a:fld id="{19141A24-1FB2-4B7A-9046-FEAF1AFC06D3}" type="slidenum">
              <a:rPr lang="en-US" smtClean="0"/>
              <a:t>‹#›</a:t>
            </a:fld>
            <a:endParaRPr lang="en-US"/>
          </a:p>
        </p:txBody>
      </p:sp>
    </p:spTree>
    <p:extLst>
      <p:ext uri="{BB962C8B-B14F-4D97-AF65-F5344CB8AC3E}">
        <p14:creationId xmlns:p14="http://schemas.microsoft.com/office/powerpoint/2010/main" val="2536796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6D18A-4AD7-4AD3-BF5A-22CB29DAFF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09D733-10C9-41B5-B8AE-3E3E5A3033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DF98A4-D4DC-4C7F-AA4B-C770E4637E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3D4AF0-C0AD-4A84-96CA-09BB8801C06D}"/>
              </a:ext>
            </a:extLst>
          </p:cNvPr>
          <p:cNvSpPr>
            <a:spLocks noGrp="1"/>
          </p:cNvSpPr>
          <p:nvPr>
            <p:ph type="dt" sz="half" idx="10"/>
          </p:nvPr>
        </p:nvSpPr>
        <p:spPr/>
        <p:txBody>
          <a:bodyPr/>
          <a:lstStyle/>
          <a:p>
            <a:fld id="{AE6BC1EA-E2B8-42A1-9EDB-DF8381BACB78}" type="datetimeFigureOut">
              <a:rPr lang="en-US" smtClean="0"/>
              <a:t>5/31/2024</a:t>
            </a:fld>
            <a:endParaRPr lang="en-US"/>
          </a:p>
        </p:txBody>
      </p:sp>
      <p:sp>
        <p:nvSpPr>
          <p:cNvPr id="6" name="Footer Placeholder 5">
            <a:extLst>
              <a:ext uri="{FF2B5EF4-FFF2-40B4-BE49-F238E27FC236}">
                <a16:creationId xmlns:a16="http://schemas.microsoft.com/office/drawing/2014/main" id="{032731FE-920D-4BE6-B48D-69B48F7ED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6691C0-0096-43C7-9EBA-DC957FB6F297}"/>
              </a:ext>
            </a:extLst>
          </p:cNvPr>
          <p:cNvSpPr>
            <a:spLocks noGrp="1"/>
          </p:cNvSpPr>
          <p:nvPr>
            <p:ph type="sldNum" sz="quarter" idx="12"/>
          </p:nvPr>
        </p:nvSpPr>
        <p:spPr/>
        <p:txBody>
          <a:bodyPr/>
          <a:lstStyle/>
          <a:p>
            <a:fld id="{19141A24-1FB2-4B7A-9046-FEAF1AFC06D3}" type="slidenum">
              <a:rPr lang="en-US" smtClean="0"/>
              <a:t>‹#›</a:t>
            </a:fld>
            <a:endParaRPr lang="en-US"/>
          </a:p>
        </p:txBody>
      </p:sp>
    </p:spTree>
    <p:extLst>
      <p:ext uri="{BB962C8B-B14F-4D97-AF65-F5344CB8AC3E}">
        <p14:creationId xmlns:p14="http://schemas.microsoft.com/office/powerpoint/2010/main" val="3336317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58D4-9200-4A34-AF14-9261456017C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F9FAE3-3C20-4E34-83C9-018A3AE6142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CA248-241E-4070-8E02-92DB263BE86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912095-3BF5-4FD4-AC9D-B4751ACEB394}"/>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CDA39-2EE4-490C-A976-7700B666164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8D8755-BAC9-4793-B5C2-0E6570F5B81B}"/>
              </a:ext>
            </a:extLst>
          </p:cNvPr>
          <p:cNvSpPr>
            <a:spLocks noGrp="1"/>
          </p:cNvSpPr>
          <p:nvPr>
            <p:ph type="dt" sz="half" idx="10"/>
          </p:nvPr>
        </p:nvSpPr>
        <p:spPr/>
        <p:txBody>
          <a:bodyPr/>
          <a:lstStyle/>
          <a:p>
            <a:fld id="{AE6BC1EA-E2B8-42A1-9EDB-DF8381BACB78}" type="datetimeFigureOut">
              <a:rPr lang="en-US" smtClean="0"/>
              <a:t>5/31/2024</a:t>
            </a:fld>
            <a:endParaRPr lang="en-US"/>
          </a:p>
        </p:txBody>
      </p:sp>
      <p:sp>
        <p:nvSpPr>
          <p:cNvPr id="8" name="Footer Placeholder 7">
            <a:extLst>
              <a:ext uri="{FF2B5EF4-FFF2-40B4-BE49-F238E27FC236}">
                <a16:creationId xmlns:a16="http://schemas.microsoft.com/office/drawing/2014/main" id="{FB0A8E73-3015-48AD-91CD-6E0F674D8A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A7C094-1C85-4745-B411-57EC5045A7C3}"/>
              </a:ext>
            </a:extLst>
          </p:cNvPr>
          <p:cNvSpPr>
            <a:spLocks noGrp="1"/>
          </p:cNvSpPr>
          <p:nvPr>
            <p:ph type="sldNum" sz="quarter" idx="12"/>
          </p:nvPr>
        </p:nvSpPr>
        <p:spPr/>
        <p:txBody>
          <a:bodyPr/>
          <a:lstStyle/>
          <a:p>
            <a:fld id="{19141A24-1FB2-4B7A-9046-FEAF1AFC06D3}" type="slidenum">
              <a:rPr lang="en-US" smtClean="0"/>
              <a:t>‹#›</a:t>
            </a:fld>
            <a:endParaRPr lang="en-US"/>
          </a:p>
        </p:txBody>
      </p:sp>
    </p:spTree>
    <p:extLst>
      <p:ext uri="{BB962C8B-B14F-4D97-AF65-F5344CB8AC3E}">
        <p14:creationId xmlns:p14="http://schemas.microsoft.com/office/powerpoint/2010/main" val="3916272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FBFD-37DF-45AA-B6D2-790AE82B32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2D719C-4827-4D65-9D31-8AC230E17464}"/>
              </a:ext>
            </a:extLst>
          </p:cNvPr>
          <p:cNvSpPr>
            <a:spLocks noGrp="1"/>
          </p:cNvSpPr>
          <p:nvPr>
            <p:ph type="dt" sz="half" idx="10"/>
          </p:nvPr>
        </p:nvSpPr>
        <p:spPr/>
        <p:txBody>
          <a:bodyPr/>
          <a:lstStyle/>
          <a:p>
            <a:fld id="{AE6BC1EA-E2B8-42A1-9EDB-DF8381BACB78}" type="datetimeFigureOut">
              <a:rPr lang="en-US" smtClean="0"/>
              <a:t>5/31/2024</a:t>
            </a:fld>
            <a:endParaRPr lang="en-US"/>
          </a:p>
        </p:txBody>
      </p:sp>
      <p:sp>
        <p:nvSpPr>
          <p:cNvPr id="4" name="Footer Placeholder 3">
            <a:extLst>
              <a:ext uri="{FF2B5EF4-FFF2-40B4-BE49-F238E27FC236}">
                <a16:creationId xmlns:a16="http://schemas.microsoft.com/office/drawing/2014/main" id="{0ECBCD3F-F2D1-47FA-92DA-A83DF49FEF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5A909F-85B7-4D3B-AE22-C5393680A6E7}"/>
              </a:ext>
            </a:extLst>
          </p:cNvPr>
          <p:cNvSpPr>
            <a:spLocks noGrp="1"/>
          </p:cNvSpPr>
          <p:nvPr>
            <p:ph type="sldNum" sz="quarter" idx="12"/>
          </p:nvPr>
        </p:nvSpPr>
        <p:spPr/>
        <p:txBody>
          <a:bodyPr/>
          <a:lstStyle/>
          <a:p>
            <a:fld id="{19141A24-1FB2-4B7A-9046-FEAF1AFC06D3}" type="slidenum">
              <a:rPr lang="en-US" smtClean="0"/>
              <a:t>‹#›</a:t>
            </a:fld>
            <a:endParaRPr lang="en-US"/>
          </a:p>
        </p:txBody>
      </p:sp>
    </p:spTree>
    <p:extLst>
      <p:ext uri="{BB962C8B-B14F-4D97-AF65-F5344CB8AC3E}">
        <p14:creationId xmlns:p14="http://schemas.microsoft.com/office/powerpoint/2010/main" val="2199206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EA0DC4-E927-42EF-90A8-2EC1532B9C93}"/>
              </a:ext>
            </a:extLst>
          </p:cNvPr>
          <p:cNvSpPr>
            <a:spLocks noGrp="1"/>
          </p:cNvSpPr>
          <p:nvPr>
            <p:ph type="dt" sz="half" idx="10"/>
          </p:nvPr>
        </p:nvSpPr>
        <p:spPr/>
        <p:txBody>
          <a:bodyPr/>
          <a:lstStyle/>
          <a:p>
            <a:fld id="{AE6BC1EA-E2B8-42A1-9EDB-DF8381BACB78}" type="datetimeFigureOut">
              <a:rPr lang="en-US" smtClean="0"/>
              <a:t>5/31/2024</a:t>
            </a:fld>
            <a:endParaRPr lang="en-US"/>
          </a:p>
        </p:txBody>
      </p:sp>
      <p:sp>
        <p:nvSpPr>
          <p:cNvPr id="3" name="Footer Placeholder 2">
            <a:extLst>
              <a:ext uri="{FF2B5EF4-FFF2-40B4-BE49-F238E27FC236}">
                <a16:creationId xmlns:a16="http://schemas.microsoft.com/office/drawing/2014/main" id="{81163E14-553C-40D3-8752-1EA41072C4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CBDF2F-AE4E-48EC-BB76-9ECB56A33708}"/>
              </a:ext>
            </a:extLst>
          </p:cNvPr>
          <p:cNvSpPr>
            <a:spLocks noGrp="1"/>
          </p:cNvSpPr>
          <p:nvPr>
            <p:ph type="sldNum" sz="quarter" idx="12"/>
          </p:nvPr>
        </p:nvSpPr>
        <p:spPr/>
        <p:txBody>
          <a:bodyPr/>
          <a:lstStyle/>
          <a:p>
            <a:fld id="{19141A24-1FB2-4B7A-9046-FEAF1AFC06D3}" type="slidenum">
              <a:rPr lang="en-US" smtClean="0"/>
              <a:t>‹#›</a:t>
            </a:fld>
            <a:endParaRPr lang="en-US"/>
          </a:p>
        </p:txBody>
      </p:sp>
    </p:spTree>
    <p:extLst>
      <p:ext uri="{BB962C8B-B14F-4D97-AF65-F5344CB8AC3E}">
        <p14:creationId xmlns:p14="http://schemas.microsoft.com/office/powerpoint/2010/main" val="2998512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A697-D6D2-44B9-8302-F885E0973B1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9840562-D81A-4F4F-A3B0-40C31ED13849}"/>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E07AC2-C6C4-4EC2-8904-B04354D85C1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02A594F-3E5E-4CF7-ACC6-A4BCD65FD0D3}"/>
              </a:ext>
            </a:extLst>
          </p:cNvPr>
          <p:cNvSpPr>
            <a:spLocks noGrp="1"/>
          </p:cNvSpPr>
          <p:nvPr>
            <p:ph type="dt" sz="half" idx="10"/>
          </p:nvPr>
        </p:nvSpPr>
        <p:spPr/>
        <p:txBody>
          <a:bodyPr/>
          <a:lstStyle/>
          <a:p>
            <a:fld id="{AE6BC1EA-E2B8-42A1-9EDB-DF8381BACB78}" type="datetimeFigureOut">
              <a:rPr lang="en-US" smtClean="0"/>
              <a:t>5/31/2024</a:t>
            </a:fld>
            <a:endParaRPr lang="en-US"/>
          </a:p>
        </p:txBody>
      </p:sp>
      <p:sp>
        <p:nvSpPr>
          <p:cNvPr id="6" name="Footer Placeholder 5">
            <a:extLst>
              <a:ext uri="{FF2B5EF4-FFF2-40B4-BE49-F238E27FC236}">
                <a16:creationId xmlns:a16="http://schemas.microsoft.com/office/drawing/2014/main" id="{D3E59F79-E7AD-43D7-8980-D4D4275ED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1F1534-7F0E-48E7-82CA-6743C8C65CD2}"/>
              </a:ext>
            </a:extLst>
          </p:cNvPr>
          <p:cNvSpPr>
            <a:spLocks noGrp="1"/>
          </p:cNvSpPr>
          <p:nvPr>
            <p:ph type="sldNum" sz="quarter" idx="12"/>
          </p:nvPr>
        </p:nvSpPr>
        <p:spPr/>
        <p:txBody>
          <a:bodyPr/>
          <a:lstStyle/>
          <a:p>
            <a:fld id="{19141A24-1FB2-4B7A-9046-FEAF1AFC06D3}" type="slidenum">
              <a:rPr lang="en-US" smtClean="0"/>
              <a:t>‹#›</a:t>
            </a:fld>
            <a:endParaRPr lang="en-US"/>
          </a:p>
        </p:txBody>
      </p:sp>
    </p:spTree>
    <p:extLst>
      <p:ext uri="{BB962C8B-B14F-4D97-AF65-F5344CB8AC3E}">
        <p14:creationId xmlns:p14="http://schemas.microsoft.com/office/powerpoint/2010/main" val="1346114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B310-A2C0-6AB0-8FD2-1B6EC8C6211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9CB1CC2-AD7D-E226-A402-D9A60C67B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DFBB62C-973A-4664-7BC7-98C12A690C22}"/>
              </a:ext>
            </a:extLst>
          </p:cNvPr>
          <p:cNvSpPr>
            <a:spLocks noGrp="1"/>
          </p:cNvSpPr>
          <p:nvPr>
            <p:ph type="dt" sz="half" idx="10"/>
          </p:nvPr>
        </p:nvSpPr>
        <p:spPr/>
        <p:txBody>
          <a:bodyPr/>
          <a:lstStyle/>
          <a:p>
            <a:fld id="{EB587D86-359F-4AD4-AE98-F73260A39C27}" type="datetimeFigureOut">
              <a:rPr lang="en-IE" smtClean="0"/>
              <a:t>31/05/2024</a:t>
            </a:fld>
            <a:endParaRPr lang="en-IE"/>
          </a:p>
        </p:txBody>
      </p:sp>
      <p:sp>
        <p:nvSpPr>
          <p:cNvPr id="5" name="Footer Placeholder 4">
            <a:extLst>
              <a:ext uri="{FF2B5EF4-FFF2-40B4-BE49-F238E27FC236}">
                <a16:creationId xmlns:a16="http://schemas.microsoft.com/office/drawing/2014/main" id="{5DBC6C6C-C8E5-B461-AA4E-34EFE3ECC68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7AC4AA4-39AA-17C0-25E9-C4E0B0765ABB}"/>
              </a:ext>
            </a:extLst>
          </p:cNvPr>
          <p:cNvSpPr>
            <a:spLocks noGrp="1"/>
          </p:cNvSpPr>
          <p:nvPr>
            <p:ph type="sldNum" sz="quarter" idx="12"/>
          </p:nvPr>
        </p:nvSpPr>
        <p:spPr/>
        <p:txBody>
          <a:bodyPr/>
          <a:lstStyle/>
          <a:p>
            <a:fld id="{643B6A01-09B8-4524-994B-DF17A869045B}" type="slidenum">
              <a:rPr lang="en-IE" smtClean="0"/>
              <a:t>‹#›</a:t>
            </a:fld>
            <a:endParaRPr lang="en-IE"/>
          </a:p>
        </p:txBody>
      </p:sp>
    </p:spTree>
    <p:extLst>
      <p:ext uri="{BB962C8B-B14F-4D97-AF65-F5344CB8AC3E}">
        <p14:creationId xmlns:p14="http://schemas.microsoft.com/office/powerpoint/2010/main" val="1806383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1B8B4-1BB4-4B1C-8FC4-55746D6DA62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F8453DB-23BD-43F2-BEF6-7A132AD27A3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A6D47F9-916D-43E6-B734-65BBE6BA502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A05246-7337-4EA7-BFD6-10D50228855E}"/>
              </a:ext>
            </a:extLst>
          </p:cNvPr>
          <p:cNvSpPr>
            <a:spLocks noGrp="1"/>
          </p:cNvSpPr>
          <p:nvPr>
            <p:ph type="dt" sz="half" idx="10"/>
          </p:nvPr>
        </p:nvSpPr>
        <p:spPr/>
        <p:txBody>
          <a:bodyPr/>
          <a:lstStyle/>
          <a:p>
            <a:fld id="{AE6BC1EA-E2B8-42A1-9EDB-DF8381BACB78}" type="datetimeFigureOut">
              <a:rPr lang="en-US" smtClean="0"/>
              <a:t>5/31/2024</a:t>
            </a:fld>
            <a:endParaRPr lang="en-US"/>
          </a:p>
        </p:txBody>
      </p:sp>
      <p:sp>
        <p:nvSpPr>
          <p:cNvPr id="6" name="Footer Placeholder 5">
            <a:extLst>
              <a:ext uri="{FF2B5EF4-FFF2-40B4-BE49-F238E27FC236}">
                <a16:creationId xmlns:a16="http://schemas.microsoft.com/office/drawing/2014/main" id="{D678B3B7-E8CF-4B27-8DCD-B7FA6D0C5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E0125D-AF74-4CB0-8DF0-27D2D146F76D}"/>
              </a:ext>
            </a:extLst>
          </p:cNvPr>
          <p:cNvSpPr>
            <a:spLocks noGrp="1"/>
          </p:cNvSpPr>
          <p:nvPr>
            <p:ph type="sldNum" sz="quarter" idx="12"/>
          </p:nvPr>
        </p:nvSpPr>
        <p:spPr/>
        <p:txBody>
          <a:bodyPr/>
          <a:lstStyle/>
          <a:p>
            <a:fld id="{19141A24-1FB2-4B7A-9046-FEAF1AFC06D3}" type="slidenum">
              <a:rPr lang="en-US" smtClean="0"/>
              <a:t>‹#›</a:t>
            </a:fld>
            <a:endParaRPr lang="en-US"/>
          </a:p>
        </p:txBody>
      </p:sp>
    </p:spTree>
    <p:extLst>
      <p:ext uri="{BB962C8B-B14F-4D97-AF65-F5344CB8AC3E}">
        <p14:creationId xmlns:p14="http://schemas.microsoft.com/office/powerpoint/2010/main" val="1447432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48EA4-93BD-4A0D-AF11-872B9EB973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891F8E-D66F-4F83-81B2-35C5CF2F72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5A035-1CEB-4E98-B723-73790C2C57F5}"/>
              </a:ext>
            </a:extLst>
          </p:cNvPr>
          <p:cNvSpPr>
            <a:spLocks noGrp="1"/>
          </p:cNvSpPr>
          <p:nvPr>
            <p:ph type="dt" sz="half" idx="10"/>
          </p:nvPr>
        </p:nvSpPr>
        <p:spPr/>
        <p:txBody>
          <a:bodyPr/>
          <a:lstStyle/>
          <a:p>
            <a:fld id="{AE6BC1EA-E2B8-42A1-9EDB-DF8381BACB78}" type="datetimeFigureOut">
              <a:rPr lang="en-US" smtClean="0"/>
              <a:t>5/31/2024</a:t>
            </a:fld>
            <a:endParaRPr lang="en-US"/>
          </a:p>
        </p:txBody>
      </p:sp>
      <p:sp>
        <p:nvSpPr>
          <p:cNvPr id="5" name="Footer Placeholder 4">
            <a:extLst>
              <a:ext uri="{FF2B5EF4-FFF2-40B4-BE49-F238E27FC236}">
                <a16:creationId xmlns:a16="http://schemas.microsoft.com/office/drawing/2014/main" id="{76DF7ABF-1D5B-4A15-9871-B61AA9D90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A61CA-A5FC-4786-947B-D8598A03D623}"/>
              </a:ext>
            </a:extLst>
          </p:cNvPr>
          <p:cNvSpPr>
            <a:spLocks noGrp="1"/>
          </p:cNvSpPr>
          <p:nvPr>
            <p:ph type="sldNum" sz="quarter" idx="12"/>
          </p:nvPr>
        </p:nvSpPr>
        <p:spPr/>
        <p:txBody>
          <a:bodyPr/>
          <a:lstStyle/>
          <a:p>
            <a:fld id="{19141A24-1FB2-4B7A-9046-FEAF1AFC06D3}" type="slidenum">
              <a:rPr lang="en-US" smtClean="0"/>
              <a:t>‹#›</a:t>
            </a:fld>
            <a:endParaRPr lang="en-US"/>
          </a:p>
        </p:txBody>
      </p:sp>
    </p:spTree>
    <p:extLst>
      <p:ext uri="{BB962C8B-B14F-4D97-AF65-F5344CB8AC3E}">
        <p14:creationId xmlns:p14="http://schemas.microsoft.com/office/powerpoint/2010/main" val="3821284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A79D5F-4EEE-4F88-B939-BC7622C9CF49}"/>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935CF6-0D11-4A50-8D04-5473FB6E066E}"/>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0C4F5-73AD-4191-BC6D-89500BBE48C8}"/>
              </a:ext>
            </a:extLst>
          </p:cNvPr>
          <p:cNvSpPr>
            <a:spLocks noGrp="1"/>
          </p:cNvSpPr>
          <p:nvPr>
            <p:ph type="dt" sz="half" idx="10"/>
          </p:nvPr>
        </p:nvSpPr>
        <p:spPr/>
        <p:txBody>
          <a:bodyPr/>
          <a:lstStyle/>
          <a:p>
            <a:fld id="{AE6BC1EA-E2B8-42A1-9EDB-DF8381BACB78}" type="datetimeFigureOut">
              <a:rPr lang="en-US" smtClean="0"/>
              <a:t>5/31/2024</a:t>
            </a:fld>
            <a:endParaRPr lang="en-US"/>
          </a:p>
        </p:txBody>
      </p:sp>
      <p:sp>
        <p:nvSpPr>
          <p:cNvPr id="5" name="Footer Placeholder 4">
            <a:extLst>
              <a:ext uri="{FF2B5EF4-FFF2-40B4-BE49-F238E27FC236}">
                <a16:creationId xmlns:a16="http://schemas.microsoft.com/office/drawing/2014/main" id="{E9A14261-7118-4EA4-9A4B-6014AC4C3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2B5F5B-35D4-4EDA-973D-DFFDC6C0276F}"/>
              </a:ext>
            </a:extLst>
          </p:cNvPr>
          <p:cNvSpPr>
            <a:spLocks noGrp="1"/>
          </p:cNvSpPr>
          <p:nvPr>
            <p:ph type="sldNum" sz="quarter" idx="12"/>
          </p:nvPr>
        </p:nvSpPr>
        <p:spPr/>
        <p:txBody>
          <a:bodyPr/>
          <a:lstStyle/>
          <a:p>
            <a:fld id="{19141A24-1FB2-4B7A-9046-FEAF1AFC06D3}" type="slidenum">
              <a:rPr lang="en-US" smtClean="0"/>
              <a:t>‹#›</a:t>
            </a:fld>
            <a:endParaRPr lang="en-US"/>
          </a:p>
        </p:txBody>
      </p:sp>
    </p:spTree>
    <p:extLst>
      <p:ext uri="{BB962C8B-B14F-4D97-AF65-F5344CB8AC3E}">
        <p14:creationId xmlns:p14="http://schemas.microsoft.com/office/powerpoint/2010/main" val="202211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ACA97-8C4A-CF7A-A40F-09029BD726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215B94F1-7F96-AF7E-5E00-DC0B599674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2B54F6-7AB7-0825-1C2D-E486819C41A0}"/>
              </a:ext>
            </a:extLst>
          </p:cNvPr>
          <p:cNvSpPr>
            <a:spLocks noGrp="1"/>
          </p:cNvSpPr>
          <p:nvPr>
            <p:ph type="dt" sz="half" idx="10"/>
          </p:nvPr>
        </p:nvSpPr>
        <p:spPr/>
        <p:txBody>
          <a:bodyPr/>
          <a:lstStyle/>
          <a:p>
            <a:fld id="{EB587D86-359F-4AD4-AE98-F73260A39C27}" type="datetimeFigureOut">
              <a:rPr lang="en-IE" smtClean="0"/>
              <a:t>31/05/2024</a:t>
            </a:fld>
            <a:endParaRPr lang="en-IE"/>
          </a:p>
        </p:txBody>
      </p:sp>
      <p:sp>
        <p:nvSpPr>
          <p:cNvPr id="5" name="Footer Placeholder 4">
            <a:extLst>
              <a:ext uri="{FF2B5EF4-FFF2-40B4-BE49-F238E27FC236}">
                <a16:creationId xmlns:a16="http://schemas.microsoft.com/office/drawing/2014/main" id="{C27AE474-D067-E77E-8EA0-D6EF0035204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308DADE-2A48-0D20-12B7-48E5E2101D72}"/>
              </a:ext>
            </a:extLst>
          </p:cNvPr>
          <p:cNvSpPr>
            <a:spLocks noGrp="1"/>
          </p:cNvSpPr>
          <p:nvPr>
            <p:ph type="sldNum" sz="quarter" idx="12"/>
          </p:nvPr>
        </p:nvSpPr>
        <p:spPr/>
        <p:txBody>
          <a:bodyPr/>
          <a:lstStyle/>
          <a:p>
            <a:fld id="{643B6A01-09B8-4524-994B-DF17A869045B}" type="slidenum">
              <a:rPr lang="en-IE" smtClean="0"/>
              <a:t>‹#›</a:t>
            </a:fld>
            <a:endParaRPr lang="en-IE"/>
          </a:p>
        </p:txBody>
      </p:sp>
    </p:spTree>
    <p:extLst>
      <p:ext uri="{BB962C8B-B14F-4D97-AF65-F5344CB8AC3E}">
        <p14:creationId xmlns:p14="http://schemas.microsoft.com/office/powerpoint/2010/main" val="4074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EA79-8E42-3941-A4B9-B9133A636F7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DA91E86-0F24-0EF1-660C-BFA32B38B4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D675F966-332A-96FC-D67C-D0D45544AC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49A943DC-9504-637D-681B-99CCD15B1758}"/>
              </a:ext>
            </a:extLst>
          </p:cNvPr>
          <p:cNvSpPr>
            <a:spLocks noGrp="1"/>
          </p:cNvSpPr>
          <p:nvPr>
            <p:ph type="dt" sz="half" idx="10"/>
          </p:nvPr>
        </p:nvSpPr>
        <p:spPr/>
        <p:txBody>
          <a:bodyPr/>
          <a:lstStyle/>
          <a:p>
            <a:fld id="{EB587D86-359F-4AD4-AE98-F73260A39C27}" type="datetimeFigureOut">
              <a:rPr lang="en-IE" smtClean="0"/>
              <a:t>31/05/2024</a:t>
            </a:fld>
            <a:endParaRPr lang="en-IE"/>
          </a:p>
        </p:txBody>
      </p:sp>
      <p:sp>
        <p:nvSpPr>
          <p:cNvPr id="6" name="Footer Placeholder 5">
            <a:extLst>
              <a:ext uri="{FF2B5EF4-FFF2-40B4-BE49-F238E27FC236}">
                <a16:creationId xmlns:a16="http://schemas.microsoft.com/office/drawing/2014/main" id="{88C6AEC9-9099-2F93-C691-C3EC95DEC84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D6565B1-5FA7-7F5C-50EA-7436DC349476}"/>
              </a:ext>
            </a:extLst>
          </p:cNvPr>
          <p:cNvSpPr>
            <a:spLocks noGrp="1"/>
          </p:cNvSpPr>
          <p:nvPr>
            <p:ph type="sldNum" sz="quarter" idx="12"/>
          </p:nvPr>
        </p:nvSpPr>
        <p:spPr/>
        <p:txBody>
          <a:bodyPr/>
          <a:lstStyle/>
          <a:p>
            <a:fld id="{643B6A01-09B8-4524-994B-DF17A869045B}" type="slidenum">
              <a:rPr lang="en-IE" smtClean="0"/>
              <a:t>‹#›</a:t>
            </a:fld>
            <a:endParaRPr lang="en-IE"/>
          </a:p>
        </p:txBody>
      </p:sp>
    </p:spTree>
    <p:extLst>
      <p:ext uri="{BB962C8B-B14F-4D97-AF65-F5344CB8AC3E}">
        <p14:creationId xmlns:p14="http://schemas.microsoft.com/office/powerpoint/2010/main" val="2854019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3F4CA-E35B-FE95-24C1-47B6DD1A7245}"/>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9A3B8B2-3694-7992-B580-FA6ADE268A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971CC5-6A82-E73A-B680-3B4402C50A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D364AC9D-C33E-5DE2-EDE8-FC7E115238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F5E523-6B2F-0CB8-9547-0E0482D05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D67BFCC3-16EC-A325-5911-B21D033FE86A}"/>
              </a:ext>
            </a:extLst>
          </p:cNvPr>
          <p:cNvSpPr>
            <a:spLocks noGrp="1"/>
          </p:cNvSpPr>
          <p:nvPr>
            <p:ph type="dt" sz="half" idx="10"/>
          </p:nvPr>
        </p:nvSpPr>
        <p:spPr/>
        <p:txBody>
          <a:bodyPr/>
          <a:lstStyle/>
          <a:p>
            <a:fld id="{EB587D86-359F-4AD4-AE98-F73260A39C27}" type="datetimeFigureOut">
              <a:rPr lang="en-IE" smtClean="0"/>
              <a:t>31/05/2024</a:t>
            </a:fld>
            <a:endParaRPr lang="en-IE"/>
          </a:p>
        </p:txBody>
      </p:sp>
      <p:sp>
        <p:nvSpPr>
          <p:cNvPr id="8" name="Footer Placeholder 7">
            <a:extLst>
              <a:ext uri="{FF2B5EF4-FFF2-40B4-BE49-F238E27FC236}">
                <a16:creationId xmlns:a16="http://schemas.microsoft.com/office/drawing/2014/main" id="{88E19D00-6A79-2876-0F93-C2892A77E91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92AC8906-B926-EAE3-3A21-7C6D54B2538B}"/>
              </a:ext>
            </a:extLst>
          </p:cNvPr>
          <p:cNvSpPr>
            <a:spLocks noGrp="1"/>
          </p:cNvSpPr>
          <p:nvPr>
            <p:ph type="sldNum" sz="quarter" idx="12"/>
          </p:nvPr>
        </p:nvSpPr>
        <p:spPr/>
        <p:txBody>
          <a:bodyPr/>
          <a:lstStyle/>
          <a:p>
            <a:fld id="{643B6A01-09B8-4524-994B-DF17A869045B}" type="slidenum">
              <a:rPr lang="en-IE" smtClean="0"/>
              <a:t>‹#›</a:t>
            </a:fld>
            <a:endParaRPr lang="en-IE"/>
          </a:p>
        </p:txBody>
      </p:sp>
    </p:spTree>
    <p:extLst>
      <p:ext uri="{BB962C8B-B14F-4D97-AF65-F5344CB8AC3E}">
        <p14:creationId xmlns:p14="http://schemas.microsoft.com/office/powerpoint/2010/main" val="3268579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91E-B1D4-520C-7B27-56D09C05F7EE}"/>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2FE81C18-9436-7884-165F-134DCEA264D3}"/>
              </a:ext>
            </a:extLst>
          </p:cNvPr>
          <p:cNvSpPr>
            <a:spLocks noGrp="1"/>
          </p:cNvSpPr>
          <p:nvPr>
            <p:ph type="dt" sz="half" idx="10"/>
          </p:nvPr>
        </p:nvSpPr>
        <p:spPr/>
        <p:txBody>
          <a:bodyPr/>
          <a:lstStyle/>
          <a:p>
            <a:fld id="{EB587D86-359F-4AD4-AE98-F73260A39C27}" type="datetimeFigureOut">
              <a:rPr lang="en-IE" smtClean="0"/>
              <a:t>31/05/2024</a:t>
            </a:fld>
            <a:endParaRPr lang="en-IE"/>
          </a:p>
        </p:txBody>
      </p:sp>
      <p:sp>
        <p:nvSpPr>
          <p:cNvPr id="4" name="Footer Placeholder 3">
            <a:extLst>
              <a:ext uri="{FF2B5EF4-FFF2-40B4-BE49-F238E27FC236}">
                <a16:creationId xmlns:a16="http://schemas.microsoft.com/office/drawing/2014/main" id="{980E520A-6533-E6C9-BD11-B7DAA9DF7ED6}"/>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EEA867A6-DD0D-6131-E1F4-3C60E379C96A}"/>
              </a:ext>
            </a:extLst>
          </p:cNvPr>
          <p:cNvSpPr>
            <a:spLocks noGrp="1"/>
          </p:cNvSpPr>
          <p:nvPr>
            <p:ph type="sldNum" sz="quarter" idx="12"/>
          </p:nvPr>
        </p:nvSpPr>
        <p:spPr/>
        <p:txBody>
          <a:bodyPr/>
          <a:lstStyle/>
          <a:p>
            <a:fld id="{643B6A01-09B8-4524-994B-DF17A869045B}" type="slidenum">
              <a:rPr lang="en-IE" smtClean="0"/>
              <a:t>‹#›</a:t>
            </a:fld>
            <a:endParaRPr lang="en-IE"/>
          </a:p>
        </p:txBody>
      </p:sp>
    </p:spTree>
    <p:extLst>
      <p:ext uri="{BB962C8B-B14F-4D97-AF65-F5344CB8AC3E}">
        <p14:creationId xmlns:p14="http://schemas.microsoft.com/office/powerpoint/2010/main" val="2984355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AFEA90-C239-EC0D-6DB1-801192F6CBF5}"/>
              </a:ext>
            </a:extLst>
          </p:cNvPr>
          <p:cNvSpPr>
            <a:spLocks noGrp="1"/>
          </p:cNvSpPr>
          <p:nvPr>
            <p:ph type="dt" sz="half" idx="10"/>
          </p:nvPr>
        </p:nvSpPr>
        <p:spPr/>
        <p:txBody>
          <a:bodyPr/>
          <a:lstStyle/>
          <a:p>
            <a:fld id="{EB587D86-359F-4AD4-AE98-F73260A39C27}" type="datetimeFigureOut">
              <a:rPr lang="en-IE" smtClean="0"/>
              <a:t>31/05/2024</a:t>
            </a:fld>
            <a:endParaRPr lang="en-IE"/>
          </a:p>
        </p:txBody>
      </p:sp>
      <p:sp>
        <p:nvSpPr>
          <p:cNvPr id="3" name="Footer Placeholder 2">
            <a:extLst>
              <a:ext uri="{FF2B5EF4-FFF2-40B4-BE49-F238E27FC236}">
                <a16:creationId xmlns:a16="http://schemas.microsoft.com/office/drawing/2014/main" id="{6E052A1E-3323-B593-ABD1-E8766CB4C67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15792D99-8C6B-B120-D3F6-2FCBBC844B7E}"/>
              </a:ext>
            </a:extLst>
          </p:cNvPr>
          <p:cNvSpPr>
            <a:spLocks noGrp="1"/>
          </p:cNvSpPr>
          <p:nvPr>
            <p:ph type="sldNum" sz="quarter" idx="12"/>
          </p:nvPr>
        </p:nvSpPr>
        <p:spPr/>
        <p:txBody>
          <a:bodyPr/>
          <a:lstStyle/>
          <a:p>
            <a:fld id="{643B6A01-09B8-4524-994B-DF17A869045B}" type="slidenum">
              <a:rPr lang="en-IE" smtClean="0"/>
              <a:t>‹#›</a:t>
            </a:fld>
            <a:endParaRPr lang="en-IE"/>
          </a:p>
        </p:txBody>
      </p:sp>
    </p:spTree>
    <p:extLst>
      <p:ext uri="{BB962C8B-B14F-4D97-AF65-F5344CB8AC3E}">
        <p14:creationId xmlns:p14="http://schemas.microsoft.com/office/powerpoint/2010/main" val="1780647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83CCC-84E6-9675-E79F-7225B237CF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755D7A0-DDC7-2234-74B5-C788B817A2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5DF9EB0-9D0B-0EA6-5567-CCC960460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6B68AD-988D-B747-E36E-D3D4BD00B457}"/>
              </a:ext>
            </a:extLst>
          </p:cNvPr>
          <p:cNvSpPr>
            <a:spLocks noGrp="1"/>
          </p:cNvSpPr>
          <p:nvPr>
            <p:ph type="dt" sz="half" idx="10"/>
          </p:nvPr>
        </p:nvSpPr>
        <p:spPr/>
        <p:txBody>
          <a:bodyPr/>
          <a:lstStyle/>
          <a:p>
            <a:fld id="{EB587D86-359F-4AD4-AE98-F73260A39C27}" type="datetimeFigureOut">
              <a:rPr lang="en-IE" smtClean="0"/>
              <a:t>31/05/2024</a:t>
            </a:fld>
            <a:endParaRPr lang="en-IE"/>
          </a:p>
        </p:txBody>
      </p:sp>
      <p:sp>
        <p:nvSpPr>
          <p:cNvPr id="6" name="Footer Placeholder 5">
            <a:extLst>
              <a:ext uri="{FF2B5EF4-FFF2-40B4-BE49-F238E27FC236}">
                <a16:creationId xmlns:a16="http://schemas.microsoft.com/office/drawing/2014/main" id="{023D1654-5D6A-AFCF-4B92-786321EBDC0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55CF81B-05A9-1702-8ECA-276D00C3DFFF}"/>
              </a:ext>
            </a:extLst>
          </p:cNvPr>
          <p:cNvSpPr>
            <a:spLocks noGrp="1"/>
          </p:cNvSpPr>
          <p:nvPr>
            <p:ph type="sldNum" sz="quarter" idx="12"/>
          </p:nvPr>
        </p:nvSpPr>
        <p:spPr/>
        <p:txBody>
          <a:bodyPr/>
          <a:lstStyle/>
          <a:p>
            <a:fld id="{643B6A01-09B8-4524-994B-DF17A869045B}" type="slidenum">
              <a:rPr lang="en-IE" smtClean="0"/>
              <a:t>‹#›</a:t>
            </a:fld>
            <a:endParaRPr lang="en-IE"/>
          </a:p>
        </p:txBody>
      </p:sp>
    </p:spTree>
    <p:extLst>
      <p:ext uri="{BB962C8B-B14F-4D97-AF65-F5344CB8AC3E}">
        <p14:creationId xmlns:p14="http://schemas.microsoft.com/office/powerpoint/2010/main" val="61353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2426-FADC-A666-1908-220C0A8C3F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64C5844F-33AD-FA7B-9AFB-60C192158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02286F03-B5D3-2FFF-5927-0FAD320AB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FAD5A0-3631-7570-4C22-FB504EBF60E2}"/>
              </a:ext>
            </a:extLst>
          </p:cNvPr>
          <p:cNvSpPr>
            <a:spLocks noGrp="1"/>
          </p:cNvSpPr>
          <p:nvPr>
            <p:ph type="dt" sz="half" idx="10"/>
          </p:nvPr>
        </p:nvSpPr>
        <p:spPr/>
        <p:txBody>
          <a:bodyPr/>
          <a:lstStyle/>
          <a:p>
            <a:fld id="{EB587D86-359F-4AD4-AE98-F73260A39C27}" type="datetimeFigureOut">
              <a:rPr lang="en-IE" smtClean="0"/>
              <a:t>31/05/2024</a:t>
            </a:fld>
            <a:endParaRPr lang="en-IE"/>
          </a:p>
        </p:txBody>
      </p:sp>
      <p:sp>
        <p:nvSpPr>
          <p:cNvPr id="6" name="Footer Placeholder 5">
            <a:extLst>
              <a:ext uri="{FF2B5EF4-FFF2-40B4-BE49-F238E27FC236}">
                <a16:creationId xmlns:a16="http://schemas.microsoft.com/office/drawing/2014/main" id="{7C9A68B1-600C-8158-FAF6-973D1FAE778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FA31AC1-BBF9-28EE-238C-C976BBD8E5FF}"/>
              </a:ext>
            </a:extLst>
          </p:cNvPr>
          <p:cNvSpPr>
            <a:spLocks noGrp="1"/>
          </p:cNvSpPr>
          <p:nvPr>
            <p:ph type="sldNum" sz="quarter" idx="12"/>
          </p:nvPr>
        </p:nvSpPr>
        <p:spPr/>
        <p:txBody>
          <a:bodyPr/>
          <a:lstStyle/>
          <a:p>
            <a:fld id="{643B6A01-09B8-4524-994B-DF17A869045B}" type="slidenum">
              <a:rPr lang="en-IE" smtClean="0"/>
              <a:t>‹#›</a:t>
            </a:fld>
            <a:endParaRPr lang="en-IE"/>
          </a:p>
        </p:txBody>
      </p:sp>
    </p:spTree>
    <p:extLst>
      <p:ext uri="{BB962C8B-B14F-4D97-AF65-F5344CB8AC3E}">
        <p14:creationId xmlns:p14="http://schemas.microsoft.com/office/powerpoint/2010/main" val="943472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706C2-9ED9-7859-D6B6-17BB6B4D0B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5CB4AAA-3F9F-0C90-08DD-50ED6611C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4CAF5A7-B587-9769-D184-8FCAE7AD2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D86-359F-4AD4-AE98-F73260A39C27}" type="datetimeFigureOut">
              <a:rPr lang="en-IE" smtClean="0"/>
              <a:t>31/05/2024</a:t>
            </a:fld>
            <a:endParaRPr lang="en-IE"/>
          </a:p>
        </p:txBody>
      </p:sp>
      <p:sp>
        <p:nvSpPr>
          <p:cNvPr id="5" name="Footer Placeholder 4">
            <a:extLst>
              <a:ext uri="{FF2B5EF4-FFF2-40B4-BE49-F238E27FC236}">
                <a16:creationId xmlns:a16="http://schemas.microsoft.com/office/drawing/2014/main" id="{5E04A1B8-9B4B-30A3-7FBD-A7CCEB307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A4C4296-F8B1-4701-771F-1E9271943D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B6A01-09B8-4524-994B-DF17A869045B}" type="slidenum">
              <a:rPr lang="en-IE" smtClean="0"/>
              <a:t>‹#›</a:t>
            </a:fld>
            <a:endParaRPr lang="en-IE"/>
          </a:p>
        </p:txBody>
      </p:sp>
    </p:spTree>
    <p:extLst>
      <p:ext uri="{BB962C8B-B14F-4D97-AF65-F5344CB8AC3E}">
        <p14:creationId xmlns:p14="http://schemas.microsoft.com/office/powerpoint/2010/main" val="1443094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8CA6E3-B2FA-4D3A-949D-A65C50EF1E0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5AA685-CAE0-4837-A03E-42E3DB2D5D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D17E1-1BA1-47C0-A780-0AB8C7D2FE4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E6BC1EA-E2B8-42A1-9EDB-DF8381BACB78}" type="datetimeFigureOut">
              <a:rPr lang="en-US" smtClean="0"/>
              <a:t>5/31/2024</a:t>
            </a:fld>
            <a:endParaRPr lang="en-US"/>
          </a:p>
        </p:txBody>
      </p:sp>
      <p:sp>
        <p:nvSpPr>
          <p:cNvPr id="5" name="Footer Placeholder 4">
            <a:extLst>
              <a:ext uri="{FF2B5EF4-FFF2-40B4-BE49-F238E27FC236}">
                <a16:creationId xmlns:a16="http://schemas.microsoft.com/office/drawing/2014/main" id="{5C1F23C9-EDDD-4ED7-979F-F2715A84D14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77EF00-AD5E-4054-90AB-3BA94FCFE39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9141A24-1FB2-4B7A-9046-FEAF1AFC06D3}" type="slidenum">
              <a:rPr lang="en-US" smtClean="0"/>
              <a:t>‹#›</a:t>
            </a:fld>
            <a:endParaRPr lang="en-US"/>
          </a:p>
        </p:txBody>
      </p:sp>
    </p:spTree>
    <p:extLst>
      <p:ext uri="{BB962C8B-B14F-4D97-AF65-F5344CB8AC3E}">
        <p14:creationId xmlns:p14="http://schemas.microsoft.com/office/powerpoint/2010/main" val="2291247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alking on a path&#10;&#10;Description automatically generated">
            <a:extLst>
              <a:ext uri="{FF2B5EF4-FFF2-40B4-BE49-F238E27FC236}">
                <a16:creationId xmlns:a16="http://schemas.microsoft.com/office/drawing/2014/main" id="{31F6286C-75E1-FA5C-458F-71C4EC0D2EF1}"/>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C901CC-FDF9-3F28-C664-EB7971492633}"/>
              </a:ext>
            </a:extLst>
          </p:cNvPr>
          <p:cNvSpPr>
            <a:spLocks noGrp="1"/>
          </p:cNvSpPr>
          <p:nvPr>
            <p:ph type="ctrTitle"/>
          </p:nvPr>
        </p:nvSpPr>
        <p:spPr>
          <a:xfrm>
            <a:off x="7935402" y="743447"/>
            <a:ext cx="3445765" cy="3692028"/>
          </a:xfrm>
          <a:noFill/>
        </p:spPr>
        <p:txBody>
          <a:bodyPr>
            <a:normAutofit fontScale="90000"/>
          </a:bodyPr>
          <a:lstStyle/>
          <a:p>
            <a:pPr marL="0" marR="0" lvl="0" indent="0" algn="l" defTabSz="914400" rtl="0" eaLnBrk="1" fontAlgn="auto" latinLnBrk="0" hangingPunct="1">
              <a:spcBef>
                <a:spcPts val="1000"/>
              </a:spcBef>
              <a:spcAft>
                <a:spcPts val="0"/>
              </a:spcAft>
              <a:tabLst/>
              <a:defRPr/>
            </a:pPr>
            <a:r>
              <a:rPr kumimoji="0" lang="en-US" sz="3600" b="1" i="0" u="none" strike="noStrike" kern="1200" cap="none" spc="0" normalizeH="0" baseline="0" noProof="0">
                <a:ln>
                  <a:noFill/>
                </a:ln>
                <a:solidFill>
                  <a:srgbClr val="002060"/>
                </a:solidFill>
                <a:effectLst/>
                <a:uLnTx/>
                <a:uFillTx/>
                <a:latin typeface="Calibri" panose="020F0502020204030204"/>
                <a:ea typeface="+mn-ea"/>
                <a:cs typeface="+mn-cs"/>
              </a:rPr>
              <a:t>Mentoring for Access, Retention and Progression in Higher Education:</a:t>
            </a:r>
            <a:br>
              <a:rPr kumimoji="0" lang="en-US" sz="3600" b="1" i="0" u="none" strike="noStrike" kern="1200" cap="none" spc="0" normalizeH="0" baseline="0" noProof="0">
                <a:ln>
                  <a:noFill/>
                </a:ln>
                <a:solidFill>
                  <a:srgbClr val="002060"/>
                </a:solidFill>
                <a:effectLst/>
                <a:uLnTx/>
                <a:uFillTx/>
                <a:latin typeface="Calibri" panose="020F0502020204030204"/>
                <a:ea typeface="+mn-ea"/>
                <a:cs typeface="+mn-cs"/>
              </a:rPr>
            </a:br>
            <a:r>
              <a:rPr kumimoji="0" lang="en-US" sz="2900" b="1" i="0" u="none" strike="noStrike" kern="1200" cap="none" spc="0" normalizeH="0" baseline="0" noProof="0">
                <a:ln>
                  <a:noFill/>
                </a:ln>
                <a:effectLst/>
                <a:uLnTx/>
                <a:uFillTx/>
                <a:latin typeface="Calibri" panose="020F0502020204030204"/>
                <a:ea typeface="+mn-ea"/>
                <a:cs typeface="+mn-cs"/>
              </a:rPr>
              <a:t> </a:t>
            </a:r>
            <a:br>
              <a:rPr kumimoji="0" lang="en-US" sz="2900" b="1" i="0" u="none" strike="noStrike" kern="1200" cap="none" spc="0" normalizeH="0" baseline="0" noProof="0">
                <a:ln>
                  <a:noFill/>
                </a:ln>
                <a:effectLst/>
                <a:uLnTx/>
                <a:uFillTx/>
                <a:latin typeface="Calibri" panose="020F0502020204030204"/>
                <a:ea typeface="Calibri"/>
                <a:cs typeface="Calibri"/>
              </a:rPr>
            </a:br>
            <a:r>
              <a:rPr kumimoji="0" lang="en-US" sz="2900" b="1" i="1" u="none" strike="noStrike" kern="1200" cap="none" spc="0" normalizeH="0" baseline="0" noProof="0">
                <a:ln>
                  <a:noFill/>
                </a:ln>
                <a:solidFill>
                  <a:srgbClr val="002060"/>
                </a:solidFill>
                <a:effectLst/>
                <a:uLnTx/>
                <a:uFillTx/>
                <a:latin typeface="Calibri" panose="020F0502020204030204"/>
                <a:ea typeface="+mn-ea"/>
                <a:cs typeface="+mn-cs"/>
              </a:rPr>
              <a:t>Reflecting on Innovative Practice</a:t>
            </a:r>
            <a:br>
              <a:rPr kumimoji="0" lang="en-US" sz="2900" b="1" i="0" u="none" strike="noStrike" kern="1200" cap="none" spc="0" normalizeH="0" baseline="0" noProof="0">
                <a:ln>
                  <a:noFill/>
                </a:ln>
                <a:effectLst/>
                <a:uLnTx/>
                <a:uFillTx/>
                <a:latin typeface="Calibri" panose="020F0502020204030204"/>
                <a:ea typeface="Calibri"/>
                <a:cs typeface="Calibri"/>
              </a:rPr>
            </a:br>
            <a:endParaRPr lang="en-IE" sz="2900"/>
          </a:p>
        </p:txBody>
      </p:sp>
      <p:pic>
        <p:nvPicPr>
          <p:cNvPr id="6" name="Picture 5">
            <a:extLst>
              <a:ext uri="{FF2B5EF4-FFF2-40B4-BE49-F238E27FC236}">
                <a16:creationId xmlns:a16="http://schemas.microsoft.com/office/drawing/2014/main" id="{5E47ABD7-E3A1-8F9A-640B-76C3861917B5}"/>
              </a:ext>
            </a:extLst>
          </p:cNvPr>
          <p:cNvPicPr>
            <a:picLocks noChangeAspect="1"/>
          </p:cNvPicPr>
          <p:nvPr/>
        </p:nvPicPr>
        <p:blipFill>
          <a:blip r:embed="rId3"/>
          <a:stretch>
            <a:fillRect/>
          </a:stretch>
        </p:blipFill>
        <p:spPr>
          <a:xfrm>
            <a:off x="9468464" y="5178912"/>
            <a:ext cx="2584013" cy="1598774"/>
          </a:xfrm>
          <a:prstGeom prst="rect">
            <a:avLst/>
          </a:prstGeom>
        </p:spPr>
      </p:pic>
    </p:spTree>
    <p:extLst>
      <p:ext uri="{BB962C8B-B14F-4D97-AF65-F5344CB8AC3E}">
        <p14:creationId xmlns:p14="http://schemas.microsoft.com/office/powerpoint/2010/main" val="97147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08D274B-0D38-A2EA-9C3F-E35C65B3C8B7}"/>
              </a:ext>
            </a:extLst>
          </p:cNvPr>
          <p:cNvSpPr txBox="1"/>
          <p:nvPr/>
        </p:nvSpPr>
        <p:spPr>
          <a:xfrm>
            <a:off x="838200" y="365125"/>
            <a:ext cx="707676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solidFill>
                  <a:srgbClr val="002060"/>
                </a:solidFill>
                <a:latin typeface="+mj-lt"/>
                <a:ea typeface="+mj-ea"/>
                <a:cs typeface="+mj-cs"/>
              </a:rPr>
              <a:t>Community-Based Mentoring</a:t>
            </a:r>
          </a:p>
        </p:txBody>
      </p:sp>
      <p:sp>
        <p:nvSpPr>
          <p:cNvPr id="3" name="TextBox 2">
            <a:extLst>
              <a:ext uri="{FF2B5EF4-FFF2-40B4-BE49-F238E27FC236}">
                <a16:creationId xmlns:a16="http://schemas.microsoft.com/office/drawing/2014/main" id="{F01F482F-345B-759A-A619-03FB8BA243AB}"/>
              </a:ext>
            </a:extLst>
          </p:cNvPr>
          <p:cNvSpPr txBox="1"/>
          <p:nvPr/>
        </p:nvSpPr>
        <p:spPr>
          <a:xfrm>
            <a:off x="838200" y="1825625"/>
            <a:ext cx="5641258" cy="4351338"/>
          </a:xfrm>
          <a:prstGeom prst="rect">
            <a:avLst/>
          </a:prstGeom>
        </p:spPr>
        <p:txBody>
          <a:bodyPr vert="horz" lIns="91440" tIns="45720" rIns="91440" bIns="45720" rtlCol="0">
            <a:normAutofit/>
          </a:bodyPr>
          <a:lstStyle/>
          <a:p>
            <a:pPr>
              <a:lnSpc>
                <a:spcPct val="90000"/>
              </a:lnSpc>
              <a:spcAft>
                <a:spcPts val="600"/>
              </a:spcAft>
            </a:pPr>
            <a:r>
              <a:rPr lang="en-US" sz="1700" b="1">
                <a:solidFill>
                  <a:srgbClr val="002060"/>
                </a:solidFill>
              </a:rPr>
              <a:t>Rationale: </a:t>
            </a:r>
            <a:r>
              <a:rPr lang="en-US" sz="1700">
                <a:solidFill>
                  <a:srgbClr val="002060"/>
                </a:solidFill>
              </a:rPr>
              <a:t>Targeted support in communities with low rates of educational progression</a:t>
            </a:r>
          </a:p>
          <a:p>
            <a:pPr indent="-228600">
              <a:lnSpc>
                <a:spcPct val="90000"/>
              </a:lnSpc>
              <a:spcAft>
                <a:spcPts val="600"/>
              </a:spcAft>
              <a:buFont typeface="Arial" panose="020B0604020202020204" pitchFamily="34" charset="0"/>
              <a:buChar char="•"/>
            </a:pPr>
            <a:endParaRPr lang="en-US" sz="1700" b="1" i="1">
              <a:solidFill>
                <a:srgbClr val="002060"/>
              </a:solidFill>
            </a:endParaRPr>
          </a:p>
          <a:p>
            <a:pPr>
              <a:lnSpc>
                <a:spcPct val="90000"/>
              </a:lnSpc>
              <a:spcAft>
                <a:spcPts val="600"/>
              </a:spcAft>
            </a:pPr>
            <a:r>
              <a:rPr lang="en-US" sz="1700" b="1">
                <a:solidFill>
                  <a:srgbClr val="002060"/>
                </a:solidFill>
              </a:rPr>
              <a:t>Model components: </a:t>
            </a:r>
          </a:p>
          <a:p>
            <a:pPr marL="457200" indent="-228600">
              <a:lnSpc>
                <a:spcPct val="90000"/>
              </a:lnSpc>
              <a:spcAft>
                <a:spcPts val="600"/>
              </a:spcAft>
              <a:buFont typeface="Arial" panose="020B0604020202020204" pitchFamily="34" charset="0"/>
              <a:buChar char="•"/>
            </a:pPr>
            <a:r>
              <a:rPr lang="en-US" sz="1700">
                <a:solidFill>
                  <a:srgbClr val="002060"/>
                </a:solidFill>
              </a:rPr>
              <a:t>Education mentor based in community </a:t>
            </a:r>
          </a:p>
          <a:p>
            <a:pPr marL="457200" indent="-228600">
              <a:lnSpc>
                <a:spcPct val="90000"/>
              </a:lnSpc>
              <a:spcAft>
                <a:spcPts val="600"/>
              </a:spcAft>
              <a:buFont typeface="Arial" panose="020B0604020202020204" pitchFamily="34" charset="0"/>
              <a:buChar char="•"/>
            </a:pPr>
            <a:r>
              <a:rPr lang="en-US" sz="1700">
                <a:solidFill>
                  <a:srgbClr val="002060"/>
                </a:solidFill>
              </a:rPr>
              <a:t>Supports and encourages young people and adults to consider accessing a further or higher education course</a:t>
            </a:r>
          </a:p>
          <a:p>
            <a:pPr marL="457200" indent="-228600">
              <a:lnSpc>
                <a:spcPct val="90000"/>
              </a:lnSpc>
              <a:spcAft>
                <a:spcPts val="600"/>
              </a:spcAft>
              <a:buFont typeface="Arial" panose="020B0604020202020204" pitchFamily="34" charset="0"/>
              <a:buChar char="•"/>
            </a:pPr>
            <a:r>
              <a:rPr lang="en-US" sz="1700">
                <a:solidFill>
                  <a:srgbClr val="002060"/>
                </a:solidFill>
              </a:rPr>
              <a:t>Wraparound tailored support </a:t>
            </a:r>
          </a:p>
          <a:p>
            <a:pPr marL="457200" indent="-228600">
              <a:lnSpc>
                <a:spcPct val="90000"/>
              </a:lnSpc>
              <a:spcAft>
                <a:spcPts val="600"/>
              </a:spcAft>
              <a:buFont typeface="Arial" panose="020B0604020202020204" pitchFamily="34" charset="0"/>
              <a:buChar char="•"/>
            </a:pPr>
            <a:r>
              <a:rPr lang="en-US" sz="1700">
                <a:solidFill>
                  <a:srgbClr val="002060"/>
                </a:solidFill>
              </a:rPr>
              <a:t>Accredited training for local mentors </a:t>
            </a:r>
          </a:p>
          <a:p>
            <a:pPr indent="-228600">
              <a:lnSpc>
                <a:spcPct val="90000"/>
              </a:lnSpc>
              <a:spcAft>
                <a:spcPts val="600"/>
              </a:spcAft>
              <a:buFont typeface="Arial" panose="020B0604020202020204" pitchFamily="34" charset="0"/>
              <a:buChar char="•"/>
            </a:pPr>
            <a:endParaRPr lang="en-US" sz="1700">
              <a:solidFill>
                <a:srgbClr val="002060"/>
              </a:solidFill>
            </a:endParaRPr>
          </a:p>
          <a:p>
            <a:pPr>
              <a:lnSpc>
                <a:spcPct val="90000"/>
              </a:lnSpc>
              <a:spcAft>
                <a:spcPts val="600"/>
              </a:spcAft>
            </a:pPr>
            <a:r>
              <a:rPr lang="en-US" sz="1700" b="1">
                <a:solidFill>
                  <a:srgbClr val="002060"/>
                </a:solidFill>
              </a:rPr>
              <a:t>Initiatives: </a:t>
            </a:r>
            <a:r>
              <a:rPr lang="en-US" sz="1700">
                <a:solidFill>
                  <a:srgbClr val="002060"/>
                </a:solidFill>
              </a:rPr>
              <a:t>			</a:t>
            </a:r>
          </a:p>
          <a:p>
            <a:pPr indent="-228600">
              <a:lnSpc>
                <a:spcPct val="90000"/>
              </a:lnSpc>
              <a:spcAft>
                <a:spcPts val="600"/>
              </a:spcAft>
              <a:buFont typeface="Arial" panose="020B0604020202020204" pitchFamily="34" charset="0"/>
              <a:buChar char="•"/>
            </a:pPr>
            <a:r>
              <a:rPr lang="en-US" sz="1700">
                <a:solidFill>
                  <a:srgbClr val="002060"/>
                </a:solidFill>
              </a:rPr>
              <a:t>Ballybane Community Mentoring Programme, ATU Galway</a:t>
            </a:r>
          </a:p>
          <a:p>
            <a:pPr indent="-228600">
              <a:lnSpc>
                <a:spcPct val="90000"/>
              </a:lnSpc>
              <a:spcAft>
                <a:spcPts val="600"/>
              </a:spcAft>
              <a:buFont typeface="Arial" panose="020B0604020202020204" pitchFamily="34" charset="0"/>
              <a:buChar char="•"/>
            </a:pPr>
            <a:r>
              <a:rPr lang="en-US" sz="1700">
                <a:solidFill>
                  <a:srgbClr val="002060"/>
                </a:solidFill>
              </a:rPr>
              <a:t>Cranmore Community Mentoring Programme, ATU Sligo</a:t>
            </a:r>
          </a:p>
        </p:txBody>
      </p:sp>
      <p:pic>
        <p:nvPicPr>
          <p:cNvPr id="9" name="Picture 8" descr="Two women sitting on a window sill&#10;&#10;Description automatically generated">
            <a:extLst>
              <a:ext uri="{FF2B5EF4-FFF2-40B4-BE49-F238E27FC236}">
                <a16:creationId xmlns:a16="http://schemas.microsoft.com/office/drawing/2014/main" id="{EDF9E66E-A697-5A57-5BFE-9DBF3054AB7F}"/>
              </a:ext>
            </a:extLst>
          </p:cNvPr>
          <p:cNvPicPr>
            <a:picLocks noChangeAspect="1"/>
          </p:cNvPicPr>
          <p:nvPr/>
        </p:nvPicPr>
        <p:blipFill rotWithShape="1">
          <a:blip r:embed="rId3">
            <a:extLst>
              <a:ext uri="{28A0092B-C50C-407E-A947-70E740481C1C}">
                <a14:useLocalDpi xmlns:a14="http://schemas.microsoft.com/office/drawing/2010/main" val="0"/>
              </a:ext>
            </a:extLst>
          </a:blip>
          <a:srcRect t="146" r="2"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6"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128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900604F-0BB0-5360-12A6-5AC034512DB5}"/>
              </a:ext>
            </a:extLst>
          </p:cNvPr>
          <p:cNvSpPr txBox="1"/>
          <p:nvPr/>
        </p:nvSpPr>
        <p:spPr>
          <a:xfrm>
            <a:off x="5728708" y="802766"/>
            <a:ext cx="545883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0" lang="en-US" sz="3400" b="1" i="0" u="none" strike="noStrike" kern="1200" cap="none" spc="0" normalizeH="0" baseline="0" noProof="0">
                <a:ln>
                  <a:noFill/>
                </a:ln>
                <a:solidFill>
                  <a:srgbClr val="002060"/>
                </a:solidFill>
                <a:effectLst/>
                <a:uLnTx/>
                <a:uFillTx/>
                <a:latin typeface="+mj-lt"/>
                <a:ea typeface="+mj-ea"/>
                <a:cs typeface="+mj-cs"/>
              </a:rPr>
              <a:t>Community-</a:t>
            </a:r>
            <a:r>
              <a:rPr lang="en-US" sz="3400" b="1">
                <a:solidFill>
                  <a:srgbClr val="002060"/>
                </a:solidFill>
                <a:latin typeface="+mj-lt"/>
                <a:ea typeface="+mj-ea"/>
                <a:cs typeface="+mj-cs"/>
              </a:rPr>
              <a:t>B</a:t>
            </a:r>
            <a:r>
              <a:rPr kumimoji="0" lang="en-US" sz="3400" b="1" i="0" u="none" strike="noStrike" kern="1200" cap="none" spc="0" normalizeH="0" baseline="0" noProof="0">
                <a:ln>
                  <a:noFill/>
                </a:ln>
                <a:solidFill>
                  <a:srgbClr val="002060"/>
                </a:solidFill>
                <a:effectLst/>
                <a:uLnTx/>
                <a:uFillTx/>
                <a:latin typeface="+mj-lt"/>
                <a:ea typeface="+mj-ea"/>
                <a:cs typeface="+mj-cs"/>
              </a:rPr>
              <a:t>ased </a:t>
            </a:r>
            <a:r>
              <a:rPr lang="en-US" sz="3400" b="1">
                <a:solidFill>
                  <a:srgbClr val="002060"/>
                </a:solidFill>
                <a:latin typeface="+mj-lt"/>
                <a:ea typeface="+mj-ea"/>
                <a:cs typeface="+mj-cs"/>
              </a:rPr>
              <a:t>Mentoring</a:t>
            </a:r>
            <a:r>
              <a:rPr kumimoji="0" lang="en-US" sz="3400" b="1" i="0" u="none" strike="noStrike" kern="1200" cap="none" spc="0" normalizeH="0" baseline="0" noProof="0">
                <a:ln>
                  <a:noFill/>
                </a:ln>
                <a:solidFill>
                  <a:srgbClr val="002060"/>
                </a:solidFill>
                <a:effectLst/>
                <a:uLnTx/>
                <a:uFillTx/>
                <a:latin typeface="+mj-lt"/>
                <a:ea typeface="+mj-ea"/>
                <a:cs typeface="+mj-cs"/>
              </a:rPr>
              <a:t>: Perceived Benefits</a:t>
            </a:r>
            <a:endParaRPr lang="en-US" sz="3400" b="1" kern="1200">
              <a:solidFill>
                <a:srgbClr val="002060"/>
              </a:solidFill>
              <a:latin typeface="+mj-lt"/>
              <a:ea typeface="+mj-ea"/>
              <a:cs typeface="+mj-cs"/>
            </a:endParaRP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group of men laughing&#10;&#10;Description automatically generated">
            <a:extLst>
              <a:ext uri="{FF2B5EF4-FFF2-40B4-BE49-F238E27FC236}">
                <a16:creationId xmlns:a16="http://schemas.microsoft.com/office/drawing/2014/main" id="{1A7D69DB-59C2-082C-5B3B-D806555C9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1AC94E6F-4F29-8B4D-3ADC-B2F748E39FA6}"/>
              </a:ext>
            </a:extLst>
          </p:cNvPr>
          <p:cNvSpPr txBox="1"/>
          <p:nvPr/>
        </p:nvSpPr>
        <p:spPr>
          <a:xfrm>
            <a:off x="5894962" y="2338521"/>
            <a:ext cx="5458838" cy="4192520"/>
          </a:xfrm>
          <a:prstGeom prst="rect">
            <a:avLst/>
          </a:prstGeom>
        </p:spPr>
        <p:txBody>
          <a:bodyPr vert="horz" lIns="91440" tIns="45720" rIns="91440" bIns="45720" rtlCol="0">
            <a:normAutofit/>
          </a:bodyPr>
          <a:lstStyle/>
          <a:p>
            <a:pPr>
              <a:lnSpc>
                <a:spcPct val="90000"/>
              </a:lnSpc>
              <a:spcAft>
                <a:spcPts val="600"/>
              </a:spcAft>
            </a:pPr>
            <a:r>
              <a:rPr lang="en-US" sz="1500" b="1">
                <a:solidFill>
                  <a:srgbClr val="002060"/>
                </a:solidFill>
              </a:rPr>
              <a:t>Flexibility: </a:t>
            </a:r>
          </a:p>
          <a:p>
            <a:pPr>
              <a:lnSpc>
                <a:spcPct val="90000"/>
              </a:lnSpc>
              <a:spcAft>
                <a:spcPts val="600"/>
              </a:spcAft>
            </a:pPr>
            <a:r>
              <a:rPr lang="en-US" sz="1500">
                <a:solidFill>
                  <a:srgbClr val="002060"/>
                </a:solidFill>
              </a:rPr>
              <a:t>‘</a:t>
            </a:r>
            <a:r>
              <a:rPr lang="en-US" sz="1500" i="1">
                <a:solidFill>
                  <a:srgbClr val="002060"/>
                </a:solidFill>
              </a:rPr>
              <a:t>You are the person there that is going to help alleviate barriers that they are facing, no matter what it is. ..... it is like how can we alleviate those barriers? It’s that wrap around support for them</a:t>
            </a:r>
            <a:r>
              <a:rPr lang="en-US" sz="1500">
                <a:solidFill>
                  <a:srgbClr val="002060"/>
                </a:solidFill>
              </a:rPr>
              <a:t>.’ (mentor)</a:t>
            </a:r>
          </a:p>
          <a:p>
            <a:pPr indent="-228600">
              <a:lnSpc>
                <a:spcPct val="90000"/>
              </a:lnSpc>
              <a:spcAft>
                <a:spcPts val="600"/>
              </a:spcAft>
              <a:buFont typeface="Arial" panose="020B0604020202020204" pitchFamily="34" charset="0"/>
              <a:buChar char="•"/>
            </a:pPr>
            <a:endParaRPr lang="en-US" sz="1500">
              <a:solidFill>
                <a:srgbClr val="002060"/>
              </a:solidFill>
            </a:endParaRPr>
          </a:p>
          <a:p>
            <a:pPr>
              <a:lnSpc>
                <a:spcPct val="90000"/>
              </a:lnSpc>
              <a:spcAft>
                <a:spcPts val="600"/>
              </a:spcAft>
            </a:pPr>
            <a:r>
              <a:rPr lang="en-US" sz="1500" b="1">
                <a:solidFill>
                  <a:srgbClr val="002060"/>
                </a:solidFill>
              </a:rPr>
              <a:t>Continuity of support: </a:t>
            </a:r>
          </a:p>
          <a:p>
            <a:pPr>
              <a:lnSpc>
                <a:spcPct val="90000"/>
              </a:lnSpc>
              <a:spcAft>
                <a:spcPts val="600"/>
              </a:spcAft>
            </a:pPr>
            <a:r>
              <a:rPr lang="en-US" sz="1500">
                <a:solidFill>
                  <a:srgbClr val="002060"/>
                </a:solidFill>
              </a:rPr>
              <a:t>‘</a:t>
            </a:r>
            <a:r>
              <a:rPr lang="en-US" sz="1500" i="1">
                <a:solidFill>
                  <a:srgbClr val="002060"/>
                </a:solidFill>
              </a:rPr>
              <a:t>it’s not a service that has an expiration date on it</a:t>
            </a:r>
            <a:r>
              <a:rPr lang="en-US" sz="1500">
                <a:solidFill>
                  <a:srgbClr val="002060"/>
                </a:solidFill>
              </a:rPr>
              <a:t>.’  (mentee)  </a:t>
            </a:r>
          </a:p>
          <a:p>
            <a:pPr>
              <a:lnSpc>
                <a:spcPct val="90000"/>
              </a:lnSpc>
              <a:spcAft>
                <a:spcPts val="600"/>
              </a:spcAft>
            </a:pPr>
            <a:r>
              <a:rPr lang="en-US" sz="1500">
                <a:solidFill>
                  <a:srgbClr val="002060"/>
                </a:solidFill>
              </a:rPr>
              <a:t>‘</a:t>
            </a:r>
            <a:r>
              <a:rPr lang="en-US" sz="1500" i="1">
                <a:solidFill>
                  <a:srgbClr val="002060"/>
                </a:solidFill>
              </a:rPr>
              <a:t>having someone there dedicated to helping you progress’ </a:t>
            </a:r>
            <a:r>
              <a:rPr lang="en-US" sz="1500">
                <a:solidFill>
                  <a:srgbClr val="002060"/>
                </a:solidFill>
              </a:rPr>
              <a:t>(mentee)</a:t>
            </a:r>
          </a:p>
          <a:p>
            <a:pPr indent="-228600">
              <a:lnSpc>
                <a:spcPct val="90000"/>
              </a:lnSpc>
              <a:spcAft>
                <a:spcPts val="600"/>
              </a:spcAft>
              <a:buFont typeface="Arial" panose="020B0604020202020204" pitchFamily="34" charset="0"/>
              <a:buChar char="•"/>
            </a:pPr>
            <a:endParaRPr lang="en-US" sz="1500">
              <a:solidFill>
                <a:srgbClr val="002060"/>
              </a:solidFill>
            </a:endParaRPr>
          </a:p>
          <a:p>
            <a:pPr>
              <a:lnSpc>
                <a:spcPct val="90000"/>
              </a:lnSpc>
              <a:spcAft>
                <a:spcPts val="600"/>
              </a:spcAft>
            </a:pPr>
            <a:r>
              <a:rPr lang="en-US" sz="1500" b="1">
                <a:solidFill>
                  <a:srgbClr val="002060"/>
                </a:solidFill>
              </a:rPr>
              <a:t>Changes outlooks: </a:t>
            </a:r>
          </a:p>
          <a:p>
            <a:pPr>
              <a:lnSpc>
                <a:spcPct val="90000"/>
              </a:lnSpc>
              <a:spcAft>
                <a:spcPts val="600"/>
              </a:spcAft>
            </a:pPr>
            <a:r>
              <a:rPr lang="en-US" sz="1500">
                <a:solidFill>
                  <a:srgbClr val="002060"/>
                </a:solidFill>
              </a:rPr>
              <a:t>‘</a:t>
            </a:r>
            <a:r>
              <a:rPr lang="en-US" sz="1500" i="1">
                <a:solidFill>
                  <a:srgbClr val="002060"/>
                </a:solidFill>
              </a:rPr>
              <a:t>changes your thinking about your life choices’. </a:t>
            </a:r>
            <a:r>
              <a:rPr lang="en-US" sz="1500">
                <a:solidFill>
                  <a:srgbClr val="002060"/>
                </a:solidFill>
              </a:rPr>
              <a:t>(mentee)</a:t>
            </a:r>
          </a:p>
          <a:p>
            <a:pPr>
              <a:lnSpc>
                <a:spcPct val="90000"/>
              </a:lnSpc>
              <a:spcAft>
                <a:spcPts val="600"/>
              </a:spcAft>
            </a:pPr>
            <a:r>
              <a:rPr lang="en-US" sz="1500" i="1">
                <a:solidFill>
                  <a:srgbClr val="002060"/>
                </a:solidFill>
              </a:rPr>
              <a:t>‘I felt </a:t>
            </a:r>
            <a:r>
              <a:rPr lang="en-US" sz="1500" i="1" err="1">
                <a:solidFill>
                  <a:srgbClr val="002060"/>
                </a:solidFill>
              </a:rPr>
              <a:t>paralysed</a:t>
            </a:r>
            <a:r>
              <a:rPr lang="en-US" sz="1500" i="1">
                <a:solidFill>
                  <a:srgbClr val="002060"/>
                </a:solidFill>
              </a:rPr>
              <a:t> before mentoring. I now </a:t>
            </a:r>
            <a:r>
              <a:rPr lang="en-US" sz="1500" i="1" err="1">
                <a:solidFill>
                  <a:srgbClr val="002060"/>
                </a:solidFill>
              </a:rPr>
              <a:t>realise</a:t>
            </a:r>
            <a:r>
              <a:rPr lang="en-US" sz="1500" i="1">
                <a:solidFill>
                  <a:srgbClr val="002060"/>
                </a:solidFill>
              </a:rPr>
              <a:t> there are no wrong decisions- just to keep stepping forward.’ </a:t>
            </a:r>
            <a:r>
              <a:rPr lang="en-US" sz="1500">
                <a:solidFill>
                  <a:srgbClr val="002060"/>
                </a:solidFill>
              </a:rPr>
              <a:t>(mentee)</a:t>
            </a:r>
          </a:p>
        </p:txBody>
      </p:sp>
    </p:spTree>
    <p:extLst>
      <p:ext uri="{BB962C8B-B14F-4D97-AF65-F5344CB8AC3E}">
        <p14:creationId xmlns:p14="http://schemas.microsoft.com/office/powerpoint/2010/main" val="1309002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D8357C4-5A20-59F5-A5C3-BB7BE8F453AF}"/>
              </a:ext>
            </a:extLst>
          </p:cNvPr>
          <p:cNvSpPr txBox="1"/>
          <p:nvPr/>
        </p:nvSpPr>
        <p:spPr>
          <a:xfrm>
            <a:off x="4129092" y="884131"/>
            <a:ext cx="7147568" cy="1325563"/>
          </a:xfrm>
          <a:prstGeom prst="rect">
            <a:avLst/>
          </a:prstGeom>
        </p:spPr>
        <p:txBody>
          <a:bodyPr vert="horz" lIns="91440" tIns="45720" rIns="91440" bIns="45720" rtlCol="0" anchor="ctr">
            <a:noAutofit/>
          </a:bodyPr>
          <a:lstStyle/>
          <a:p>
            <a:pPr>
              <a:lnSpc>
                <a:spcPct val="90000"/>
              </a:lnSpc>
              <a:spcBef>
                <a:spcPct val="0"/>
              </a:spcBef>
              <a:spcAft>
                <a:spcPts val="600"/>
              </a:spcAft>
            </a:pPr>
            <a:r>
              <a:rPr kumimoji="0" lang="en-US" sz="5400" b="1" i="0" u="none" strike="noStrike" kern="1200" cap="none" spc="0" normalizeH="0" baseline="0" noProof="0">
                <a:ln>
                  <a:noFill/>
                </a:ln>
                <a:solidFill>
                  <a:srgbClr val="002060"/>
                </a:solidFill>
                <a:effectLst/>
                <a:uLnTx/>
                <a:uFillTx/>
                <a:latin typeface="+mj-lt"/>
                <a:ea typeface="+mj-ea"/>
                <a:cs typeface="+mj-cs"/>
              </a:rPr>
              <a:t>School-based mentoring</a:t>
            </a:r>
            <a:endParaRPr lang="en-US" sz="5400" b="1" kern="1200">
              <a:solidFill>
                <a:srgbClr val="002060"/>
              </a:solidFill>
              <a:latin typeface="+mj-lt"/>
              <a:ea typeface="+mj-ea"/>
              <a:cs typeface="Calibri Light"/>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A0AD0CBD-C1E4-A977-BF93-26FC2532BB43}"/>
              </a:ext>
            </a:extLst>
          </p:cNvPr>
          <p:cNvPicPr>
            <a:picLocks noChangeAspect="1"/>
          </p:cNvPicPr>
          <p:nvPr/>
        </p:nvPicPr>
        <p:blipFill>
          <a:blip r:embed="rId3"/>
          <a:stretch>
            <a:fillRect/>
          </a:stretch>
        </p:blipFill>
        <p:spPr>
          <a:xfrm>
            <a:off x="501899" y="1794139"/>
            <a:ext cx="4777381" cy="327250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B36FC240-BF73-3037-105D-77AE0800AA56}"/>
              </a:ext>
            </a:extLst>
          </p:cNvPr>
          <p:cNvSpPr txBox="1"/>
          <p:nvPr/>
        </p:nvSpPr>
        <p:spPr>
          <a:xfrm>
            <a:off x="4773529" y="1984443"/>
            <a:ext cx="6594648" cy="4178143"/>
          </a:xfrm>
          <a:prstGeom prst="rect">
            <a:avLst/>
          </a:prstGeom>
        </p:spPr>
        <p:txBody>
          <a:bodyPr vert="horz" lIns="91440" tIns="45720" rIns="91440" bIns="45720" rtlCol="0">
            <a:normAutofit/>
          </a:bodyPr>
          <a:lstStyle/>
          <a:p>
            <a:pPr>
              <a:lnSpc>
                <a:spcPct val="90000"/>
              </a:lnSpc>
              <a:spcAft>
                <a:spcPts val="600"/>
              </a:spcAft>
            </a:pPr>
            <a:r>
              <a:rPr lang="en-US" sz="1700" b="1" dirty="0">
                <a:solidFill>
                  <a:srgbClr val="002060"/>
                </a:solidFill>
              </a:rPr>
              <a:t>Rationale: </a:t>
            </a:r>
            <a:r>
              <a:rPr lang="en-US" sz="1700" dirty="0">
                <a:solidFill>
                  <a:srgbClr val="002060"/>
                </a:solidFill>
              </a:rPr>
              <a:t>At ages 11-15, children begin to think about going to higher education, grades start to fall for socioeconomically disadvantaged students </a:t>
            </a:r>
            <a:r>
              <a:rPr lang="en-US" sz="1700" i="1" dirty="0">
                <a:solidFill>
                  <a:srgbClr val="002060"/>
                </a:solidFill>
              </a:rPr>
              <a:t>(Wimberly &amp; </a:t>
            </a:r>
            <a:r>
              <a:rPr lang="en-US" sz="1700" i="1" dirty="0" err="1">
                <a:solidFill>
                  <a:srgbClr val="002060"/>
                </a:solidFill>
              </a:rPr>
              <a:t>Noeth</a:t>
            </a:r>
            <a:r>
              <a:rPr lang="en-US" sz="1700" i="1" dirty="0">
                <a:solidFill>
                  <a:srgbClr val="002060"/>
                </a:solidFill>
              </a:rPr>
              <a:t>, 2005; Levine &amp; </a:t>
            </a:r>
            <a:r>
              <a:rPr lang="en-US" sz="1700" i="1" dirty="0" err="1">
                <a:solidFill>
                  <a:srgbClr val="002060"/>
                </a:solidFill>
              </a:rPr>
              <a:t>Nidiffer</a:t>
            </a:r>
            <a:r>
              <a:rPr lang="en-US" sz="1700" i="1" dirty="0">
                <a:solidFill>
                  <a:srgbClr val="002060"/>
                </a:solidFill>
              </a:rPr>
              <a:t>, 1996; </a:t>
            </a:r>
            <a:r>
              <a:rPr lang="en-US" sz="1700" i="1" dirty="0" err="1">
                <a:solidFill>
                  <a:srgbClr val="002060"/>
                </a:solidFill>
              </a:rPr>
              <a:t>Swail</a:t>
            </a:r>
            <a:r>
              <a:rPr lang="en-US" sz="1700" i="1" dirty="0">
                <a:solidFill>
                  <a:srgbClr val="002060"/>
                </a:solidFill>
              </a:rPr>
              <a:t> &amp; </a:t>
            </a:r>
            <a:r>
              <a:rPr lang="en-US" sz="1700" i="1" dirty="0" err="1">
                <a:solidFill>
                  <a:srgbClr val="002060"/>
                </a:solidFill>
              </a:rPr>
              <a:t>Perna</a:t>
            </a:r>
            <a:r>
              <a:rPr lang="en-US" sz="1700" i="1" dirty="0">
                <a:solidFill>
                  <a:srgbClr val="002060"/>
                </a:solidFill>
              </a:rPr>
              <a:t>, 2002).</a:t>
            </a:r>
          </a:p>
          <a:p>
            <a:pPr indent="-228600">
              <a:lnSpc>
                <a:spcPct val="90000"/>
              </a:lnSpc>
              <a:spcAft>
                <a:spcPts val="600"/>
              </a:spcAft>
              <a:buFont typeface="Arial" panose="020B0604020202020204" pitchFamily="34" charset="0"/>
              <a:buChar char="•"/>
            </a:pPr>
            <a:endParaRPr lang="en-US" sz="1700" b="1" dirty="0">
              <a:solidFill>
                <a:srgbClr val="002060"/>
              </a:solidFill>
            </a:endParaRPr>
          </a:p>
          <a:p>
            <a:pPr>
              <a:lnSpc>
                <a:spcPct val="90000"/>
              </a:lnSpc>
              <a:spcAft>
                <a:spcPts val="600"/>
              </a:spcAft>
            </a:pPr>
            <a:r>
              <a:rPr lang="en-US" sz="1700" b="1" dirty="0">
                <a:solidFill>
                  <a:srgbClr val="002060"/>
                </a:solidFill>
              </a:rPr>
              <a:t>Model components: </a:t>
            </a:r>
          </a:p>
          <a:p>
            <a:pPr marL="457200" indent="-228600">
              <a:lnSpc>
                <a:spcPct val="90000"/>
              </a:lnSpc>
              <a:spcAft>
                <a:spcPts val="600"/>
              </a:spcAft>
              <a:buFont typeface="Arial" panose="020B0604020202020204" pitchFamily="34" charset="0"/>
              <a:buChar char="•"/>
            </a:pPr>
            <a:r>
              <a:rPr lang="en-US" sz="1700" dirty="0">
                <a:solidFill>
                  <a:srgbClr val="002060"/>
                </a:solidFill>
              </a:rPr>
              <a:t>In-school activities</a:t>
            </a:r>
          </a:p>
          <a:p>
            <a:pPr marL="457200" indent="-228600">
              <a:lnSpc>
                <a:spcPct val="90000"/>
              </a:lnSpc>
              <a:spcAft>
                <a:spcPts val="600"/>
              </a:spcAft>
              <a:buFont typeface="Arial" panose="020B0604020202020204" pitchFamily="34" charset="0"/>
              <a:buChar char="•"/>
            </a:pPr>
            <a:r>
              <a:rPr lang="en-US" sz="1700" dirty="0">
                <a:solidFill>
                  <a:srgbClr val="002060"/>
                </a:solidFill>
              </a:rPr>
              <a:t>Campus visits with mentors from similar backgrounds</a:t>
            </a:r>
          </a:p>
          <a:p>
            <a:pPr marL="457200" indent="-228600">
              <a:lnSpc>
                <a:spcPct val="90000"/>
              </a:lnSpc>
              <a:spcAft>
                <a:spcPts val="600"/>
              </a:spcAft>
              <a:buFont typeface="Arial" panose="020B0604020202020204" pitchFamily="34" charset="0"/>
              <a:buChar char="•"/>
            </a:pPr>
            <a:r>
              <a:rPr lang="en-US" sz="1700" dirty="0">
                <a:solidFill>
                  <a:srgbClr val="002060"/>
                </a:solidFill>
              </a:rPr>
              <a:t>Peer mentoring in schools</a:t>
            </a:r>
          </a:p>
          <a:p>
            <a:pPr indent="-228600">
              <a:lnSpc>
                <a:spcPct val="90000"/>
              </a:lnSpc>
              <a:spcAft>
                <a:spcPts val="600"/>
              </a:spcAft>
              <a:buFont typeface="Arial" panose="020B0604020202020204" pitchFamily="34" charset="0"/>
              <a:buChar char="•"/>
            </a:pPr>
            <a:endParaRPr lang="en-US" sz="1700" dirty="0">
              <a:solidFill>
                <a:srgbClr val="002060"/>
              </a:solidFill>
            </a:endParaRPr>
          </a:p>
          <a:p>
            <a:pPr>
              <a:lnSpc>
                <a:spcPct val="90000"/>
              </a:lnSpc>
              <a:spcAft>
                <a:spcPts val="600"/>
              </a:spcAft>
            </a:pPr>
            <a:r>
              <a:rPr lang="en-US" sz="1700" b="1" dirty="0">
                <a:solidFill>
                  <a:srgbClr val="002060"/>
                </a:solidFill>
              </a:rPr>
              <a:t>Initiatives:</a:t>
            </a:r>
            <a:r>
              <a:rPr lang="en-US" sz="1700" dirty="0">
                <a:solidFill>
                  <a:srgbClr val="002060"/>
                </a:solidFill>
              </a:rPr>
              <a:t>		</a:t>
            </a:r>
          </a:p>
          <a:p>
            <a:pPr>
              <a:lnSpc>
                <a:spcPct val="90000"/>
              </a:lnSpc>
              <a:spcAft>
                <a:spcPts val="600"/>
              </a:spcAft>
            </a:pPr>
            <a:r>
              <a:rPr lang="en-US" sz="1700" dirty="0">
                <a:solidFill>
                  <a:srgbClr val="002060"/>
                </a:solidFill>
              </a:rPr>
              <a:t>Uni4U  (University of Galway) </a:t>
            </a:r>
          </a:p>
          <a:p>
            <a:pPr>
              <a:lnSpc>
                <a:spcPct val="90000"/>
              </a:lnSpc>
              <a:spcAft>
                <a:spcPts val="600"/>
              </a:spcAft>
            </a:pPr>
            <a:r>
              <a:rPr lang="en-US" sz="1700" dirty="0">
                <a:solidFill>
                  <a:srgbClr val="002060"/>
                </a:solidFill>
              </a:rPr>
              <a:t>Strive Mentoring (ATU)</a:t>
            </a:r>
          </a:p>
          <a:p>
            <a:pPr>
              <a:lnSpc>
                <a:spcPct val="90000"/>
              </a:lnSpc>
              <a:spcAft>
                <a:spcPts val="600"/>
              </a:spcAft>
            </a:pPr>
            <a:endParaRPr lang="en-US" sz="1700" dirty="0">
              <a:solidFill>
                <a:srgbClr val="002060"/>
              </a:solidFill>
            </a:endParaRPr>
          </a:p>
        </p:txBody>
      </p:sp>
    </p:spTree>
    <p:extLst>
      <p:ext uri="{BB962C8B-B14F-4D97-AF65-F5344CB8AC3E}">
        <p14:creationId xmlns:p14="http://schemas.microsoft.com/office/powerpoint/2010/main" val="105286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3C5133-A864-2381-F2D1-78F018F3B1F1}"/>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21C110C2-3E09-5A87-1281-0AF9534A197D}"/>
              </a:ext>
            </a:extLst>
          </p:cNvPr>
          <p:cNvSpPr txBox="1"/>
          <p:nvPr/>
        </p:nvSpPr>
        <p:spPr>
          <a:xfrm>
            <a:off x="576318" y="528174"/>
            <a:ext cx="7791553" cy="1311186"/>
          </a:xfrm>
          <a:prstGeom prst="rect">
            <a:avLst/>
          </a:prstGeom>
        </p:spPr>
        <p:txBody>
          <a:bodyPr vert="horz" lIns="91440" tIns="45720" rIns="91440" bIns="45720" rtlCol="0" anchor="ctr">
            <a:noAutofit/>
          </a:bodyPr>
          <a:lstStyle/>
          <a:p>
            <a:pPr>
              <a:lnSpc>
                <a:spcPct val="90000"/>
              </a:lnSpc>
              <a:spcBef>
                <a:spcPct val="0"/>
              </a:spcBef>
              <a:spcAft>
                <a:spcPts val="600"/>
              </a:spcAft>
            </a:pPr>
            <a:r>
              <a:rPr kumimoji="0" lang="en-US" sz="5400" b="1" i="0" u="none" strike="noStrike" kern="1200" cap="none" spc="0" normalizeH="0" baseline="0" noProof="0">
                <a:ln>
                  <a:noFill/>
                </a:ln>
                <a:solidFill>
                  <a:srgbClr val="002060"/>
                </a:solidFill>
                <a:effectLst/>
                <a:uLnTx/>
                <a:uFillTx/>
                <a:latin typeface="+mj-lt"/>
                <a:ea typeface="+mj-ea"/>
                <a:cs typeface="+mj-cs"/>
              </a:rPr>
              <a:t>School-based </a:t>
            </a:r>
            <a:endParaRPr lang="en-US" sz="5400" b="1">
              <a:solidFill>
                <a:srgbClr val="002060"/>
              </a:solidFill>
              <a:latin typeface="+mj-lt"/>
              <a:ea typeface="+mj-ea"/>
              <a:cs typeface="+mj-cs"/>
            </a:endParaRPr>
          </a:p>
          <a:p>
            <a:pPr>
              <a:lnSpc>
                <a:spcPct val="90000"/>
              </a:lnSpc>
              <a:spcBef>
                <a:spcPct val="0"/>
              </a:spcBef>
              <a:spcAft>
                <a:spcPts val="600"/>
              </a:spcAft>
            </a:pPr>
            <a:r>
              <a:rPr lang="en-US" sz="5400" b="1">
                <a:solidFill>
                  <a:srgbClr val="002060"/>
                </a:solidFill>
                <a:latin typeface="+mj-lt"/>
                <a:ea typeface="+mj-ea"/>
                <a:cs typeface="+mj-cs"/>
              </a:rPr>
              <a:t>Mentoring</a:t>
            </a:r>
            <a:endParaRPr lang="en-US" sz="5400" b="1" kern="1200">
              <a:solidFill>
                <a:srgbClr val="002060"/>
              </a:solidFill>
              <a:latin typeface="+mj-lt"/>
              <a:ea typeface="+mj-ea"/>
              <a:cs typeface="Calibri Light"/>
            </a:endParaRPr>
          </a:p>
        </p:txBody>
      </p:sp>
      <p:sp>
        <p:nvSpPr>
          <p:cNvPr id="27" name="Freeform: Shape 2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494FFC5-49BD-E72E-40A1-D9C93F1B39F4}"/>
              </a:ext>
            </a:extLst>
          </p:cNvPr>
          <p:cNvSpPr txBox="1"/>
          <p:nvPr/>
        </p:nvSpPr>
        <p:spPr>
          <a:xfrm>
            <a:off x="579408" y="2228191"/>
            <a:ext cx="5815677" cy="4351338"/>
          </a:xfrm>
          <a:prstGeom prst="rect">
            <a:avLst/>
          </a:prstGeom>
        </p:spPr>
        <p:txBody>
          <a:bodyPr vert="horz" lIns="91440" tIns="45720" rIns="91440" bIns="45720" rtlCol="0">
            <a:normAutofit/>
          </a:bodyPr>
          <a:lstStyle/>
          <a:p>
            <a:pPr>
              <a:lnSpc>
                <a:spcPct val="90000"/>
              </a:lnSpc>
              <a:spcAft>
                <a:spcPts val="600"/>
              </a:spcAft>
            </a:pPr>
            <a:r>
              <a:rPr lang="en-US" sz="1500">
                <a:solidFill>
                  <a:srgbClr val="002060"/>
                </a:solidFill>
              </a:rPr>
              <a:t>Creates a </a:t>
            </a:r>
            <a:r>
              <a:rPr lang="en-US" sz="1500" b="1">
                <a:solidFill>
                  <a:srgbClr val="002060"/>
                </a:solidFill>
              </a:rPr>
              <a:t>positive attitude </a:t>
            </a:r>
            <a:r>
              <a:rPr lang="en-US" sz="1500">
                <a:solidFill>
                  <a:srgbClr val="002060"/>
                </a:solidFill>
              </a:rPr>
              <a:t>towards higher education: </a:t>
            </a:r>
          </a:p>
          <a:p>
            <a:pPr lvl="1" indent="-228600">
              <a:lnSpc>
                <a:spcPct val="90000"/>
              </a:lnSpc>
              <a:spcAft>
                <a:spcPts val="600"/>
              </a:spcAft>
              <a:buFont typeface="Arial" panose="020B0604020202020204" pitchFamily="34" charset="0"/>
              <a:buChar char="•"/>
            </a:pPr>
            <a:r>
              <a:rPr lang="en-US" sz="1500">
                <a:solidFill>
                  <a:srgbClr val="002060"/>
                </a:solidFill>
              </a:rPr>
              <a:t>Visiting campuses and meeting staff and students can be an ‘</a:t>
            </a:r>
            <a:r>
              <a:rPr lang="en-US" sz="1500" i="1">
                <a:solidFill>
                  <a:srgbClr val="002060"/>
                </a:solidFill>
              </a:rPr>
              <a:t>eye opener</a:t>
            </a:r>
            <a:r>
              <a:rPr lang="en-US" sz="1500">
                <a:solidFill>
                  <a:srgbClr val="002060"/>
                </a:solidFill>
              </a:rPr>
              <a:t>’ for children,</a:t>
            </a:r>
          </a:p>
          <a:p>
            <a:pPr lvl="1" indent="-228600">
              <a:lnSpc>
                <a:spcPct val="90000"/>
              </a:lnSpc>
              <a:spcAft>
                <a:spcPts val="600"/>
              </a:spcAft>
              <a:buFont typeface="Arial" panose="020B0604020202020204" pitchFamily="34" charset="0"/>
              <a:buChar char="•"/>
            </a:pPr>
            <a:r>
              <a:rPr lang="en-US" sz="1500">
                <a:solidFill>
                  <a:srgbClr val="002060"/>
                </a:solidFill>
              </a:rPr>
              <a:t>making HE feel ‘</a:t>
            </a:r>
            <a:r>
              <a:rPr lang="en-US" sz="1500" i="1">
                <a:solidFill>
                  <a:srgbClr val="002060"/>
                </a:solidFill>
              </a:rPr>
              <a:t>less alien</a:t>
            </a:r>
            <a:r>
              <a:rPr lang="en-US" sz="1500">
                <a:solidFill>
                  <a:srgbClr val="002060"/>
                </a:solidFill>
              </a:rPr>
              <a:t>’ and more accessible to them.</a:t>
            </a:r>
          </a:p>
          <a:p>
            <a:pPr lvl="1" indent="-228600">
              <a:lnSpc>
                <a:spcPct val="90000"/>
              </a:lnSpc>
              <a:spcAft>
                <a:spcPts val="600"/>
              </a:spcAft>
              <a:buFont typeface="Arial" panose="020B0604020202020204" pitchFamily="34" charset="0"/>
              <a:buChar char="•"/>
            </a:pPr>
            <a:endParaRPr lang="en-US" sz="1500">
              <a:solidFill>
                <a:srgbClr val="002060"/>
              </a:solidFill>
            </a:endParaRPr>
          </a:p>
          <a:p>
            <a:pPr>
              <a:lnSpc>
                <a:spcPct val="90000"/>
              </a:lnSpc>
              <a:spcAft>
                <a:spcPts val="600"/>
              </a:spcAft>
            </a:pPr>
            <a:r>
              <a:rPr lang="en-US" sz="1500">
                <a:solidFill>
                  <a:srgbClr val="002060"/>
                </a:solidFill>
              </a:rPr>
              <a:t>Raises awareness among children that people have </a:t>
            </a:r>
            <a:r>
              <a:rPr lang="en-US" sz="1500" b="1">
                <a:solidFill>
                  <a:srgbClr val="002060"/>
                </a:solidFill>
              </a:rPr>
              <a:t>different pathways </a:t>
            </a:r>
            <a:r>
              <a:rPr lang="en-US" sz="1500">
                <a:solidFill>
                  <a:srgbClr val="002060"/>
                </a:solidFill>
              </a:rPr>
              <a:t>to and through HE:</a:t>
            </a:r>
          </a:p>
          <a:p>
            <a:pPr>
              <a:lnSpc>
                <a:spcPct val="90000"/>
              </a:lnSpc>
              <a:spcAft>
                <a:spcPts val="600"/>
              </a:spcAft>
            </a:pPr>
            <a:r>
              <a:rPr lang="en-US" sz="1500" i="1">
                <a:solidFill>
                  <a:srgbClr val="002060"/>
                </a:solidFill>
              </a:rPr>
              <a:t>‘makes them </a:t>
            </a:r>
            <a:r>
              <a:rPr lang="en-US" sz="1500" i="1" err="1">
                <a:solidFill>
                  <a:srgbClr val="002060"/>
                </a:solidFill>
              </a:rPr>
              <a:t>realise</a:t>
            </a:r>
            <a:r>
              <a:rPr lang="en-US" sz="1500" i="1">
                <a:solidFill>
                  <a:srgbClr val="002060"/>
                </a:solidFill>
              </a:rPr>
              <a:t> that you don’t have to have high points, or a certain background, that anyone can go to college’ </a:t>
            </a:r>
            <a:r>
              <a:rPr lang="en-US" sz="1500">
                <a:solidFill>
                  <a:srgbClr val="002060"/>
                </a:solidFill>
              </a:rPr>
              <a:t>(Mentor).</a:t>
            </a:r>
          </a:p>
          <a:p>
            <a:pPr indent="-228600">
              <a:lnSpc>
                <a:spcPct val="90000"/>
              </a:lnSpc>
              <a:spcAft>
                <a:spcPts val="600"/>
              </a:spcAft>
              <a:buFont typeface="Arial" panose="020B0604020202020204" pitchFamily="34" charset="0"/>
              <a:buChar char="•"/>
            </a:pPr>
            <a:endParaRPr lang="en-US" sz="1500">
              <a:solidFill>
                <a:srgbClr val="002060"/>
              </a:solidFill>
            </a:endParaRPr>
          </a:p>
          <a:p>
            <a:pPr>
              <a:lnSpc>
                <a:spcPct val="90000"/>
              </a:lnSpc>
              <a:spcAft>
                <a:spcPts val="600"/>
              </a:spcAft>
            </a:pPr>
            <a:r>
              <a:rPr lang="en-US" sz="1500">
                <a:solidFill>
                  <a:srgbClr val="002060"/>
                </a:solidFill>
              </a:rPr>
              <a:t>Fosters children’s </a:t>
            </a:r>
            <a:r>
              <a:rPr lang="en-US" sz="1500" b="1">
                <a:solidFill>
                  <a:srgbClr val="002060"/>
                </a:solidFill>
              </a:rPr>
              <a:t>self-belief</a:t>
            </a:r>
            <a:r>
              <a:rPr lang="en-US" sz="1500">
                <a:solidFill>
                  <a:srgbClr val="002060"/>
                </a:solidFill>
              </a:rPr>
              <a:t> in capacity to go to HE: </a:t>
            </a:r>
          </a:p>
          <a:p>
            <a:pPr>
              <a:lnSpc>
                <a:spcPct val="90000"/>
              </a:lnSpc>
              <a:spcAft>
                <a:spcPts val="600"/>
              </a:spcAft>
            </a:pPr>
            <a:r>
              <a:rPr lang="en-US" sz="1500">
                <a:solidFill>
                  <a:srgbClr val="002060"/>
                </a:solidFill>
              </a:rPr>
              <a:t>Mentors from their own communities act as role models, connect with children on topics that interest them</a:t>
            </a:r>
          </a:p>
        </p:txBody>
      </p:sp>
      <p:sp>
        <p:nvSpPr>
          <p:cNvPr id="24" name="Oval 23">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9DD8D94-EF4E-B5AE-B68E-ED4AE2B1FEEA}"/>
              </a:ext>
            </a:extLst>
          </p:cNvPr>
          <p:cNvPicPr>
            <a:picLocks noChangeAspect="1"/>
          </p:cNvPicPr>
          <p:nvPr/>
        </p:nvPicPr>
        <p:blipFill>
          <a:blip r:embed="rId3"/>
          <a:stretch>
            <a:fillRect/>
          </a:stretch>
        </p:blipFill>
        <p:spPr>
          <a:xfrm>
            <a:off x="7887184" y="1812001"/>
            <a:ext cx="3781051" cy="2590020"/>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6" name="Freeform: Shape 25">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8" name="Straight Connector 27">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0" name="Freeform: Shape 29">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07910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6FDE25-ED34-8A86-FFC4-F56FBCA5E48A}"/>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FAC2B59D-382C-823F-3902-9F1222C55847}"/>
              </a:ext>
            </a:extLst>
          </p:cNvPr>
          <p:cNvSpPr txBox="1"/>
          <p:nvPr/>
        </p:nvSpPr>
        <p:spPr>
          <a:xfrm>
            <a:off x="838200" y="365125"/>
            <a:ext cx="538750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solidFill>
                  <a:srgbClr val="002060"/>
                </a:solidFill>
                <a:latin typeface="+mj-lt"/>
                <a:ea typeface="+mj-ea"/>
                <a:cs typeface="+mj-cs"/>
              </a:rPr>
              <a:t>HEI-Based Mentoring</a:t>
            </a:r>
            <a:endParaRPr lang="en-US" sz="4400">
              <a:solidFill>
                <a:srgbClr val="002060"/>
              </a:solidFill>
              <a:latin typeface="+mj-lt"/>
              <a:ea typeface="+mj-ea"/>
              <a:cs typeface="+mj-cs"/>
            </a:endParaRPr>
          </a:p>
        </p:txBody>
      </p:sp>
      <p:sp>
        <p:nvSpPr>
          <p:cNvPr id="4" name="TextBox 3">
            <a:extLst>
              <a:ext uri="{FF2B5EF4-FFF2-40B4-BE49-F238E27FC236}">
                <a16:creationId xmlns:a16="http://schemas.microsoft.com/office/drawing/2014/main" id="{AA415BED-8E15-859F-7B3E-79AA580C649D}"/>
              </a:ext>
            </a:extLst>
          </p:cNvPr>
          <p:cNvSpPr txBox="1"/>
          <p:nvPr/>
        </p:nvSpPr>
        <p:spPr>
          <a:xfrm>
            <a:off x="838200" y="1825625"/>
            <a:ext cx="5387502" cy="4351338"/>
          </a:xfrm>
          <a:prstGeom prst="rect">
            <a:avLst/>
          </a:prstGeom>
        </p:spPr>
        <p:txBody>
          <a:bodyPr vert="horz" lIns="91440" tIns="45720" rIns="91440" bIns="45720" rtlCol="0">
            <a:normAutofit/>
          </a:bodyPr>
          <a:lstStyle/>
          <a:p>
            <a:pPr>
              <a:lnSpc>
                <a:spcPct val="90000"/>
              </a:lnSpc>
              <a:spcAft>
                <a:spcPts val="600"/>
              </a:spcAft>
            </a:pPr>
            <a:r>
              <a:rPr lang="en-US" sz="1500" b="1">
                <a:solidFill>
                  <a:srgbClr val="002060"/>
                </a:solidFill>
              </a:rPr>
              <a:t>Rationale: </a:t>
            </a:r>
            <a:r>
              <a:rPr lang="en-US" sz="1500">
                <a:solidFill>
                  <a:srgbClr val="002060"/>
                </a:solidFill>
              </a:rPr>
              <a:t>Students are at a high risk of dropping out of higher education within the first year, particularly students from underrepresented groups (HEA, 2023).</a:t>
            </a:r>
          </a:p>
          <a:p>
            <a:pPr indent="-228600">
              <a:lnSpc>
                <a:spcPct val="90000"/>
              </a:lnSpc>
              <a:spcAft>
                <a:spcPts val="600"/>
              </a:spcAft>
              <a:buFont typeface="Arial" panose="020B0604020202020204" pitchFamily="34" charset="0"/>
              <a:buChar char="•"/>
            </a:pPr>
            <a:endParaRPr lang="en-US" sz="1500">
              <a:solidFill>
                <a:srgbClr val="002060"/>
              </a:solidFill>
            </a:endParaRPr>
          </a:p>
          <a:p>
            <a:pPr>
              <a:lnSpc>
                <a:spcPct val="90000"/>
              </a:lnSpc>
              <a:spcAft>
                <a:spcPts val="600"/>
              </a:spcAft>
            </a:pPr>
            <a:r>
              <a:rPr lang="en-US" sz="1500" b="1">
                <a:solidFill>
                  <a:srgbClr val="002060"/>
                </a:solidFill>
              </a:rPr>
              <a:t>Model components: </a:t>
            </a:r>
          </a:p>
          <a:p>
            <a:pPr marL="457200" indent="-228600">
              <a:lnSpc>
                <a:spcPct val="90000"/>
              </a:lnSpc>
              <a:spcAft>
                <a:spcPts val="600"/>
              </a:spcAft>
              <a:buFont typeface="Arial" panose="020B0604020202020204" pitchFamily="34" charset="0"/>
              <a:buChar char="•"/>
            </a:pPr>
            <a:r>
              <a:rPr lang="en-US" sz="1500">
                <a:solidFill>
                  <a:srgbClr val="002060"/>
                </a:solidFill>
              </a:rPr>
              <a:t>Students ‘matched’ with trained mentors (peer or staff)</a:t>
            </a:r>
          </a:p>
          <a:p>
            <a:pPr marL="457200" indent="-228600">
              <a:lnSpc>
                <a:spcPct val="90000"/>
              </a:lnSpc>
              <a:spcAft>
                <a:spcPts val="600"/>
              </a:spcAft>
              <a:buFont typeface="Arial" panose="020B0604020202020204" pitchFamily="34" charset="0"/>
              <a:buChar char="•"/>
            </a:pPr>
            <a:r>
              <a:rPr lang="en-US" sz="1500">
                <a:solidFill>
                  <a:srgbClr val="002060"/>
                </a:solidFill>
              </a:rPr>
              <a:t>Matched based on commonalities </a:t>
            </a:r>
          </a:p>
          <a:p>
            <a:pPr marL="457200" indent="-228600">
              <a:lnSpc>
                <a:spcPct val="90000"/>
              </a:lnSpc>
              <a:spcAft>
                <a:spcPts val="600"/>
              </a:spcAft>
              <a:buFont typeface="Arial" panose="020B0604020202020204" pitchFamily="34" charset="0"/>
              <a:buChar char="•"/>
            </a:pPr>
            <a:r>
              <a:rPr lang="en-US" sz="1500">
                <a:solidFill>
                  <a:srgbClr val="002060"/>
                </a:solidFill>
              </a:rPr>
              <a:t>Provides a supportive, friendly relationship</a:t>
            </a:r>
          </a:p>
          <a:p>
            <a:pPr marL="457200" indent="-228600">
              <a:lnSpc>
                <a:spcPct val="90000"/>
              </a:lnSpc>
              <a:spcAft>
                <a:spcPts val="600"/>
              </a:spcAft>
              <a:buFont typeface="Arial" panose="020B0604020202020204" pitchFamily="34" charset="0"/>
              <a:buChar char="•"/>
            </a:pPr>
            <a:r>
              <a:rPr lang="en-US" sz="1500">
                <a:solidFill>
                  <a:srgbClr val="002060"/>
                </a:solidFill>
              </a:rPr>
              <a:t>Removing barriers to progression from FE to HE</a:t>
            </a:r>
          </a:p>
          <a:p>
            <a:pPr indent="-228600">
              <a:lnSpc>
                <a:spcPct val="90000"/>
              </a:lnSpc>
              <a:spcAft>
                <a:spcPts val="600"/>
              </a:spcAft>
              <a:buFont typeface="Arial" panose="020B0604020202020204" pitchFamily="34" charset="0"/>
              <a:buChar char="•"/>
            </a:pPr>
            <a:endParaRPr lang="en-US" sz="1500">
              <a:solidFill>
                <a:srgbClr val="002060"/>
              </a:solidFill>
            </a:endParaRPr>
          </a:p>
          <a:p>
            <a:pPr>
              <a:lnSpc>
                <a:spcPct val="90000"/>
              </a:lnSpc>
              <a:spcAft>
                <a:spcPts val="600"/>
              </a:spcAft>
            </a:pPr>
            <a:r>
              <a:rPr lang="en-US" sz="1500" b="1">
                <a:solidFill>
                  <a:srgbClr val="002060"/>
                </a:solidFill>
              </a:rPr>
              <a:t>Initiatives:</a:t>
            </a:r>
            <a:r>
              <a:rPr lang="en-US" sz="1500">
                <a:solidFill>
                  <a:srgbClr val="002060"/>
                </a:solidFill>
              </a:rPr>
              <a:t>		</a:t>
            </a:r>
          </a:p>
          <a:p>
            <a:pPr indent="-228600">
              <a:lnSpc>
                <a:spcPct val="90000"/>
              </a:lnSpc>
              <a:spcAft>
                <a:spcPts val="600"/>
              </a:spcAft>
              <a:buFont typeface="Arial" panose="020B0604020202020204" pitchFamily="34" charset="0"/>
              <a:buChar char="•"/>
            </a:pPr>
            <a:r>
              <a:rPr lang="en-US" sz="1500">
                <a:solidFill>
                  <a:srgbClr val="002060"/>
                </a:solidFill>
              </a:rPr>
              <a:t>ATS Mentoring (University of Galway)</a:t>
            </a:r>
          </a:p>
          <a:p>
            <a:pPr indent="-228600">
              <a:lnSpc>
                <a:spcPct val="90000"/>
              </a:lnSpc>
              <a:spcAft>
                <a:spcPts val="600"/>
              </a:spcAft>
              <a:buFont typeface="Arial" panose="020B0604020202020204" pitchFamily="34" charset="0"/>
              <a:buChar char="•"/>
            </a:pPr>
            <a:r>
              <a:rPr lang="en-US" sz="1500" err="1">
                <a:solidFill>
                  <a:srgbClr val="002060"/>
                </a:solidFill>
              </a:rPr>
              <a:t>Foróige’s</a:t>
            </a:r>
            <a:r>
              <a:rPr lang="en-US" sz="1500">
                <a:solidFill>
                  <a:srgbClr val="002060"/>
                </a:solidFill>
              </a:rPr>
              <a:t> Third Level Mentoring Programme (ATU &amp; University of Galway)</a:t>
            </a:r>
          </a:p>
          <a:p>
            <a:pPr indent="-228600">
              <a:lnSpc>
                <a:spcPct val="90000"/>
              </a:lnSpc>
              <a:spcAft>
                <a:spcPts val="600"/>
              </a:spcAft>
              <a:buFont typeface="Arial" panose="020B0604020202020204" pitchFamily="34" charset="0"/>
              <a:buChar char="•"/>
            </a:pPr>
            <a:r>
              <a:rPr lang="en-US" sz="1500">
                <a:solidFill>
                  <a:srgbClr val="002060"/>
                </a:solidFill>
              </a:rPr>
              <a:t>FE2HE (University of Galway)</a:t>
            </a:r>
          </a:p>
        </p:txBody>
      </p:sp>
      <p:pic>
        <p:nvPicPr>
          <p:cNvPr id="6" name="Picture 5" descr="A person sitting at a table with another person in the background&#10;&#10;Description automatically generated">
            <a:extLst>
              <a:ext uri="{FF2B5EF4-FFF2-40B4-BE49-F238E27FC236}">
                <a16:creationId xmlns:a16="http://schemas.microsoft.com/office/drawing/2014/main" id="{63EB0660-C58D-6529-AFFA-ECBA17D745FB}"/>
              </a:ext>
            </a:extLst>
          </p:cNvPr>
          <p:cNvPicPr>
            <a:picLocks noChangeAspect="1"/>
          </p:cNvPicPr>
          <p:nvPr/>
        </p:nvPicPr>
        <p:blipFill rotWithShape="1">
          <a:blip r:embed="rId3">
            <a:extLst>
              <a:ext uri="{28A0092B-C50C-407E-A947-70E740481C1C}">
                <a14:useLocalDpi xmlns:a14="http://schemas.microsoft.com/office/drawing/2010/main" val="0"/>
              </a:ext>
            </a:extLst>
          </a:blip>
          <a:srcRect t="311" b="17060"/>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3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262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566A5B-6015-F5AE-EAD5-5FF27DE9D32B}"/>
              </a:ext>
            </a:extLst>
          </p:cNvPr>
          <p:cNvSpPr txBox="1"/>
          <p:nvPr/>
        </p:nvSpPr>
        <p:spPr>
          <a:xfrm>
            <a:off x="7239014" y="525982"/>
            <a:ext cx="4731435" cy="120036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a:solidFill>
                  <a:srgbClr val="002060"/>
                </a:solidFill>
                <a:latin typeface="+mj-lt"/>
                <a:ea typeface="+mj-ea"/>
                <a:cs typeface="+mj-cs"/>
              </a:rPr>
              <a:t>HEI-based mentoring: Perceived benefits </a:t>
            </a:r>
          </a:p>
        </p:txBody>
      </p:sp>
      <p:sp>
        <p:nvSpPr>
          <p:cNvPr id="14" name="Rectangle 1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wo students walking with books">
            <a:extLst>
              <a:ext uri="{FF2B5EF4-FFF2-40B4-BE49-F238E27FC236}">
                <a16:creationId xmlns:a16="http://schemas.microsoft.com/office/drawing/2014/main" id="{CB3DAB3D-902B-3716-61D8-6DD0F86C6094}"/>
              </a:ext>
            </a:extLst>
          </p:cNvPr>
          <p:cNvPicPr>
            <a:picLocks noChangeAspect="1"/>
          </p:cNvPicPr>
          <p:nvPr/>
        </p:nvPicPr>
        <p:blipFill rotWithShape="1">
          <a:blip r:embed="rId2">
            <a:extLst>
              <a:ext uri="{28A0092B-C50C-407E-A947-70E740481C1C}">
                <a14:useLocalDpi xmlns:a14="http://schemas.microsoft.com/office/drawing/2010/main" val="0"/>
              </a:ext>
            </a:extLst>
          </a:blip>
          <a:srcRect l="12709" r="16732" b="2"/>
          <a:stretch/>
        </p:blipFill>
        <p:spPr>
          <a:xfrm>
            <a:off x="576244" y="650494"/>
            <a:ext cx="5628018" cy="5324142"/>
          </a:xfrm>
          <a:prstGeom prst="rect">
            <a:avLst/>
          </a:prstGeom>
        </p:spPr>
      </p:pic>
      <p:sp>
        <p:nvSpPr>
          <p:cNvPr id="18" name="Rectangle 1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DCD0F19-E904-C4AE-12EB-375B3B4E9321}"/>
              </a:ext>
            </a:extLst>
          </p:cNvPr>
          <p:cNvSpPr txBox="1"/>
          <p:nvPr/>
        </p:nvSpPr>
        <p:spPr>
          <a:xfrm>
            <a:off x="7239012" y="2031101"/>
            <a:ext cx="4282984" cy="3511943"/>
          </a:xfrm>
          <a:prstGeom prst="rect">
            <a:avLst/>
          </a:prstGeom>
        </p:spPr>
        <p:txBody>
          <a:bodyPr vert="horz" lIns="91440" tIns="45720" rIns="91440" bIns="45720" rtlCol="0" anchor="ctr">
            <a:normAutofit/>
          </a:bodyPr>
          <a:lstStyle/>
          <a:p>
            <a:pPr marL="457200" indent="-228600">
              <a:lnSpc>
                <a:spcPct val="90000"/>
              </a:lnSpc>
              <a:spcAft>
                <a:spcPts val="600"/>
              </a:spcAft>
              <a:buFont typeface="Arial" panose="020B0604020202020204" pitchFamily="34" charset="0"/>
              <a:buChar char="•"/>
            </a:pPr>
            <a:r>
              <a:rPr lang="en-US" sz="1200" dirty="0">
                <a:solidFill>
                  <a:srgbClr val="002060"/>
                </a:solidFill>
              </a:rPr>
              <a:t>Emotional and practical support</a:t>
            </a:r>
          </a:p>
          <a:p>
            <a:pPr marL="457200" indent="-228600">
              <a:lnSpc>
                <a:spcPct val="90000"/>
              </a:lnSpc>
              <a:spcAft>
                <a:spcPts val="600"/>
              </a:spcAft>
              <a:buFont typeface="Arial" panose="020B0604020202020204" pitchFamily="34" charset="0"/>
              <a:buChar char="•"/>
            </a:pPr>
            <a:r>
              <a:rPr lang="en-US" sz="1200" dirty="0">
                <a:solidFill>
                  <a:srgbClr val="002060"/>
                </a:solidFill>
              </a:rPr>
              <a:t>Greater sense of security and confidence in college</a:t>
            </a:r>
          </a:p>
          <a:p>
            <a:pPr marL="457200" indent="-228600">
              <a:lnSpc>
                <a:spcPct val="90000"/>
              </a:lnSpc>
              <a:spcAft>
                <a:spcPts val="600"/>
              </a:spcAft>
              <a:buFont typeface="Arial" panose="020B0604020202020204" pitchFamily="34" charset="0"/>
              <a:buChar char="•"/>
            </a:pPr>
            <a:r>
              <a:rPr lang="en-US" sz="1200" dirty="0">
                <a:solidFill>
                  <a:srgbClr val="002060"/>
                </a:solidFill>
              </a:rPr>
              <a:t>Staff understanding of the needs of students</a:t>
            </a:r>
          </a:p>
          <a:p>
            <a:pPr indent="-228600">
              <a:lnSpc>
                <a:spcPct val="90000"/>
              </a:lnSpc>
              <a:spcAft>
                <a:spcPts val="600"/>
              </a:spcAft>
              <a:buFont typeface="Arial" panose="020B0604020202020204" pitchFamily="34" charset="0"/>
              <a:buChar char="•"/>
            </a:pPr>
            <a:endParaRPr lang="en-US" sz="1100" dirty="0">
              <a:solidFill>
                <a:srgbClr val="002060"/>
              </a:solidFill>
            </a:endParaRPr>
          </a:p>
          <a:p>
            <a:pPr>
              <a:lnSpc>
                <a:spcPct val="90000"/>
              </a:lnSpc>
              <a:spcAft>
                <a:spcPts val="600"/>
              </a:spcAft>
            </a:pPr>
            <a:r>
              <a:rPr lang="en-US" sz="1200" dirty="0">
                <a:solidFill>
                  <a:srgbClr val="002060"/>
                </a:solidFill>
              </a:rPr>
              <a:t>‘</a:t>
            </a:r>
            <a:r>
              <a:rPr lang="en-US" sz="1200" i="1" dirty="0">
                <a:solidFill>
                  <a:srgbClr val="002060"/>
                </a:solidFill>
              </a:rPr>
              <a:t>If you have a consistent staff member checking in with you .. your mentee will be able to tell you that they might be experiencing difficulties, and you’d be able to kind of guide and navigate them, towards certain supports that they might need</a:t>
            </a:r>
            <a:r>
              <a:rPr lang="en-US" sz="1200" dirty="0">
                <a:solidFill>
                  <a:srgbClr val="002060"/>
                </a:solidFill>
              </a:rPr>
              <a:t>’ (Mentor)</a:t>
            </a:r>
          </a:p>
          <a:p>
            <a:pPr>
              <a:lnSpc>
                <a:spcPct val="90000"/>
              </a:lnSpc>
              <a:spcAft>
                <a:spcPts val="600"/>
              </a:spcAft>
            </a:pPr>
            <a:r>
              <a:rPr lang="en-US" sz="1200" dirty="0">
                <a:solidFill>
                  <a:srgbClr val="002060"/>
                </a:solidFill>
              </a:rPr>
              <a:t>‘</a:t>
            </a:r>
            <a:r>
              <a:rPr lang="en-US" sz="1200" i="1" dirty="0">
                <a:solidFill>
                  <a:srgbClr val="002060"/>
                </a:solidFill>
              </a:rPr>
              <a:t>We clicked straight away – as soon as we met it was like I was just talking to a friend. … I knew I could ask whatever I liked and that she was there to help … She pointed me in the right direction, how the college works, she helped me get to know other people in my class. Very practical, helpful support</a:t>
            </a:r>
            <a:r>
              <a:rPr lang="en-US" sz="1200" dirty="0">
                <a:solidFill>
                  <a:srgbClr val="002060"/>
                </a:solidFill>
              </a:rPr>
              <a:t>’. (Mentee)</a:t>
            </a:r>
          </a:p>
        </p:txBody>
      </p:sp>
      <p:sp>
        <p:nvSpPr>
          <p:cNvPr id="20" name="Rectangle 1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938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E508A9-92DA-849C-B1C1-2CC5379EBEB9}"/>
            </a:ext>
          </a:extLst>
        </p:cNvPr>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97" name="Rectangle 96">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Rectangle 118">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9784C8-4D66-7260-FF4E-82E6003486EA}"/>
              </a:ext>
            </a:extLst>
          </p:cNvPr>
          <p:cNvSpPr txBox="1"/>
          <p:nvPr/>
        </p:nvSpPr>
        <p:spPr>
          <a:xfrm>
            <a:off x="1057025" y="922644"/>
            <a:ext cx="5722466" cy="116958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dirty="0">
                <a:solidFill>
                  <a:srgbClr val="002060"/>
                </a:solidFill>
                <a:latin typeface="+mj-lt"/>
                <a:ea typeface="+mj-ea"/>
                <a:cs typeface="+mj-cs"/>
              </a:rPr>
              <a:t>Six – cross cutting themes</a:t>
            </a:r>
          </a:p>
        </p:txBody>
      </p:sp>
      <p:sp>
        <p:nvSpPr>
          <p:cNvPr id="120" name="Rectangle 11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4DEE51D-D07B-F2C6-73A0-F80F39E742BE}"/>
              </a:ext>
            </a:extLst>
          </p:cNvPr>
          <p:cNvSpPr txBox="1"/>
          <p:nvPr/>
        </p:nvSpPr>
        <p:spPr>
          <a:xfrm>
            <a:off x="1035741" y="2661438"/>
            <a:ext cx="5202293" cy="3678665"/>
          </a:xfrm>
          <a:prstGeom prst="rect">
            <a:avLst/>
          </a:prstGeom>
        </p:spPr>
        <p:txBody>
          <a:bodyPr vert="horz" lIns="91440" tIns="45720" rIns="91440" bIns="45720" rtlCol="0" anchor="ctr">
            <a:noAutofit/>
          </a:bodyPr>
          <a:lstStyle/>
          <a:p>
            <a:pPr marL="800100" indent="-342900">
              <a:lnSpc>
                <a:spcPct val="90000"/>
              </a:lnSpc>
              <a:spcAft>
                <a:spcPts val="600"/>
              </a:spcAft>
              <a:buFont typeface="+mj-lt"/>
              <a:buAutoNum type="arabicPeriod"/>
            </a:pPr>
            <a:r>
              <a:rPr lang="en-US" sz="1400" dirty="0">
                <a:solidFill>
                  <a:srgbClr val="002060"/>
                </a:solidFill>
              </a:rPr>
              <a:t>Targeting &amp; take-up of </a:t>
            </a:r>
            <a:r>
              <a:rPr lang="en-US" sz="1400" dirty="0" err="1">
                <a:solidFill>
                  <a:srgbClr val="002060"/>
                </a:solidFill>
              </a:rPr>
              <a:t>programme</a:t>
            </a:r>
            <a:r>
              <a:rPr lang="en-US" sz="1400" dirty="0">
                <a:solidFill>
                  <a:srgbClr val="002060"/>
                </a:solidFill>
              </a:rPr>
              <a:t>.</a:t>
            </a:r>
            <a:endParaRPr lang="en-US" sz="1400" dirty="0">
              <a:solidFill>
                <a:srgbClr val="002060"/>
              </a:solidFill>
              <a:cs typeface="Calibri"/>
            </a:endParaRPr>
          </a:p>
          <a:p>
            <a:pPr marL="800100" indent="-342900">
              <a:lnSpc>
                <a:spcPct val="90000"/>
              </a:lnSpc>
              <a:spcAft>
                <a:spcPts val="600"/>
              </a:spcAft>
              <a:buFont typeface="+mj-lt"/>
              <a:buAutoNum type="arabicPeriod"/>
            </a:pPr>
            <a:endParaRPr lang="en-US" sz="1400" dirty="0">
              <a:solidFill>
                <a:srgbClr val="002060"/>
              </a:solidFill>
              <a:cs typeface="Calibri"/>
            </a:endParaRPr>
          </a:p>
          <a:p>
            <a:pPr marL="800100" indent="-342900">
              <a:lnSpc>
                <a:spcPct val="90000"/>
              </a:lnSpc>
              <a:spcAft>
                <a:spcPts val="600"/>
              </a:spcAft>
              <a:buFont typeface="+mj-lt"/>
              <a:buAutoNum type="arabicPeriod"/>
            </a:pPr>
            <a:r>
              <a:rPr lang="en-US" sz="1400" dirty="0">
                <a:solidFill>
                  <a:srgbClr val="002060"/>
                </a:solidFill>
              </a:rPr>
              <a:t>General awareness of the meaning &amp; importance of mentoring.</a:t>
            </a:r>
            <a:endParaRPr lang="en-US" sz="1400" dirty="0">
              <a:solidFill>
                <a:srgbClr val="002060"/>
              </a:solidFill>
              <a:cs typeface="Calibri"/>
            </a:endParaRPr>
          </a:p>
          <a:p>
            <a:pPr marL="800100" indent="-342900">
              <a:lnSpc>
                <a:spcPct val="90000"/>
              </a:lnSpc>
              <a:spcAft>
                <a:spcPts val="600"/>
              </a:spcAft>
              <a:buFont typeface="+mj-lt"/>
              <a:buAutoNum type="arabicPeriod"/>
            </a:pPr>
            <a:endParaRPr lang="en-US" sz="1400" dirty="0">
              <a:solidFill>
                <a:srgbClr val="002060"/>
              </a:solidFill>
              <a:cs typeface="Calibri"/>
            </a:endParaRPr>
          </a:p>
          <a:p>
            <a:pPr marL="800100" indent="-342900">
              <a:lnSpc>
                <a:spcPct val="90000"/>
              </a:lnSpc>
              <a:spcAft>
                <a:spcPts val="600"/>
              </a:spcAft>
              <a:buFont typeface="+mj-lt"/>
              <a:buAutoNum type="arabicPeriod"/>
            </a:pPr>
            <a:r>
              <a:rPr lang="en-US" sz="1400" dirty="0">
                <a:solidFill>
                  <a:srgbClr val="002060"/>
                </a:solidFill>
              </a:rPr>
              <a:t>Importance of partnership with schools &amp; voluntary </a:t>
            </a:r>
            <a:r>
              <a:rPr lang="en-US" sz="1400" dirty="0" err="1">
                <a:solidFill>
                  <a:srgbClr val="002060"/>
                </a:solidFill>
              </a:rPr>
              <a:t>organisations</a:t>
            </a:r>
            <a:r>
              <a:rPr lang="en-US" sz="1400" dirty="0">
                <a:solidFill>
                  <a:srgbClr val="002060"/>
                </a:solidFill>
              </a:rPr>
              <a:t>.</a:t>
            </a:r>
            <a:endParaRPr lang="en-US" sz="1400" dirty="0">
              <a:solidFill>
                <a:srgbClr val="002060"/>
              </a:solidFill>
              <a:cs typeface="Calibri"/>
            </a:endParaRPr>
          </a:p>
          <a:p>
            <a:pPr marL="800100" indent="-342900">
              <a:lnSpc>
                <a:spcPct val="90000"/>
              </a:lnSpc>
              <a:spcAft>
                <a:spcPts val="600"/>
              </a:spcAft>
              <a:buFont typeface="+mj-lt"/>
              <a:buAutoNum type="arabicPeriod"/>
            </a:pPr>
            <a:endParaRPr lang="en-US" sz="1400" dirty="0">
              <a:solidFill>
                <a:srgbClr val="002060"/>
              </a:solidFill>
              <a:cs typeface="Calibri"/>
            </a:endParaRPr>
          </a:p>
          <a:p>
            <a:pPr marL="800100" indent="-342900">
              <a:lnSpc>
                <a:spcPct val="90000"/>
              </a:lnSpc>
              <a:spcAft>
                <a:spcPts val="600"/>
              </a:spcAft>
              <a:buFont typeface="+mj-lt"/>
              <a:buAutoNum type="arabicPeriod"/>
            </a:pPr>
            <a:r>
              <a:rPr lang="en-US" sz="1400" dirty="0">
                <a:solidFill>
                  <a:srgbClr val="002060"/>
                </a:solidFill>
              </a:rPr>
              <a:t>Building &amp; sustaining mentoring relationships.</a:t>
            </a:r>
            <a:endParaRPr lang="en-US" sz="1400" dirty="0">
              <a:solidFill>
                <a:srgbClr val="002060"/>
              </a:solidFill>
              <a:cs typeface="Calibri"/>
            </a:endParaRPr>
          </a:p>
          <a:p>
            <a:pPr marL="800100" indent="-342900">
              <a:lnSpc>
                <a:spcPct val="90000"/>
              </a:lnSpc>
              <a:spcAft>
                <a:spcPts val="600"/>
              </a:spcAft>
              <a:buFont typeface="+mj-lt"/>
              <a:buAutoNum type="arabicPeriod"/>
            </a:pPr>
            <a:endParaRPr lang="en-US" sz="1400" dirty="0">
              <a:solidFill>
                <a:srgbClr val="002060"/>
              </a:solidFill>
              <a:cs typeface="Calibri"/>
            </a:endParaRPr>
          </a:p>
          <a:p>
            <a:pPr marL="800100" indent="-342900">
              <a:lnSpc>
                <a:spcPct val="90000"/>
              </a:lnSpc>
              <a:spcAft>
                <a:spcPts val="600"/>
              </a:spcAft>
              <a:buFont typeface="+mj-lt"/>
              <a:buAutoNum type="arabicPeriod"/>
            </a:pPr>
            <a:r>
              <a:rPr lang="en-US" sz="1400" dirty="0">
                <a:solidFill>
                  <a:srgbClr val="002060"/>
                </a:solidFill>
              </a:rPr>
              <a:t> Evaluation, impact &amp; evidence-based practice.</a:t>
            </a:r>
            <a:endParaRPr lang="en-US" sz="1400" dirty="0">
              <a:solidFill>
                <a:srgbClr val="002060"/>
              </a:solidFill>
              <a:cs typeface="Calibri"/>
            </a:endParaRPr>
          </a:p>
          <a:p>
            <a:pPr marL="800100" indent="-342900">
              <a:lnSpc>
                <a:spcPct val="90000"/>
              </a:lnSpc>
              <a:spcAft>
                <a:spcPts val="600"/>
              </a:spcAft>
              <a:buFont typeface="+mj-lt"/>
              <a:buAutoNum type="arabicPeriod"/>
            </a:pPr>
            <a:endParaRPr lang="en-US" sz="1400" dirty="0">
              <a:solidFill>
                <a:srgbClr val="002060"/>
              </a:solidFill>
              <a:cs typeface="Calibri"/>
            </a:endParaRPr>
          </a:p>
          <a:p>
            <a:pPr marL="800100" indent="-342900">
              <a:lnSpc>
                <a:spcPct val="90000"/>
              </a:lnSpc>
              <a:spcAft>
                <a:spcPts val="600"/>
              </a:spcAft>
              <a:buFont typeface="+mj-lt"/>
              <a:buAutoNum type="arabicPeriod"/>
            </a:pPr>
            <a:r>
              <a:rPr lang="en-US" sz="1400" dirty="0">
                <a:solidFill>
                  <a:srgbClr val="002060"/>
                </a:solidFill>
              </a:rPr>
              <a:t>Sustainability of mentoring </a:t>
            </a:r>
            <a:r>
              <a:rPr lang="en-US" sz="1400" dirty="0" err="1">
                <a:solidFill>
                  <a:srgbClr val="002060"/>
                </a:solidFill>
              </a:rPr>
              <a:t>programmes</a:t>
            </a:r>
            <a:r>
              <a:rPr lang="en-US" sz="1400" dirty="0">
                <a:solidFill>
                  <a:srgbClr val="002060"/>
                </a:solidFill>
              </a:rPr>
              <a:t>.</a:t>
            </a:r>
            <a:r>
              <a:rPr lang="en-US" sz="1400" dirty="0"/>
              <a:t>		</a:t>
            </a:r>
            <a:endParaRPr lang="en-US" sz="1400" dirty="0">
              <a:cs typeface="Calibri"/>
            </a:endParaRPr>
          </a:p>
          <a:p>
            <a:pPr>
              <a:lnSpc>
                <a:spcPct val="90000"/>
              </a:lnSpc>
              <a:spcAft>
                <a:spcPts val="600"/>
              </a:spcAft>
            </a:pPr>
            <a:r>
              <a:rPr lang="en-US" sz="1400" dirty="0"/>
              <a:t>	</a:t>
            </a:r>
            <a:endParaRPr lang="en-US" sz="1400" dirty="0">
              <a:cs typeface="Calibri"/>
            </a:endParaRPr>
          </a:p>
          <a:p>
            <a:pPr marL="342900" indent="-228600">
              <a:lnSpc>
                <a:spcPct val="90000"/>
              </a:lnSpc>
              <a:spcAft>
                <a:spcPts val="600"/>
              </a:spcAft>
              <a:buFont typeface="Arial" panose="020B0604020202020204" pitchFamily="34" charset="0"/>
              <a:buChar char="•"/>
            </a:pPr>
            <a:endParaRPr lang="en-US" sz="1400" dirty="0"/>
          </a:p>
        </p:txBody>
      </p:sp>
      <p:pic>
        <p:nvPicPr>
          <p:cNvPr id="7" name="Picture 6" descr="A qr code on a white background&#10;&#10;Description automatically generated">
            <a:extLst>
              <a:ext uri="{FF2B5EF4-FFF2-40B4-BE49-F238E27FC236}">
                <a16:creationId xmlns:a16="http://schemas.microsoft.com/office/drawing/2014/main" id="{534E45EA-A088-EC46-012A-5480262D8DAB}"/>
              </a:ext>
            </a:extLst>
          </p:cNvPr>
          <p:cNvPicPr>
            <a:picLocks noChangeAspect="1"/>
          </p:cNvPicPr>
          <p:nvPr/>
        </p:nvPicPr>
        <p:blipFill rotWithShape="1">
          <a:blip r:embed="rId3">
            <a:extLst>
              <a:ext uri="{28A0092B-C50C-407E-A947-70E740481C1C}">
                <a14:useLocalDpi xmlns:a14="http://schemas.microsoft.com/office/drawing/2010/main" val="0"/>
              </a:ext>
            </a:extLst>
          </a:blip>
          <a:srcRect r="5" b="5"/>
          <a:stretch/>
        </p:blipFill>
        <p:spPr>
          <a:xfrm>
            <a:off x="7850640" y="774285"/>
            <a:ext cx="2581173" cy="2581173"/>
          </a:xfrm>
          <a:prstGeom prst="rect">
            <a:avLst/>
          </a:prstGeom>
        </p:spPr>
      </p:pic>
      <p:pic>
        <p:nvPicPr>
          <p:cNvPr id="5" name="Picture 4" descr="A group of people in a room&#10;&#10;Description automatically generated">
            <a:extLst>
              <a:ext uri="{FF2B5EF4-FFF2-40B4-BE49-F238E27FC236}">
                <a16:creationId xmlns:a16="http://schemas.microsoft.com/office/drawing/2014/main" id="{2C17A716-219A-ACDA-A051-BD0E5B87736F}"/>
              </a:ext>
            </a:extLst>
          </p:cNvPr>
          <p:cNvPicPr>
            <a:picLocks noChangeAspect="1"/>
          </p:cNvPicPr>
          <p:nvPr/>
        </p:nvPicPr>
        <p:blipFill rotWithShape="1">
          <a:blip r:embed="rId4"/>
          <a:srcRect r="16019" b="2"/>
          <a:stretch/>
        </p:blipFill>
        <p:spPr>
          <a:xfrm>
            <a:off x="7517452" y="3575074"/>
            <a:ext cx="3247549" cy="2581173"/>
          </a:xfrm>
          <a:prstGeom prst="rect">
            <a:avLst/>
          </a:prstGeom>
        </p:spPr>
      </p:pic>
    </p:spTree>
    <p:extLst>
      <p:ext uri="{BB962C8B-B14F-4D97-AF65-F5344CB8AC3E}">
        <p14:creationId xmlns:p14="http://schemas.microsoft.com/office/powerpoint/2010/main" val="476361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65DD768-9F4E-2873-C9EF-4A5B8DD28897}"/>
              </a:ext>
            </a:extLst>
          </p:cNvPr>
          <p:cNvSpPr txBox="1"/>
          <p:nvPr/>
        </p:nvSpPr>
        <p:spPr>
          <a:xfrm>
            <a:off x="1113810" y="2960716"/>
            <a:ext cx="4036334" cy="23876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400" b="1" kern="1200" dirty="0">
                <a:solidFill>
                  <a:srgbClr val="002060"/>
                </a:solidFill>
                <a:latin typeface="+mj-lt"/>
                <a:ea typeface="+mj-ea"/>
                <a:cs typeface="+mj-cs"/>
              </a:rPr>
              <a:t>Mentoring for Access, Retention and Student Success – Research document </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qr code on a white background&#10;&#10;Description automatically generated">
            <a:extLst>
              <a:ext uri="{FF2B5EF4-FFF2-40B4-BE49-F238E27FC236}">
                <a16:creationId xmlns:a16="http://schemas.microsoft.com/office/drawing/2014/main" id="{A04B698B-85F4-7F20-4ECF-7A81374B4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597" y="666728"/>
            <a:ext cx="5465791" cy="5465791"/>
          </a:xfrm>
          <a:prstGeom prst="rect">
            <a:avLst/>
          </a:prstGeom>
        </p:spPr>
      </p:pic>
    </p:spTree>
    <p:extLst>
      <p:ext uri="{BB962C8B-B14F-4D97-AF65-F5344CB8AC3E}">
        <p14:creationId xmlns:p14="http://schemas.microsoft.com/office/powerpoint/2010/main" val="3293397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911F5E-59C9-99F9-C117-CEEF55F5BBF0}"/>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kumimoji="0" lang="en-US" sz="5400" b="0" i="0" u="none" strike="noStrike" cap="none" spc="0" normalizeH="0" baseline="0" noProof="0">
                <a:ln>
                  <a:noFill/>
                </a:ln>
                <a:solidFill>
                  <a:srgbClr val="002060"/>
                </a:solidFill>
                <a:effectLst/>
                <a:uLnTx/>
                <a:uFillTx/>
                <a:latin typeface="+mj-lt"/>
                <a:ea typeface="+mj-ea"/>
                <a:cs typeface="+mj-cs"/>
              </a:rPr>
              <a:t>Conclusion</a:t>
            </a:r>
            <a:endParaRPr lang="en-US" sz="5400">
              <a:solidFill>
                <a:srgbClr val="002060"/>
              </a:solidFill>
              <a:latin typeface="+mj-lt"/>
              <a:ea typeface="+mj-ea"/>
              <a:cs typeface="+mj-cs"/>
            </a:endParaRPr>
          </a:p>
        </p:txBody>
      </p:sp>
      <p:sp>
        <p:nvSpPr>
          <p:cNvPr id="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CA78EC-9568-9820-3073-0C20E4B51C34}"/>
              </a:ext>
            </a:extLst>
          </p:cNvPr>
          <p:cNvSpPr txBox="1"/>
          <p:nvPr/>
        </p:nvSpPr>
        <p:spPr>
          <a:xfrm>
            <a:off x="572493" y="2071316"/>
            <a:ext cx="6713552" cy="4119172"/>
          </a:xfrm>
          <a:prstGeom prst="rect">
            <a:avLst/>
          </a:prstGeom>
        </p:spPr>
        <p:txBody>
          <a:bodyPr vert="horz" lIns="91440" tIns="45720" rIns="91440" bIns="45720" rtlCol="0" anchor="t">
            <a:normAutofit/>
          </a:bodyPr>
          <a:lstStyle/>
          <a:p>
            <a:pPr marL="457200" indent="-228600">
              <a:lnSpc>
                <a:spcPct val="90000"/>
              </a:lnSpc>
              <a:spcAft>
                <a:spcPts val="600"/>
              </a:spcAft>
              <a:buFont typeface="Arial" panose="020B0604020202020204" pitchFamily="34" charset="0"/>
              <a:buChar char="•"/>
            </a:pPr>
            <a:r>
              <a:rPr lang="en-US" sz="2200">
                <a:solidFill>
                  <a:srgbClr val="002060"/>
                </a:solidFill>
              </a:rPr>
              <a:t>PATH 3 funded mentoring initiatives are being provided in a range of contexts.</a:t>
            </a:r>
          </a:p>
          <a:p>
            <a:pPr marL="457200" indent="-228600">
              <a:lnSpc>
                <a:spcPct val="90000"/>
              </a:lnSpc>
              <a:spcAft>
                <a:spcPts val="600"/>
              </a:spcAft>
              <a:buFont typeface="Arial" panose="020B0604020202020204" pitchFamily="34" charset="0"/>
              <a:buChar char="•"/>
            </a:pPr>
            <a:endParaRPr lang="en-US" sz="2200">
              <a:solidFill>
                <a:srgbClr val="002060"/>
              </a:solidFill>
            </a:endParaRPr>
          </a:p>
          <a:p>
            <a:pPr marL="457200" indent="-228600">
              <a:lnSpc>
                <a:spcPct val="90000"/>
              </a:lnSpc>
              <a:spcAft>
                <a:spcPts val="600"/>
              </a:spcAft>
              <a:buFont typeface="Arial" panose="020B0604020202020204" pitchFamily="34" charset="0"/>
              <a:buChar char="•"/>
            </a:pPr>
            <a:r>
              <a:rPr lang="en-US" sz="2200">
                <a:solidFill>
                  <a:srgbClr val="002060"/>
                </a:solidFill>
              </a:rPr>
              <a:t>Perceived to be a valuable part of the overall package of measures targeted at access, progression and retention of under-represented students.</a:t>
            </a:r>
          </a:p>
          <a:p>
            <a:pPr marL="457200" indent="-228600">
              <a:lnSpc>
                <a:spcPct val="90000"/>
              </a:lnSpc>
              <a:spcAft>
                <a:spcPts val="600"/>
              </a:spcAft>
              <a:buFont typeface="Arial" panose="020B0604020202020204" pitchFamily="34" charset="0"/>
              <a:buChar char="•"/>
            </a:pPr>
            <a:endParaRPr lang="en-US" sz="2200">
              <a:solidFill>
                <a:srgbClr val="002060"/>
              </a:solidFill>
            </a:endParaRPr>
          </a:p>
          <a:p>
            <a:pPr marL="457200" indent="-228600">
              <a:lnSpc>
                <a:spcPct val="90000"/>
              </a:lnSpc>
              <a:spcAft>
                <a:spcPts val="600"/>
              </a:spcAft>
              <a:buFont typeface="Arial" panose="020B0604020202020204" pitchFamily="34" charset="0"/>
              <a:buChar char="•"/>
            </a:pPr>
            <a:r>
              <a:rPr lang="en-US" sz="2200">
                <a:solidFill>
                  <a:srgbClr val="002060"/>
                </a:solidFill>
              </a:rPr>
              <a:t>Principles for practice proposed to guide for future development.  </a:t>
            </a:r>
          </a:p>
        </p:txBody>
      </p:sp>
      <p:pic>
        <p:nvPicPr>
          <p:cNvPr id="6" name="Picture 5">
            <a:extLst>
              <a:ext uri="{FF2B5EF4-FFF2-40B4-BE49-F238E27FC236}">
                <a16:creationId xmlns:a16="http://schemas.microsoft.com/office/drawing/2014/main" id="{2FEEBC5A-EDC8-5779-42C6-48F6D113EF26}"/>
              </a:ext>
            </a:extLst>
          </p:cNvPr>
          <p:cNvPicPr>
            <a:picLocks noChangeAspect="1"/>
          </p:cNvPicPr>
          <p:nvPr/>
        </p:nvPicPr>
        <p:blipFill rotWithShape="1">
          <a:blip r:embed="rId2"/>
          <a:srcRect r="-2" b="212"/>
          <a:stretch/>
        </p:blipFill>
        <p:spPr>
          <a:xfrm>
            <a:off x="7675658" y="2093976"/>
            <a:ext cx="3941064" cy="4096512"/>
          </a:xfrm>
          <a:prstGeom prst="rect">
            <a:avLst/>
          </a:prstGeom>
        </p:spPr>
      </p:pic>
    </p:spTree>
    <p:extLst>
      <p:ext uri="{BB962C8B-B14F-4D97-AF65-F5344CB8AC3E}">
        <p14:creationId xmlns:p14="http://schemas.microsoft.com/office/powerpoint/2010/main" val="880126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8F59A4-4431-460D-8E49-6E65C189A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A919B9C-5C01-47E4-B2F2-45F589208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8" name="Rectangle 17">
              <a:extLst>
                <a:ext uri="{FF2B5EF4-FFF2-40B4-BE49-F238E27FC236}">
                  <a16:creationId xmlns:a16="http://schemas.microsoft.com/office/drawing/2014/main" id="{E85A82CE-D835-4542-BE8D-62A8F5A94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D7EF0-3AC8-4029-B55D-EBDD733D3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328191AA-41F1-5B38-19AB-425804BBE795}"/>
              </a:ext>
            </a:extLst>
          </p:cNvPr>
          <p:cNvSpPr txBox="1"/>
          <p:nvPr/>
        </p:nvSpPr>
        <p:spPr>
          <a:xfrm>
            <a:off x="550863" y="365125"/>
            <a:ext cx="11090274"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6600" b="1" kern="1200" dirty="0">
                <a:solidFill>
                  <a:srgbClr val="002060"/>
                </a:solidFill>
                <a:latin typeface="Fairwater Script"/>
                <a:ea typeface="+mj-ea"/>
                <a:cs typeface="+mj-cs"/>
              </a:rPr>
              <a:t>Thank You  </a:t>
            </a:r>
            <a:endParaRPr lang="en-US" sz="6600" b="1" kern="1200" dirty="0">
              <a:solidFill>
                <a:srgbClr val="002060"/>
              </a:solidFill>
              <a:latin typeface="Fairwater Script"/>
              <a:ea typeface="+mj-ea"/>
              <a:cs typeface="Calibri Light"/>
            </a:endParaRPr>
          </a:p>
        </p:txBody>
      </p:sp>
      <p:pic>
        <p:nvPicPr>
          <p:cNvPr id="3" name="Picture 2" descr="A person with a beard&#10;&#10;Description automatically generated">
            <a:extLst>
              <a:ext uri="{FF2B5EF4-FFF2-40B4-BE49-F238E27FC236}">
                <a16:creationId xmlns:a16="http://schemas.microsoft.com/office/drawing/2014/main" id="{113763DB-A92C-3F4E-4AEF-98592328C6AE}"/>
              </a:ext>
            </a:extLst>
          </p:cNvPr>
          <p:cNvPicPr>
            <a:picLocks noChangeAspect="1"/>
          </p:cNvPicPr>
          <p:nvPr/>
        </p:nvPicPr>
        <p:blipFill rotWithShape="1">
          <a:blip r:embed="rId2"/>
          <a:srcRect/>
          <a:stretch/>
        </p:blipFill>
        <p:spPr>
          <a:xfrm>
            <a:off x="7414337" y="2055813"/>
            <a:ext cx="2926184" cy="2926184"/>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 name="Picture 4" descr="A person smiling at camera&#10;&#10;Description automatically generated">
            <a:extLst>
              <a:ext uri="{FF2B5EF4-FFF2-40B4-BE49-F238E27FC236}">
                <a16:creationId xmlns:a16="http://schemas.microsoft.com/office/drawing/2014/main" id="{17D61012-A629-CA59-876F-71ADF56C3092}"/>
              </a:ext>
            </a:extLst>
          </p:cNvPr>
          <p:cNvPicPr>
            <a:picLocks noChangeAspect="1"/>
          </p:cNvPicPr>
          <p:nvPr/>
        </p:nvPicPr>
        <p:blipFill rotWithShape="1">
          <a:blip r:embed="rId3"/>
          <a:srcRect t="4250" r="-2" b="-2"/>
          <a:stretch/>
        </p:blipFill>
        <p:spPr>
          <a:xfrm>
            <a:off x="2636674" y="1998211"/>
            <a:ext cx="2926184" cy="2926184"/>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6" name="TextBox 5">
            <a:extLst>
              <a:ext uri="{FF2B5EF4-FFF2-40B4-BE49-F238E27FC236}">
                <a16:creationId xmlns:a16="http://schemas.microsoft.com/office/drawing/2014/main" id="{2551D1C1-83D3-5588-D50B-76230107B60E}"/>
              </a:ext>
            </a:extLst>
          </p:cNvPr>
          <p:cNvSpPr txBox="1"/>
          <p:nvPr/>
        </p:nvSpPr>
        <p:spPr>
          <a:xfrm>
            <a:off x="7325668" y="4981997"/>
            <a:ext cx="3103521" cy="15303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32688">
              <a:spcAft>
                <a:spcPts val="600"/>
              </a:spcAft>
            </a:pPr>
            <a:r>
              <a:rPr lang="en-US" sz="2040" b="1" kern="1200" dirty="0">
                <a:solidFill>
                  <a:srgbClr val="006448"/>
                </a:solidFill>
                <a:latin typeface="+mn-lt"/>
                <a:ea typeface="+mn-ea"/>
                <a:cs typeface="Calibri"/>
              </a:rPr>
              <a:t>Ronan Cox</a:t>
            </a:r>
            <a:endParaRPr lang="en-US" sz="1836" kern="1200" dirty="0">
              <a:solidFill>
                <a:schemeClr val="tx1"/>
              </a:solidFill>
              <a:latin typeface="+mn-lt"/>
              <a:ea typeface="+mn-ea"/>
              <a:cs typeface="+mn-cs"/>
            </a:endParaRPr>
          </a:p>
          <a:p>
            <a:pPr algn="ctr" defTabSz="932688">
              <a:spcAft>
                <a:spcPts val="600"/>
              </a:spcAft>
            </a:pPr>
            <a:r>
              <a:rPr lang="en-US" sz="1632" b="1" kern="1200" dirty="0">
                <a:solidFill>
                  <a:schemeClr val="tx1"/>
                </a:solidFill>
                <a:latin typeface="+mn-lt"/>
                <a:ea typeface="+mn-ea"/>
                <a:cs typeface="Calibri"/>
              </a:rPr>
              <a:t>Community Mentor</a:t>
            </a:r>
          </a:p>
          <a:p>
            <a:pPr algn="ctr" defTabSz="932688">
              <a:spcAft>
                <a:spcPts val="600"/>
              </a:spcAft>
            </a:pPr>
            <a:r>
              <a:rPr lang="en-US" sz="1224" kern="1200" dirty="0">
                <a:solidFill>
                  <a:schemeClr val="tx1"/>
                </a:solidFill>
                <a:latin typeface="+mn-lt"/>
                <a:ea typeface="+mn-ea"/>
                <a:cs typeface="Calibri"/>
              </a:rPr>
              <a:t>ATU Sligo </a:t>
            </a:r>
          </a:p>
          <a:p>
            <a:pPr algn="ctr" defTabSz="932688">
              <a:spcAft>
                <a:spcPts val="600"/>
              </a:spcAft>
            </a:pPr>
            <a:r>
              <a:rPr lang="en-US" sz="1224" kern="1200" dirty="0">
                <a:solidFill>
                  <a:schemeClr val="tx1"/>
                </a:solidFill>
                <a:latin typeface="+mn-lt"/>
                <a:ea typeface="+mn-ea"/>
                <a:cs typeface="Calibri"/>
              </a:rPr>
              <a:t>Community Mentoring Programme</a:t>
            </a:r>
          </a:p>
          <a:p>
            <a:pPr algn="ctr" defTabSz="932688">
              <a:spcAft>
                <a:spcPts val="600"/>
              </a:spcAft>
            </a:pPr>
            <a:r>
              <a:rPr lang="en-US" sz="1224" b="1" kern="1200" dirty="0">
                <a:solidFill>
                  <a:srgbClr val="555555"/>
                </a:solidFill>
                <a:latin typeface="+mn-lt"/>
                <a:ea typeface="+mn-ea"/>
                <a:cs typeface="Calibri"/>
              </a:rPr>
              <a:t>Email:   ronan.cox@atu.ie</a:t>
            </a:r>
            <a:endParaRPr lang="en-US" sz="1200" b="1" dirty="0">
              <a:solidFill>
                <a:schemeClr val="bg1">
                  <a:lumMod val="50000"/>
                </a:schemeClr>
              </a:solidFill>
              <a:cs typeface="Calibri"/>
            </a:endParaRPr>
          </a:p>
        </p:txBody>
      </p:sp>
      <p:sp>
        <p:nvSpPr>
          <p:cNvPr id="8" name="TextBox 7">
            <a:extLst>
              <a:ext uri="{FF2B5EF4-FFF2-40B4-BE49-F238E27FC236}">
                <a16:creationId xmlns:a16="http://schemas.microsoft.com/office/drawing/2014/main" id="{6F39BAB1-A88A-0E81-2566-E7B3B62A5132}"/>
              </a:ext>
            </a:extLst>
          </p:cNvPr>
          <p:cNvSpPr txBox="1"/>
          <p:nvPr/>
        </p:nvSpPr>
        <p:spPr>
          <a:xfrm>
            <a:off x="2636674" y="4944099"/>
            <a:ext cx="3103521" cy="1718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32688" rtl="0" eaLnBrk="1" fontAlgn="auto" latinLnBrk="0" hangingPunct="1">
              <a:lnSpc>
                <a:spcPct val="100000"/>
              </a:lnSpc>
              <a:spcBef>
                <a:spcPts val="0"/>
              </a:spcBef>
              <a:spcAft>
                <a:spcPts val="600"/>
              </a:spcAft>
              <a:buClrTx/>
              <a:buSzTx/>
              <a:buFontTx/>
              <a:buNone/>
              <a:tabLst/>
              <a:defRPr/>
            </a:pPr>
            <a:r>
              <a:rPr kumimoji="0" lang="en-US" sz="2040" b="1" i="0" u="none" strike="noStrike" kern="1200" cap="none" spc="0" normalizeH="0" baseline="0" noProof="0" dirty="0">
                <a:ln>
                  <a:noFill/>
                </a:ln>
                <a:solidFill>
                  <a:srgbClr val="006448"/>
                </a:solidFill>
                <a:effectLst/>
                <a:uLnTx/>
                <a:uFillTx/>
                <a:latin typeface="Calibri" panose="020F0502020204030204"/>
                <a:ea typeface="+mn-ea"/>
                <a:cs typeface="Calibri"/>
              </a:rPr>
              <a:t>Kirsten Lowe</a:t>
            </a:r>
            <a:endParaRPr kumimoji="0" lang="en-US" sz="1836"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32688" rtl="0" eaLnBrk="1" fontAlgn="auto" latinLnBrk="0" hangingPunct="1">
              <a:lnSpc>
                <a:spcPct val="100000"/>
              </a:lnSpc>
              <a:spcBef>
                <a:spcPts val="0"/>
              </a:spcBef>
              <a:spcAft>
                <a:spcPts val="600"/>
              </a:spcAft>
              <a:buClrTx/>
              <a:buSzTx/>
              <a:buFontTx/>
              <a:buNone/>
              <a:tabLst/>
              <a:defRPr/>
            </a:pPr>
            <a:r>
              <a:rPr kumimoji="0" lang="en-US" sz="1632" b="1" i="0" u="none" strike="noStrike" kern="1200" cap="none" spc="0" normalizeH="0" baseline="0" noProof="0" dirty="0">
                <a:ln>
                  <a:noFill/>
                </a:ln>
                <a:solidFill>
                  <a:prstClr val="black"/>
                </a:solidFill>
                <a:effectLst/>
                <a:uLnTx/>
                <a:uFillTx/>
                <a:latin typeface="Calibri" panose="020F0502020204030204"/>
                <a:ea typeface="+mn-ea"/>
                <a:cs typeface="Calibri"/>
              </a:rPr>
              <a:t>Community Mentor</a:t>
            </a:r>
          </a:p>
          <a:p>
            <a:pPr marL="0" marR="0" lvl="0" indent="0" algn="ctr" defTabSz="932688" rtl="0" eaLnBrk="1" fontAlgn="auto" latinLnBrk="0" hangingPunct="1">
              <a:lnSpc>
                <a:spcPct val="100000"/>
              </a:lnSpc>
              <a:spcBef>
                <a:spcPts val="0"/>
              </a:spcBef>
              <a:spcAft>
                <a:spcPts val="600"/>
              </a:spcAft>
              <a:buClrTx/>
              <a:buSzTx/>
              <a:buFontTx/>
              <a:buNone/>
              <a:tabLst/>
              <a:defRPr/>
            </a:pPr>
            <a:r>
              <a:rPr kumimoji="0" lang="en-US" sz="1224" b="0" i="0" u="none" strike="noStrike" kern="1200" cap="none" spc="0" normalizeH="0" baseline="0" noProof="0" dirty="0">
                <a:ln>
                  <a:noFill/>
                </a:ln>
                <a:solidFill>
                  <a:prstClr val="black"/>
                </a:solidFill>
                <a:effectLst/>
                <a:uLnTx/>
                <a:uFillTx/>
                <a:latin typeface="Calibri" panose="020F0502020204030204"/>
                <a:ea typeface="+mn-ea"/>
                <a:cs typeface="Calibri"/>
              </a:rPr>
              <a:t>ATU Galway</a:t>
            </a:r>
          </a:p>
          <a:p>
            <a:pPr marL="0" marR="0" lvl="0" indent="0" algn="ctr" defTabSz="932688" rtl="0" eaLnBrk="1" fontAlgn="auto" latinLnBrk="0" hangingPunct="1">
              <a:lnSpc>
                <a:spcPct val="100000"/>
              </a:lnSpc>
              <a:spcBef>
                <a:spcPts val="0"/>
              </a:spcBef>
              <a:spcAft>
                <a:spcPts val="600"/>
              </a:spcAft>
              <a:buClrTx/>
              <a:buSzTx/>
              <a:buFontTx/>
              <a:buNone/>
              <a:tabLst/>
              <a:defRPr/>
            </a:pPr>
            <a:r>
              <a:rPr kumimoji="0" lang="en-US" sz="1224" b="0" i="0" u="none" strike="noStrike" kern="1200" cap="none" spc="0" normalizeH="0" baseline="0" noProof="0" dirty="0">
                <a:ln>
                  <a:noFill/>
                </a:ln>
                <a:solidFill>
                  <a:prstClr val="black"/>
                </a:solidFill>
                <a:effectLst/>
                <a:uLnTx/>
                <a:uFillTx/>
                <a:latin typeface="Calibri" panose="020F0502020204030204"/>
                <a:ea typeface="+mn-ea"/>
                <a:cs typeface="Calibri"/>
              </a:rPr>
              <a:t> Programme Coordinator ATU CONNECT Project </a:t>
            </a:r>
          </a:p>
          <a:p>
            <a:pPr marL="0" marR="0" lvl="0" indent="0" algn="ctr" defTabSz="932688" rtl="0" eaLnBrk="1" fontAlgn="auto" latinLnBrk="0" hangingPunct="1">
              <a:lnSpc>
                <a:spcPct val="100000"/>
              </a:lnSpc>
              <a:spcBef>
                <a:spcPts val="0"/>
              </a:spcBef>
              <a:spcAft>
                <a:spcPts val="600"/>
              </a:spcAft>
              <a:buClrTx/>
              <a:buSzTx/>
              <a:buFontTx/>
              <a:buNone/>
              <a:tabLst/>
              <a:defRPr/>
            </a:pPr>
            <a:r>
              <a:rPr kumimoji="0" lang="en-US" sz="1224" b="1" i="0" u="none" strike="noStrike" kern="1200" cap="none" spc="0" normalizeH="0" baseline="0" noProof="0" dirty="0">
                <a:ln>
                  <a:noFill/>
                </a:ln>
                <a:solidFill>
                  <a:srgbClr val="555555"/>
                </a:solidFill>
                <a:effectLst/>
                <a:uLnTx/>
                <a:uFillTx/>
                <a:latin typeface="Calibri" panose="020F0502020204030204"/>
                <a:ea typeface="+mn-ea"/>
                <a:cs typeface="Calibri"/>
              </a:rPr>
              <a:t>Email:   kirsten.lowe@atu.ie</a:t>
            </a: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203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logo with text and a star&#10;&#10;Description automatically generated">
            <a:extLst>
              <a:ext uri="{FF2B5EF4-FFF2-40B4-BE49-F238E27FC236}">
                <a16:creationId xmlns:a16="http://schemas.microsoft.com/office/drawing/2014/main" id="{BF5EF6E8-75A7-6BCF-0744-8E6BA43FCDA6}"/>
              </a:ext>
            </a:extLst>
          </p:cNvPr>
          <p:cNvPicPr>
            <a:picLocks noChangeAspect="1"/>
          </p:cNvPicPr>
          <p:nvPr/>
        </p:nvPicPr>
        <p:blipFill rotWithShape="1">
          <a:blip r:embed="rId2"/>
          <a:srcRect l="14545" t="15285" r="15325" b="34974"/>
          <a:stretch/>
        </p:blipFill>
        <p:spPr>
          <a:xfrm>
            <a:off x="1068130" y="1838531"/>
            <a:ext cx="3876165" cy="2749242"/>
          </a:xfrm>
          <a:prstGeom prst="rect">
            <a:avLst/>
          </a:prstGeom>
        </p:spPr>
      </p:pic>
      <p:sp>
        <p:nvSpPr>
          <p:cNvPr id="3" name="Content Placeholder 2">
            <a:extLst>
              <a:ext uri="{FF2B5EF4-FFF2-40B4-BE49-F238E27FC236}">
                <a16:creationId xmlns:a16="http://schemas.microsoft.com/office/drawing/2014/main" id="{440F2277-5158-7BD9-4FD2-72DF7B59ED9A}"/>
              </a:ext>
            </a:extLst>
          </p:cNvPr>
          <p:cNvSpPr>
            <a:spLocks noGrp="1"/>
          </p:cNvSpPr>
          <p:nvPr>
            <p:ph idx="1"/>
          </p:nvPr>
        </p:nvSpPr>
        <p:spPr>
          <a:xfrm>
            <a:off x="5286462" y="949501"/>
            <a:ext cx="5997350" cy="4968492"/>
          </a:xfrm>
        </p:spPr>
        <p:txBody>
          <a:bodyPr anchor="t">
            <a:normAutofit/>
          </a:bodyPr>
          <a:lstStyle/>
          <a:p>
            <a:pPr marL="0" indent="0">
              <a:spcAft>
                <a:spcPts val="800"/>
              </a:spcAft>
              <a:buNone/>
            </a:pPr>
            <a:r>
              <a:rPr lang="en-IE">
                <a:solidFill>
                  <a:srgbClr val="002060"/>
                </a:solidFill>
                <a:effectLst/>
                <a:latin typeface="Calibri"/>
                <a:ea typeface="Calibri"/>
                <a:cs typeface="Times New Roman"/>
              </a:rPr>
              <a:t>The WNW Connect Project is based in the Student Services and Access Services of the WNW Cluster of Higher Education Institutions.</a:t>
            </a:r>
          </a:p>
          <a:p>
            <a:pPr marL="0" indent="0">
              <a:spcAft>
                <a:spcPts val="800"/>
              </a:spcAft>
              <a:buNone/>
            </a:pPr>
            <a:r>
              <a:rPr lang="en-IE" b="1">
                <a:solidFill>
                  <a:srgbClr val="002060"/>
                </a:solidFill>
                <a:effectLst/>
                <a:latin typeface="Calibri Light"/>
                <a:ea typeface="Times New Roman" panose="02020603050405020304" pitchFamily="18" charset="0"/>
                <a:cs typeface="Times New Roman"/>
              </a:rPr>
              <a:t>Vision for WNW Connect Project</a:t>
            </a:r>
            <a:r>
              <a:rPr lang="en-IE" b="1">
                <a:solidFill>
                  <a:srgbClr val="002060"/>
                </a:solidFill>
                <a:latin typeface="Calibri Light"/>
                <a:ea typeface="Times New Roman" panose="02020603050405020304" pitchFamily="18" charset="0"/>
                <a:cs typeface="Times New Roman"/>
              </a:rPr>
              <a:t> </a:t>
            </a:r>
            <a:endParaRPr lang="en-IE" b="1">
              <a:solidFill>
                <a:srgbClr val="002060"/>
              </a:solidFill>
              <a:effectLst/>
              <a:latin typeface="Times New Roman"/>
              <a:ea typeface="Calibri" panose="020F0502020204030204" pitchFamily="34" charset="0"/>
              <a:cs typeface="Times New Roman" panose="02020603050405020304" pitchFamily="18" charset="0"/>
            </a:endParaRPr>
          </a:p>
          <a:p>
            <a:pPr marL="0" indent="0">
              <a:spcAft>
                <a:spcPts val="800"/>
              </a:spcAft>
              <a:buNone/>
            </a:pPr>
            <a:r>
              <a:rPr lang="en-IE">
                <a:solidFill>
                  <a:srgbClr val="002060"/>
                </a:solidFill>
                <a:latin typeface="Calibri"/>
                <a:ea typeface="Calibri"/>
                <a:cs typeface="Calibri"/>
              </a:rPr>
              <a:t>To</a:t>
            </a:r>
            <a:r>
              <a:rPr lang="en-IE">
                <a:solidFill>
                  <a:srgbClr val="002060"/>
                </a:solidFill>
                <a:effectLst/>
                <a:latin typeface="Calibri"/>
                <a:ea typeface="Calibri"/>
                <a:cs typeface="Calibri"/>
              </a:rPr>
              <a:t> create and promote accessible routes to Higher Education in the West North-West Region through engaging with, and supporting, individuals who are socio-economically and/or educationally disadvantaged</a:t>
            </a:r>
            <a:r>
              <a:rPr lang="en-IE" sz="2000">
                <a:solidFill>
                  <a:srgbClr val="002060"/>
                </a:solidFill>
                <a:effectLst/>
                <a:latin typeface="Calibri"/>
                <a:ea typeface="Calibri"/>
                <a:cs typeface="Calibri"/>
              </a:rPr>
              <a:t>.</a:t>
            </a:r>
          </a:p>
          <a:p>
            <a:endParaRPr lang="en-IE" sz="2000"/>
          </a:p>
        </p:txBody>
      </p:sp>
      <p:sp>
        <p:nvSpPr>
          <p:cNvPr id="23" name="Rectangle 22">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951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00A480-3915-FC48-6EAB-5B5291B15D2E}"/>
              </a:ext>
            </a:extLst>
          </p:cNvPr>
          <p:cNvSpPr>
            <a:spLocks noGrp="1"/>
          </p:cNvSpPr>
          <p:nvPr>
            <p:ph type="title"/>
          </p:nvPr>
        </p:nvSpPr>
        <p:spPr>
          <a:xfrm>
            <a:off x="640080" y="329184"/>
            <a:ext cx="6894576" cy="1783080"/>
          </a:xfrm>
        </p:spPr>
        <p:txBody>
          <a:bodyPr anchor="b">
            <a:normAutofit/>
          </a:bodyPr>
          <a:lstStyle/>
          <a:p>
            <a:r>
              <a:rPr lang="en-IE" sz="5400" b="1">
                <a:solidFill>
                  <a:srgbClr val="002060"/>
                </a:solidFill>
              </a:rPr>
              <a:t>Strategic Context</a:t>
            </a:r>
            <a:endParaRPr lang="en-IE" sz="5400" b="1">
              <a:solidFill>
                <a:srgbClr val="002060"/>
              </a:solidFill>
              <a:ea typeface="Calibri Light"/>
              <a:cs typeface="Calibri Light"/>
            </a:endParaRPr>
          </a:p>
        </p:txBody>
      </p:sp>
      <p:sp>
        <p:nvSpPr>
          <p:cNvPr id="3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E21C12-9543-2D62-B1E1-CACA0835C20B}"/>
              </a:ext>
            </a:extLst>
          </p:cNvPr>
          <p:cNvSpPr>
            <a:spLocks noGrp="1"/>
          </p:cNvSpPr>
          <p:nvPr>
            <p:ph idx="1"/>
          </p:nvPr>
        </p:nvSpPr>
        <p:spPr>
          <a:xfrm>
            <a:off x="640080" y="2706624"/>
            <a:ext cx="6894576" cy="3483864"/>
          </a:xfrm>
        </p:spPr>
        <p:txBody>
          <a:bodyPr vert="horz" lIns="91440" tIns="45720" rIns="91440" bIns="45720" rtlCol="0">
            <a:normAutofit/>
          </a:bodyPr>
          <a:lstStyle/>
          <a:p>
            <a:pPr marL="0" indent="0">
              <a:spcAft>
                <a:spcPts val="800"/>
              </a:spcAft>
              <a:buNone/>
            </a:pPr>
            <a:r>
              <a:rPr lang="en-IE" sz="2200" b="1" kern="100">
                <a:solidFill>
                  <a:srgbClr val="002060"/>
                </a:solidFill>
                <a:effectLst/>
                <a:latin typeface="Calibri"/>
                <a:ea typeface="Calibri"/>
                <a:cs typeface="Times New Roman"/>
              </a:rPr>
              <a:t>Goal: </a:t>
            </a:r>
            <a:r>
              <a:rPr lang="en-IE" sz="2200" kern="100">
                <a:solidFill>
                  <a:srgbClr val="002060"/>
                </a:solidFill>
                <a:effectLst/>
                <a:latin typeface="Calibri"/>
                <a:ea typeface="Calibri"/>
                <a:cs typeface="Times New Roman"/>
              </a:rPr>
              <a:t>Provide supports and opportunities for learning to all, recognising the needs of vulnerable learners and the most marginalised, and assist people in access to and progression through higher and further education and training, so as to grow prosperity across communities and build social cohesion.</a:t>
            </a:r>
            <a:endParaRPr lang="en-US" sz="2200">
              <a:solidFill>
                <a:srgbClr val="002060"/>
              </a:solidFill>
              <a:latin typeface="Calibri"/>
              <a:ea typeface="Calibri"/>
              <a:cs typeface="Times New Roman"/>
            </a:endParaRPr>
          </a:p>
          <a:p>
            <a:endParaRPr lang="en-IE" sz="2200"/>
          </a:p>
        </p:txBody>
      </p:sp>
      <p:pic>
        <p:nvPicPr>
          <p:cNvPr id="5" name="Picture 4">
            <a:extLst>
              <a:ext uri="{FF2B5EF4-FFF2-40B4-BE49-F238E27FC236}">
                <a16:creationId xmlns:a16="http://schemas.microsoft.com/office/drawing/2014/main" id="{10B57906-DB2D-1A8C-6AF7-8798AB625332}"/>
              </a:ext>
            </a:extLst>
          </p:cNvPr>
          <p:cNvPicPr>
            <a:picLocks noChangeAspect="1"/>
          </p:cNvPicPr>
          <p:nvPr/>
        </p:nvPicPr>
        <p:blipFill rotWithShape="1">
          <a:blip r:embed="rId3"/>
          <a:srcRect l="-71" t="-171" r="71" b="30"/>
          <a:stretch/>
        </p:blipFill>
        <p:spPr>
          <a:xfrm>
            <a:off x="8655024" y="329183"/>
            <a:ext cx="2431848" cy="3429969"/>
          </a:xfrm>
          <a:prstGeom prst="rect">
            <a:avLst/>
          </a:prstGeom>
        </p:spPr>
      </p:pic>
      <p:pic>
        <p:nvPicPr>
          <p:cNvPr id="6" name="Picture 5" descr="A picture containing text, screenshot, font&#10;&#10;Description automatically generated">
            <a:extLst>
              <a:ext uri="{FF2B5EF4-FFF2-40B4-BE49-F238E27FC236}">
                <a16:creationId xmlns:a16="http://schemas.microsoft.com/office/drawing/2014/main" id="{C5F6C38D-94C3-6A72-C279-172FCCF37C70}"/>
              </a:ext>
            </a:extLst>
          </p:cNvPr>
          <p:cNvPicPr>
            <a:picLocks noChangeAspect="1"/>
          </p:cNvPicPr>
          <p:nvPr/>
        </p:nvPicPr>
        <p:blipFill rotWithShape="1">
          <a:blip r:embed="rId4"/>
          <a:srcRect r="-152" b="6731"/>
          <a:stretch/>
        </p:blipFill>
        <p:spPr>
          <a:xfrm>
            <a:off x="7863840" y="4274216"/>
            <a:ext cx="3995928" cy="1786226"/>
          </a:xfrm>
          <a:prstGeom prst="rect">
            <a:avLst/>
          </a:prstGeom>
        </p:spPr>
      </p:pic>
    </p:spTree>
    <p:extLst>
      <p:ext uri="{BB962C8B-B14F-4D97-AF65-F5344CB8AC3E}">
        <p14:creationId xmlns:p14="http://schemas.microsoft.com/office/powerpoint/2010/main" val="3357963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2F7A4-84D9-9EFB-12A2-90675FBE9F1C}"/>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53F10BC8-D6E0-D0B3-1676-53D33A602FAD}"/>
              </a:ext>
            </a:extLst>
          </p:cNvPr>
          <p:cNvGraphicFramePr>
            <a:graphicFrameLocks noGrp="1"/>
          </p:cNvGraphicFramePr>
          <p:nvPr>
            <p:ph idx="1"/>
            <p:extLst>
              <p:ext uri="{D42A27DB-BD31-4B8C-83A1-F6EECF244321}">
                <p14:modId xmlns:p14="http://schemas.microsoft.com/office/powerpoint/2010/main" val="2812367405"/>
              </p:ext>
            </p:extLst>
          </p:nvPr>
        </p:nvGraphicFramePr>
        <p:xfrm>
          <a:off x="1094508" y="220103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B9129B73-DB77-3088-A300-080A0BC60C1C}"/>
              </a:ext>
            </a:extLst>
          </p:cNvPr>
          <p:cNvSpPr txBox="1"/>
          <p:nvPr/>
        </p:nvSpPr>
        <p:spPr>
          <a:xfrm>
            <a:off x="965372" y="272627"/>
            <a:ext cx="10774132" cy="830997"/>
          </a:xfrm>
          <a:prstGeom prst="rect">
            <a:avLst/>
          </a:prstGeom>
          <a:noFill/>
        </p:spPr>
        <p:txBody>
          <a:bodyPr wrap="square">
            <a:spAutoFit/>
          </a:bodyPr>
          <a:lstStyle/>
          <a:p>
            <a:pPr algn="ctr"/>
            <a:r>
              <a:rPr kumimoji="0" lang="en-IE" sz="4800" b="1" i="0" u="none" strike="noStrike" kern="1200" cap="none" spc="0" normalizeH="0" baseline="0" noProof="0">
                <a:ln>
                  <a:noFill/>
                </a:ln>
                <a:solidFill>
                  <a:srgbClr val="002060"/>
                </a:solidFill>
                <a:effectLst/>
                <a:uLnTx/>
                <a:uFillTx/>
                <a:latin typeface="Calibri Light" panose="020F0302020204030204"/>
                <a:ea typeface="+mj-ea"/>
                <a:cs typeface="+mj-cs"/>
              </a:rPr>
              <a:t>WNW Connect Education Mentoring Project</a:t>
            </a:r>
            <a:endParaRPr lang="en-IE" sz="1600"/>
          </a:p>
        </p:txBody>
      </p:sp>
    </p:spTree>
    <p:extLst>
      <p:ext uri="{BB962C8B-B14F-4D97-AF65-F5344CB8AC3E}">
        <p14:creationId xmlns:p14="http://schemas.microsoft.com/office/powerpoint/2010/main" val="600884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93921-0B3F-1ACE-CF2C-AC0390198D95}"/>
              </a:ext>
            </a:extLst>
          </p:cNvPr>
          <p:cNvSpPr>
            <a:spLocks noGrp="1"/>
          </p:cNvSpPr>
          <p:nvPr>
            <p:ph type="title"/>
          </p:nvPr>
        </p:nvSpPr>
        <p:spPr>
          <a:xfrm>
            <a:off x="572562" y="325369"/>
            <a:ext cx="6133739" cy="1956841"/>
          </a:xfrm>
        </p:spPr>
        <p:txBody>
          <a:bodyPr vert="horz" lIns="91440" tIns="45720" rIns="91440" bIns="45720" rtlCol="0" anchor="b">
            <a:noAutofit/>
          </a:bodyPr>
          <a:lstStyle/>
          <a:p>
            <a:r>
              <a:rPr lang="en-US" sz="5400" b="1">
                <a:solidFill>
                  <a:srgbClr val="002060"/>
                </a:solidFill>
                <a:ea typeface="Calibri"/>
                <a:cs typeface="Calibri"/>
              </a:rPr>
              <a:t>What is Mentoring </a:t>
            </a:r>
            <a:r>
              <a:rPr lang="en-US" sz="5400" b="1">
                <a:solidFill>
                  <a:srgbClr val="002060"/>
                </a:solidFill>
                <a:ea typeface="Calibri Light" panose="020F0302020204030204" pitchFamily="34" charset="0"/>
                <a:cs typeface="Calibri Light" panose="020F0302020204030204" pitchFamily="34" charset="0"/>
              </a:rPr>
              <a:t>within</a:t>
            </a:r>
            <a:r>
              <a:rPr lang="en-US" sz="5400" b="1">
                <a:solidFill>
                  <a:srgbClr val="002060"/>
                </a:solidFill>
                <a:ea typeface="Calibri"/>
                <a:cs typeface="Calibri"/>
              </a:rPr>
              <a:t> WNW?</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3F1FAF6-5369-4CE4-3058-F4ACCEBF1D3D}"/>
              </a:ext>
            </a:extLst>
          </p:cNvPr>
          <p:cNvSpPr>
            <a:spLocks/>
          </p:cNvSpPr>
          <p:nvPr/>
        </p:nvSpPr>
        <p:spPr>
          <a:xfrm>
            <a:off x="640080" y="2872899"/>
            <a:ext cx="4941235" cy="3320668"/>
          </a:xfrm>
          <a:prstGeom prst="rect">
            <a:avLst/>
          </a:prstGeom>
        </p:spPr>
        <p:txBody>
          <a:bodyPr vert="horz" lIns="91440" tIns="45720" rIns="91440" bIns="45720" rtlCol="0">
            <a:normAutofit/>
          </a:bodyPr>
          <a:lstStyle/>
          <a:p>
            <a:pPr>
              <a:lnSpc>
                <a:spcPct val="90000"/>
              </a:lnSpc>
              <a:spcAft>
                <a:spcPts val="600"/>
              </a:spcAft>
            </a:pPr>
            <a:r>
              <a:rPr lang="en-US" sz="1700">
                <a:solidFill>
                  <a:srgbClr val="002060"/>
                </a:solidFill>
              </a:rPr>
              <a:t>Mentoring for access, retention and student success refers to activities designed to support students in accessing, participating, and progressing in their journey to and through higher education.</a:t>
            </a:r>
          </a:p>
          <a:p>
            <a:pPr>
              <a:lnSpc>
                <a:spcPct val="90000"/>
              </a:lnSpc>
              <a:spcAft>
                <a:spcPts val="600"/>
              </a:spcAft>
            </a:pPr>
            <a:endParaRPr lang="en-US" sz="1700">
              <a:solidFill>
                <a:srgbClr val="002060"/>
              </a:solidFill>
            </a:endParaRPr>
          </a:p>
          <a:p>
            <a:pPr marL="742950" lvl="1" indent="-285750">
              <a:lnSpc>
                <a:spcPct val="90000"/>
              </a:lnSpc>
              <a:spcAft>
                <a:spcPts val="600"/>
              </a:spcAft>
              <a:buFont typeface="Wingdings" panose="05000000000000000000" pitchFamily="2" charset="2"/>
              <a:buChar char="v"/>
            </a:pPr>
            <a:r>
              <a:rPr lang="en-US" sz="1700">
                <a:solidFill>
                  <a:srgbClr val="002060"/>
                </a:solidFill>
              </a:rPr>
              <a:t>Can be: </a:t>
            </a:r>
          </a:p>
          <a:p>
            <a:pPr marL="1200150" lvl="2" indent="-228600">
              <a:lnSpc>
                <a:spcPct val="90000"/>
              </a:lnSpc>
              <a:spcAft>
                <a:spcPts val="600"/>
              </a:spcAft>
              <a:buFont typeface="Arial" panose="020B0604020202020204" pitchFamily="34" charset="0"/>
              <a:buChar char="•"/>
            </a:pPr>
            <a:r>
              <a:rPr lang="en-US" sz="1700">
                <a:solidFill>
                  <a:srgbClr val="002060"/>
                </a:solidFill>
              </a:rPr>
              <a:t>1 to 1 </a:t>
            </a:r>
          </a:p>
          <a:p>
            <a:pPr marL="1200150" lvl="2" indent="-228600">
              <a:lnSpc>
                <a:spcPct val="90000"/>
              </a:lnSpc>
              <a:spcAft>
                <a:spcPts val="600"/>
              </a:spcAft>
              <a:buFont typeface="Arial" panose="020B0604020202020204" pitchFamily="34" charset="0"/>
              <a:buChar char="•"/>
            </a:pPr>
            <a:r>
              <a:rPr lang="en-US" sz="1700">
                <a:solidFill>
                  <a:srgbClr val="002060"/>
                </a:solidFill>
              </a:rPr>
              <a:t>Group </a:t>
            </a:r>
          </a:p>
          <a:p>
            <a:pPr marL="1200150" lvl="2" indent="-228600">
              <a:lnSpc>
                <a:spcPct val="90000"/>
              </a:lnSpc>
              <a:spcAft>
                <a:spcPts val="600"/>
              </a:spcAft>
              <a:buFont typeface="Arial" panose="020B0604020202020204" pitchFamily="34" charset="0"/>
              <a:buChar char="•"/>
            </a:pPr>
            <a:r>
              <a:rPr lang="en-US" sz="1700">
                <a:solidFill>
                  <a:srgbClr val="002060"/>
                </a:solidFill>
              </a:rPr>
              <a:t>Peer </a:t>
            </a:r>
          </a:p>
          <a:p>
            <a:pPr marL="1200150" lvl="2" indent="-228600">
              <a:lnSpc>
                <a:spcPct val="90000"/>
              </a:lnSpc>
              <a:spcAft>
                <a:spcPts val="600"/>
              </a:spcAft>
              <a:buFont typeface="Arial" panose="020B0604020202020204" pitchFamily="34" charset="0"/>
              <a:buChar char="•"/>
            </a:pPr>
            <a:r>
              <a:rPr lang="en-US" sz="1700">
                <a:solidFill>
                  <a:srgbClr val="002060"/>
                </a:solidFill>
              </a:rPr>
              <a:t>Formal / natural </a:t>
            </a:r>
          </a:p>
          <a:p>
            <a:pPr indent="-228600">
              <a:lnSpc>
                <a:spcPct val="90000"/>
              </a:lnSpc>
              <a:spcAft>
                <a:spcPts val="600"/>
              </a:spcAft>
              <a:buFont typeface="Arial" panose="020B0604020202020204" pitchFamily="34" charset="0"/>
              <a:buChar char="•"/>
            </a:pPr>
            <a:endParaRPr lang="en-US" sz="1700"/>
          </a:p>
        </p:txBody>
      </p:sp>
      <p:pic>
        <p:nvPicPr>
          <p:cNvPr id="7" name="Picture 6">
            <a:extLst>
              <a:ext uri="{FF2B5EF4-FFF2-40B4-BE49-F238E27FC236}">
                <a16:creationId xmlns:a16="http://schemas.microsoft.com/office/drawing/2014/main" id="{837D5C1E-FD04-5C17-82E2-711639F19069}"/>
              </a:ext>
            </a:extLst>
          </p:cNvPr>
          <p:cNvPicPr>
            <a:picLocks noChangeAspect="1"/>
          </p:cNvPicPr>
          <p:nvPr/>
        </p:nvPicPr>
        <p:blipFill rotWithShape="1">
          <a:blip r:embed="rId2"/>
          <a:srcRect l="4831" t="3145" r="3543" b="1088"/>
          <a:stretch/>
        </p:blipFill>
        <p:spPr>
          <a:xfrm>
            <a:off x="5870502" y="1229370"/>
            <a:ext cx="5774073" cy="465088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Content Placeholder 8">
            <a:extLst>
              <a:ext uri="{FF2B5EF4-FFF2-40B4-BE49-F238E27FC236}">
                <a16:creationId xmlns:a16="http://schemas.microsoft.com/office/drawing/2014/main" id="{3AD8E743-7346-ACFF-D3DE-5A1AEA45F070}"/>
              </a:ext>
            </a:extLst>
          </p:cNvPr>
          <p:cNvSpPr>
            <a:spLocks/>
          </p:cNvSpPr>
          <p:nvPr/>
        </p:nvSpPr>
        <p:spPr>
          <a:xfrm>
            <a:off x="5183188" y="987425"/>
            <a:ext cx="6172200" cy="4873625"/>
          </a:xfrm>
          <a:prstGeom prst="rect">
            <a:avLst/>
          </a:prstGeom>
        </p:spPr>
        <p:txBody>
          <a:bodyPr/>
          <a:lstStyle/>
          <a:p>
            <a:endParaRPr lang="en-IE"/>
          </a:p>
        </p:txBody>
      </p:sp>
    </p:spTree>
    <p:extLst>
      <p:ext uri="{BB962C8B-B14F-4D97-AF65-F5344CB8AC3E}">
        <p14:creationId xmlns:p14="http://schemas.microsoft.com/office/powerpoint/2010/main" val="4212838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8C96EA-7CC5-489A-ED36-73DB974259DA}"/>
              </a:ext>
            </a:extLst>
          </p:cNvPr>
          <p:cNvSpPr>
            <a:spLocks noGrp="1"/>
          </p:cNvSpPr>
          <p:nvPr>
            <p:ph idx="1"/>
          </p:nvPr>
        </p:nvSpPr>
        <p:spPr>
          <a:xfrm>
            <a:off x="630936" y="2807208"/>
            <a:ext cx="3429000" cy="3410712"/>
          </a:xfrm>
        </p:spPr>
        <p:txBody>
          <a:bodyPr vert="horz" lIns="91440" tIns="45720" rIns="91440" bIns="45720" rtlCol="0" anchor="t">
            <a:normAutofit/>
          </a:bodyPr>
          <a:lstStyle/>
          <a:p>
            <a:pPr marL="0" indent="0">
              <a:spcAft>
                <a:spcPts val="800"/>
              </a:spcAft>
              <a:buNone/>
            </a:pPr>
            <a:r>
              <a:rPr lang="en-GB" sz="2200">
                <a:solidFill>
                  <a:srgbClr val="002060"/>
                </a:solidFill>
                <a:latin typeface="Calibri"/>
                <a:ea typeface="Calibri" panose="020F0502020204030204" pitchFamily="34" charset="0"/>
                <a:cs typeface="Calibri"/>
              </a:rPr>
              <a:t>The WNW Connect Project is strategically developing mentoring programmes across Community, Schools Further and Higher Education Institutions.</a:t>
            </a:r>
          </a:p>
          <a:p>
            <a:pPr marL="0" indent="0">
              <a:buNone/>
            </a:pPr>
            <a:endParaRPr lang="en-IE" sz="22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E" sz="2200"/>
          </a:p>
        </p:txBody>
      </p:sp>
      <p:pic>
        <p:nvPicPr>
          <p:cNvPr id="8" name="Picture 7" descr="A group of people in different colors&#10;&#10;Description automatically generated">
            <a:extLst>
              <a:ext uri="{FF2B5EF4-FFF2-40B4-BE49-F238E27FC236}">
                <a16:creationId xmlns:a16="http://schemas.microsoft.com/office/drawing/2014/main" id="{B4B38E51-369E-B46A-3948-2469B233D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1487329"/>
            <a:ext cx="6903720" cy="3883342"/>
          </a:xfrm>
          <a:prstGeom prst="rect">
            <a:avLst/>
          </a:prstGeom>
        </p:spPr>
      </p:pic>
    </p:spTree>
    <p:extLst>
      <p:ext uri="{BB962C8B-B14F-4D97-AF65-F5344CB8AC3E}">
        <p14:creationId xmlns:p14="http://schemas.microsoft.com/office/powerpoint/2010/main" val="3441214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F0B83D-79E6-767A-F8EC-B1C2117A49CF}"/>
              </a:ext>
            </a:extLst>
          </p:cNvPr>
          <p:cNvSpPr txBox="1"/>
          <p:nvPr/>
        </p:nvSpPr>
        <p:spPr>
          <a:xfrm>
            <a:off x="93810" y="1575918"/>
            <a:ext cx="12191999" cy="4139595"/>
          </a:xfrm>
          <a:prstGeom prst="rect">
            <a:avLst/>
          </a:prstGeom>
          <a:noFill/>
        </p:spPr>
        <p:txBody>
          <a:bodyPr wrap="square" lIns="91440" tIns="45720" rIns="91440" bIns="45720" anchor="t">
            <a:spAutoFit/>
          </a:bodyPr>
          <a:lstStyle/>
          <a:p>
            <a:pPr algn="ctr">
              <a:lnSpc>
                <a:spcPct val="90000"/>
              </a:lnSpc>
              <a:spcBef>
                <a:spcPct val="0"/>
              </a:spcBef>
              <a:spcAft>
                <a:spcPts val="600"/>
              </a:spcAft>
              <a:defRPr/>
            </a:pPr>
            <a:r>
              <a:rPr lang="en-US" sz="5400" b="1" dirty="0">
                <a:solidFill>
                  <a:srgbClr val="002060"/>
                </a:solidFill>
                <a:latin typeface="Calibri Light" panose="020F0302020204030204"/>
              </a:rPr>
              <a:t>World Café </a:t>
            </a:r>
          </a:p>
          <a:p>
            <a:pPr algn="ctr">
              <a:lnSpc>
                <a:spcPct val="90000"/>
              </a:lnSpc>
              <a:spcBef>
                <a:spcPct val="0"/>
              </a:spcBef>
              <a:spcAft>
                <a:spcPts val="600"/>
              </a:spcAft>
              <a:defRPr/>
            </a:pPr>
            <a:endParaRPr lang="en-US" sz="5400" b="1" dirty="0">
              <a:solidFill>
                <a:srgbClr val="002060"/>
              </a:solidFill>
              <a:latin typeface="Calibri Light" panose="020F0302020204030204"/>
            </a:endParaRPr>
          </a:p>
          <a:p>
            <a:pPr marL="685800" indent="-685800">
              <a:lnSpc>
                <a:spcPct val="90000"/>
              </a:lnSpc>
              <a:spcBef>
                <a:spcPct val="0"/>
              </a:spcBef>
              <a:spcAft>
                <a:spcPts val="600"/>
              </a:spcAft>
              <a:buFont typeface="Arial" panose="020B0604020202020204" pitchFamily="34" charset="0"/>
              <a:buChar char="•"/>
              <a:defRPr/>
            </a:pPr>
            <a:r>
              <a:rPr lang="en-US" sz="5400" dirty="0">
                <a:solidFill>
                  <a:srgbClr val="002060"/>
                </a:solidFill>
                <a:latin typeface="Calibri Light" panose="020F0302020204030204"/>
              </a:rPr>
              <a:t>Community Mentoring</a:t>
            </a:r>
          </a:p>
          <a:p>
            <a:pPr marL="685800" indent="-685800">
              <a:lnSpc>
                <a:spcPct val="90000"/>
              </a:lnSpc>
              <a:spcBef>
                <a:spcPct val="0"/>
              </a:spcBef>
              <a:spcAft>
                <a:spcPts val="600"/>
              </a:spcAft>
              <a:buFont typeface="Arial" panose="020B0604020202020204" pitchFamily="34" charset="0"/>
              <a:buChar char="•"/>
              <a:defRPr/>
            </a:pPr>
            <a:r>
              <a:rPr lang="en-US" sz="5400" dirty="0">
                <a:solidFill>
                  <a:srgbClr val="002060"/>
                </a:solidFill>
                <a:latin typeface="Calibri Light" panose="020F0302020204030204"/>
              </a:rPr>
              <a:t>School Mentoring</a:t>
            </a:r>
          </a:p>
          <a:p>
            <a:pPr marL="685800" indent="-685800">
              <a:lnSpc>
                <a:spcPct val="90000"/>
              </a:lnSpc>
              <a:spcBef>
                <a:spcPct val="0"/>
              </a:spcBef>
              <a:spcAft>
                <a:spcPts val="600"/>
              </a:spcAft>
              <a:buFont typeface="Arial" panose="020B0604020202020204" pitchFamily="34" charset="0"/>
              <a:buChar char="•"/>
              <a:defRPr/>
            </a:pPr>
            <a:r>
              <a:rPr lang="en-US" sz="5400" dirty="0">
                <a:solidFill>
                  <a:srgbClr val="002060"/>
                </a:solidFill>
                <a:latin typeface="Calibri Light" panose="020F0302020204030204"/>
              </a:rPr>
              <a:t>HEI Mentoring  </a:t>
            </a:r>
            <a:endParaRPr lang="en-US" sz="5400" i="0" u="none" strike="noStrike" kern="1200" cap="none" spc="0" normalizeH="0" baseline="0" noProof="0" dirty="0">
              <a:ln>
                <a:noFill/>
              </a:ln>
              <a:solidFill>
                <a:srgbClr val="002060"/>
              </a:solidFill>
              <a:effectLst/>
              <a:uLnTx/>
              <a:uFillTx/>
              <a:latin typeface="Calibri Light" panose="020F0302020204030204"/>
              <a:ea typeface="Calibri Light"/>
              <a:cs typeface="Calibri Light"/>
            </a:endParaRPr>
          </a:p>
        </p:txBody>
      </p:sp>
    </p:spTree>
    <p:extLst>
      <p:ext uri="{BB962C8B-B14F-4D97-AF65-F5344CB8AC3E}">
        <p14:creationId xmlns:p14="http://schemas.microsoft.com/office/powerpoint/2010/main" val="2554682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71C09A-2A73-871C-7DA7-F1ED4AC6CB3C}"/>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5D432B-E9E1-EAB1-F6D7-336C1392A86E}"/>
              </a:ext>
            </a:extLst>
          </p:cNvPr>
          <p:cNvSpPr txBox="1"/>
          <p:nvPr/>
        </p:nvSpPr>
        <p:spPr>
          <a:xfrm>
            <a:off x="640080" y="325369"/>
            <a:ext cx="4368602" cy="1956841"/>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5400" b="1" i="0" u="none" strike="noStrike" cap="none" spc="0" normalizeH="0" baseline="0" noProof="0">
                <a:ln>
                  <a:noFill/>
                </a:ln>
                <a:solidFill>
                  <a:srgbClr val="002060"/>
                </a:solidFill>
                <a:effectLst/>
                <a:uLnTx/>
                <a:uFillTx/>
                <a:latin typeface="+mj-lt"/>
                <a:ea typeface="+mj-ea"/>
                <a:cs typeface="+mj-cs"/>
              </a:rPr>
              <a:t>2024 Research</a:t>
            </a:r>
            <a:r>
              <a:rPr kumimoji="0" lang="en-US" sz="5400" b="0" i="0" u="none" strike="noStrike" cap="none" spc="0" normalizeH="0" baseline="0" noProof="0">
                <a:ln>
                  <a:noFill/>
                </a:ln>
                <a:solidFill>
                  <a:srgbClr val="002060"/>
                </a:solidFill>
                <a:effectLst/>
                <a:uLnTx/>
                <a:uFillTx/>
                <a:latin typeface="+mj-lt"/>
                <a:ea typeface="+mj-ea"/>
                <a:cs typeface="+mj-cs"/>
              </a:rPr>
              <a:t> </a:t>
            </a:r>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070D8E1-D74A-620A-A7C9-0C9EDC36A390}"/>
              </a:ext>
            </a:extLst>
          </p:cNvPr>
          <p:cNvSpPr txBox="1"/>
          <p:nvPr/>
        </p:nvSpPr>
        <p:spPr>
          <a:xfrm>
            <a:off x="365427" y="2720508"/>
            <a:ext cx="4580849" cy="4022266"/>
          </a:xfrm>
          <a:prstGeom prst="rect">
            <a:avLst/>
          </a:prstGeom>
        </p:spPr>
        <p:txBody>
          <a:bodyPr vert="horz" lIns="91440" tIns="45720" rIns="91440" bIns="45720" rtlCol="0">
            <a:normAutofit/>
          </a:bodyPr>
          <a:lstStyle/>
          <a:p>
            <a:pPr marL="514350" indent="-228600">
              <a:lnSpc>
                <a:spcPct val="90000"/>
              </a:lnSpc>
              <a:buFont typeface="Arial" panose="020B0604020202020204" pitchFamily="34" charset="0"/>
              <a:buChar char="•"/>
            </a:pPr>
            <a:endParaRPr lang="en-US" sz="1600">
              <a:solidFill>
                <a:srgbClr val="002060"/>
              </a:solidFill>
            </a:endParaRPr>
          </a:p>
          <a:p>
            <a:pPr marL="457200" indent="-228600">
              <a:lnSpc>
                <a:spcPct val="90000"/>
              </a:lnSpc>
              <a:spcAft>
                <a:spcPts val="600"/>
              </a:spcAft>
              <a:buFont typeface="Arial" panose="020B0604020202020204" pitchFamily="34" charset="0"/>
              <a:buChar char="•"/>
            </a:pPr>
            <a:r>
              <a:rPr lang="en-US" sz="1600">
                <a:solidFill>
                  <a:srgbClr val="002060"/>
                </a:solidFill>
              </a:rPr>
              <a:t>To profile current PATH 3 funded mentoring initiatives focused on access, progression, and retention currently in place in ATU and the University of Galway.</a:t>
            </a:r>
          </a:p>
          <a:p>
            <a:pPr marL="457200" indent="-228600">
              <a:lnSpc>
                <a:spcPct val="90000"/>
              </a:lnSpc>
              <a:spcAft>
                <a:spcPts val="600"/>
              </a:spcAft>
              <a:buFont typeface="Arial" panose="020B0604020202020204" pitchFamily="34" charset="0"/>
              <a:buChar char="•"/>
            </a:pPr>
            <a:r>
              <a:rPr lang="en-US" sz="1600">
                <a:solidFill>
                  <a:srgbClr val="002060"/>
                </a:solidFill>
              </a:rPr>
              <a:t>To understand the perceived strengths and challenges of the mentoring initiatives from the perspectives of stakeholders.</a:t>
            </a:r>
          </a:p>
          <a:p>
            <a:pPr marL="457200" indent="-228600">
              <a:lnSpc>
                <a:spcPct val="90000"/>
              </a:lnSpc>
              <a:spcAft>
                <a:spcPts val="600"/>
              </a:spcAft>
              <a:buFont typeface="Arial" panose="020B0604020202020204" pitchFamily="34" charset="0"/>
              <a:buChar char="•"/>
            </a:pPr>
            <a:r>
              <a:rPr lang="en-US" sz="1600">
                <a:solidFill>
                  <a:srgbClr val="002060"/>
                </a:solidFill>
              </a:rPr>
              <a:t>To reflect on issues arising for the future development and evaluation of mentoring initiatives.</a:t>
            </a:r>
          </a:p>
          <a:p>
            <a:pPr marL="228600">
              <a:lnSpc>
                <a:spcPct val="90000"/>
              </a:lnSpc>
              <a:spcAft>
                <a:spcPts val="600"/>
              </a:spcAft>
            </a:pPr>
            <a:endParaRPr lang="en-US" sz="1600" b="1">
              <a:solidFill>
                <a:srgbClr val="002060"/>
              </a:solidFill>
            </a:endParaRPr>
          </a:p>
        </p:txBody>
      </p:sp>
      <p:pic>
        <p:nvPicPr>
          <p:cNvPr id="13" name="Picture 12" descr="A group of people walking on a bridge&#10;&#10;Description automatically generated">
            <a:extLst>
              <a:ext uri="{FF2B5EF4-FFF2-40B4-BE49-F238E27FC236}">
                <a16:creationId xmlns:a16="http://schemas.microsoft.com/office/drawing/2014/main" id="{310460AF-ABAB-786C-8076-8B0427BC7009}"/>
              </a:ext>
            </a:extLst>
          </p:cNvPr>
          <p:cNvPicPr>
            <a:picLocks noChangeAspect="1"/>
          </p:cNvPicPr>
          <p:nvPr/>
        </p:nvPicPr>
        <p:blipFill rotWithShape="1">
          <a:blip r:embed="rId3">
            <a:extLst>
              <a:ext uri="{28A0092B-C50C-407E-A947-70E740481C1C}">
                <a14:useLocalDpi xmlns:a14="http://schemas.microsoft.com/office/drawing/2010/main" val="0"/>
              </a:ext>
            </a:extLst>
          </a:blip>
          <a:srcRect l="9111" r="2393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7453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50C86B-87E9-3F3F-2BE3-F9A7F7C90A68}"/>
            </a:ext>
          </a:extLst>
        </p:cNvPr>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559D7E4-7964-A654-8AFB-BA6525366961}"/>
              </a:ext>
            </a:extLst>
          </p:cNvPr>
          <p:cNvSpPr txBox="1"/>
          <p:nvPr/>
        </p:nvSpPr>
        <p:spPr>
          <a:xfrm>
            <a:off x="640080" y="325369"/>
            <a:ext cx="4368602" cy="1956841"/>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5400" b="1" i="0" u="none" strike="noStrike" cap="none" spc="0" normalizeH="0" baseline="0" noProof="0">
                <a:ln>
                  <a:noFill/>
                </a:ln>
                <a:solidFill>
                  <a:srgbClr val="002060"/>
                </a:solidFill>
                <a:effectLst/>
                <a:uLnTx/>
                <a:uFillTx/>
                <a:latin typeface="+mj-lt"/>
                <a:ea typeface="+mj-ea"/>
                <a:cs typeface="+mj-cs"/>
              </a:rPr>
              <a:t>Findings</a:t>
            </a:r>
            <a:r>
              <a:rPr kumimoji="0" lang="en-US" sz="5400" b="0" i="0" u="none" strike="noStrike" cap="none" spc="0" normalizeH="0" baseline="0" noProof="0">
                <a:ln>
                  <a:noFill/>
                </a:ln>
                <a:solidFill>
                  <a:srgbClr val="002060"/>
                </a:solidFill>
                <a:effectLst/>
                <a:uLnTx/>
                <a:uFillTx/>
                <a:latin typeface="+mj-lt"/>
                <a:ea typeface="+mj-ea"/>
                <a:cs typeface="+mj-cs"/>
              </a:rPr>
              <a:t> </a:t>
            </a:r>
          </a:p>
        </p:txBody>
      </p:sp>
      <p:sp>
        <p:nvSpPr>
          <p:cNvPr id="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25F3F1-E06E-3219-77D7-755CE7298DD8}"/>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b="1">
                <a:solidFill>
                  <a:srgbClr val="002060"/>
                </a:solidFill>
              </a:rPr>
              <a:t>A. Profile of three key contexts in which mentoring is deployed:</a:t>
            </a:r>
          </a:p>
          <a:p>
            <a:pPr marL="628650" indent="-228600">
              <a:lnSpc>
                <a:spcPct val="90000"/>
              </a:lnSpc>
              <a:spcAft>
                <a:spcPts val="600"/>
              </a:spcAft>
              <a:buFont typeface="Arial" panose="020B0604020202020204" pitchFamily="34" charset="0"/>
              <a:buChar char="•"/>
            </a:pPr>
            <a:r>
              <a:rPr lang="en-US" sz="2200">
                <a:solidFill>
                  <a:srgbClr val="002060"/>
                </a:solidFill>
              </a:rPr>
              <a:t>Schools</a:t>
            </a:r>
          </a:p>
          <a:p>
            <a:pPr marL="628650" indent="-228600">
              <a:lnSpc>
                <a:spcPct val="90000"/>
              </a:lnSpc>
              <a:spcAft>
                <a:spcPts val="600"/>
              </a:spcAft>
              <a:buFont typeface="Arial" panose="020B0604020202020204" pitchFamily="34" charset="0"/>
              <a:buChar char="•"/>
            </a:pPr>
            <a:r>
              <a:rPr lang="en-US" sz="2200">
                <a:solidFill>
                  <a:srgbClr val="002060"/>
                </a:solidFill>
              </a:rPr>
              <a:t>Community</a:t>
            </a:r>
          </a:p>
          <a:p>
            <a:pPr marL="628650" indent="-228600">
              <a:lnSpc>
                <a:spcPct val="90000"/>
              </a:lnSpc>
              <a:spcAft>
                <a:spcPts val="600"/>
              </a:spcAft>
              <a:buFont typeface="Arial" panose="020B0604020202020204" pitchFamily="34" charset="0"/>
              <a:buChar char="•"/>
            </a:pPr>
            <a:r>
              <a:rPr lang="en-US" sz="2200">
                <a:solidFill>
                  <a:srgbClr val="002060"/>
                </a:solidFill>
              </a:rPr>
              <a:t>Higher Education  </a:t>
            </a:r>
          </a:p>
          <a:p>
            <a:pPr marR="0" lvl="0" fontAlgn="auto">
              <a:lnSpc>
                <a:spcPct val="90000"/>
              </a:lnSpc>
              <a:spcBef>
                <a:spcPts val="0"/>
              </a:spcBef>
              <a:spcAft>
                <a:spcPts val="0"/>
              </a:spcAft>
              <a:buClrTx/>
              <a:buSzTx/>
              <a:tabLst/>
              <a:defRPr/>
            </a:pPr>
            <a:endParaRPr lang="en-US" sz="2200" noProof="0">
              <a:solidFill>
                <a:srgbClr val="002060"/>
              </a:solidFill>
            </a:endParaRPr>
          </a:p>
          <a:p>
            <a:pPr marR="0" lvl="0" fontAlgn="auto">
              <a:lnSpc>
                <a:spcPct val="90000"/>
              </a:lnSpc>
              <a:spcBef>
                <a:spcPts val="0"/>
              </a:spcBef>
              <a:spcAft>
                <a:spcPts val="0"/>
              </a:spcAft>
              <a:buClrTx/>
              <a:buSzTx/>
              <a:tabLst/>
              <a:defRPr/>
            </a:pPr>
            <a:r>
              <a:rPr kumimoji="0" lang="en-US" sz="2200" b="0" i="0" u="none" strike="noStrike" cap="none" spc="0" normalizeH="0" baseline="0" noProof="0">
                <a:ln>
                  <a:noFill/>
                </a:ln>
                <a:solidFill>
                  <a:srgbClr val="002060"/>
                </a:solidFill>
                <a:effectLst/>
                <a:uLnTx/>
                <a:uFillTx/>
              </a:rPr>
              <a:t>B. Issues, challenges &amp; future development - Six cross-cutting themes </a:t>
            </a:r>
          </a:p>
          <a:p>
            <a:pPr marL="285750" indent="-228600">
              <a:lnSpc>
                <a:spcPct val="90000"/>
              </a:lnSpc>
              <a:spcAft>
                <a:spcPts val="600"/>
              </a:spcAft>
              <a:buFont typeface="Arial" panose="020B0604020202020204" pitchFamily="34" charset="0"/>
              <a:buChar char="•"/>
            </a:pPr>
            <a:endParaRPr lang="en-US" sz="2200"/>
          </a:p>
          <a:p>
            <a:pPr marL="457200" indent="-228600">
              <a:lnSpc>
                <a:spcPct val="90000"/>
              </a:lnSpc>
              <a:buFont typeface="Arial" panose="020B0604020202020204" pitchFamily="34" charset="0"/>
              <a:buChar char="•"/>
            </a:pPr>
            <a:endParaRPr lang="en-US" sz="2200"/>
          </a:p>
        </p:txBody>
      </p:sp>
      <p:pic>
        <p:nvPicPr>
          <p:cNvPr id="50" name="Picture 49" descr="Geometric shapes on a wooden background">
            <a:extLst>
              <a:ext uri="{FF2B5EF4-FFF2-40B4-BE49-F238E27FC236}">
                <a16:creationId xmlns:a16="http://schemas.microsoft.com/office/drawing/2014/main" id="{338077BD-F71F-0790-AD4C-15C917EF304A}"/>
              </a:ext>
            </a:extLst>
          </p:cNvPr>
          <p:cNvPicPr>
            <a:picLocks noChangeAspect="1"/>
          </p:cNvPicPr>
          <p:nvPr/>
        </p:nvPicPr>
        <p:blipFill rotWithShape="1">
          <a:blip r:embed="rId3"/>
          <a:srcRect l="9901" r="2314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272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20A0716DCB6B4BB7AB66B807DC0856" ma:contentTypeVersion="15" ma:contentTypeDescription="Create a new document." ma:contentTypeScope="" ma:versionID="0c4c742dba077ccc0db70c07b1d08c34">
  <xsd:schema xmlns:xsd="http://www.w3.org/2001/XMLSchema" xmlns:xs="http://www.w3.org/2001/XMLSchema" xmlns:p="http://schemas.microsoft.com/office/2006/metadata/properties" xmlns:ns2="37fa2a21-d610-47ad-9313-b31fee768996" xmlns:ns3="8efd9f91-5c92-4188-b402-511c0f57904e" targetNamespace="http://schemas.microsoft.com/office/2006/metadata/properties" ma:root="true" ma:fieldsID="e5c8a3a6475468a21ddc422cd9ccc65b" ns2:_="" ns3:_="">
    <xsd:import namespace="37fa2a21-d610-47ad-9313-b31fee768996"/>
    <xsd:import namespace="8efd9f91-5c92-4188-b402-511c0f57904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fa2a21-d610-47ad-9313-b31fee768996"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2ebe027-fa64-4e30-bdb2-92b74caeb8c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fd9f91-5c92-4188-b402-511c0f57904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54f7d76-f2fd-4950-bb30-be8ea5b52d8e}" ma:internalName="TaxCatchAll" ma:showField="CatchAllData" ma:web="8efd9f91-5c92-4188-b402-511c0f57904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efd9f91-5c92-4188-b402-511c0f57904e" xsi:nil="true"/>
    <lcf76f155ced4ddcb4097134ff3c332f xmlns="37fa2a21-d610-47ad-9313-b31fee768996">
      <Terms xmlns="http://schemas.microsoft.com/office/infopath/2007/PartnerControls"/>
    </lcf76f155ced4ddcb4097134ff3c332f>
    <SharedWithUsers xmlns="8efd9f91-5c92-4188-b402-511c0f57904e">
      <UserInfo>
        <DisplayName/>
        <AccountId xsi:nil="true"/>
        <AccountType/>
      </UserInfo>
    </SharedWithUsers>
  </documentManagement>
</p:properties>
</file>

<file path=customXml/itemProps1.xml><?xml version="1.0" encoding="utf-8"?>
<ds:datastoreItem xmlns:ds="http://schemas.openxmlformats.org/officeDocument/2006/customXml" ds:itemID="{C405AD9B-6C03-48BB-9A8D-D2FDA2E38F6D}">
  <ds:schemaRefs>
    <ds:schemaRef ds:uri="37fa2a21-d610-47ad-9313-b31fee768996"/>
    <ds:schemaRef ds:uri="8efd9f91-5c92-4188-b402-511c0f5790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8B4A1A6-DC02-4CD7-AD78-33E06041ACFB}">
  <ds:schemaRefs>
    <ds:schemaRef ds:uri="http://schemas.microsoft.com/sharepoint/v3/contenttype/forms"/>
  </ds:schemaRefs>
</ds:datastoreItem>
</file>

<file path=customXml/itemProps3.xml><?xml version="1.0" encoding="utf-8"?>
<ds:datastoreItem xmlns:ds="http://schemas.openxmlformats.org/officeDocument/2006/customXml" ds:itemID="{799B52E5-FD41-43D2-AEBB-BCE37B0DC2AC}">
  <ds:schemaRefs>
    <ds:schemaRef ds:uri="37fa2a21-d610-47ad-9313-b31fee768996"/>
    <ds:schemaRef ds:uri="8efd9f91-5c92-4188-b402-511c0f5790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207</TotalTime>
  <Words>1576</Words>
  <Application>Microsoft Office PowerPoint</Application>
  <PresentationFormat>Widescreen</PresentationFormat>
  <Paragraphs>184</Paragraphs>
  <Slides>19</Slides>
  <Notes>9</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Fairwater Script</vt:lpstr>
      <vt:lpstr>Source Sans Pro</vt:lpstr>
      <vt:lpstr>Times New Roman</vt:lpstr>
      <vt:lpstr>Wingdings</vt:lpstr>
      <vt:lpstr>Office Theme</vt:lpstr>
      <vt:lpstr>1_Office Theme</vt:lpstr>
      <vt:lpstr>Mentoring for Access, Retention and Progression in Higher Education:   Reflecting on Innovative Practice </vt:lpstr>
      <vt:lpstr>PowerPoint Presentation</vt:lpstr>
      <vt:lpstr>Strategic Context</vt:lpstr>
      <vt:lpstr>PowerPoint Presentation</vt:lpstr>
      <vt:lpstr>What is Mentoring within WNW?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Celia Keenaghan</dc:creator>
  <cp:lastModifiedBy>Kirsten Lowe</cp:lastModifiedBy>
  <cp:revision>8</cp:revision>
  <dcterms:created xsi:type="dcterms:W3CDTF">2023-05-08T08:45:04Z</dcterms:created>
  <dcterms:modified xsi:type="dcterms:W3CDTF">2024-05-31T07:31:04Z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0x0101001B20A0716DCB6B4BB7AB66B807DC0856</vt:lpwstr>
  </property>
  <property fmtid="{D5CDD505-2E9C-101B-9397-08002B2CF9AE}" pid="3" name="Order">
    <vt:lpwstr>1800.00000000000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