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79" r:id="rId3"/>
    <p:sldMasterId id="2147483732" r:id="rId4"/>
    <p:sldMasterId id="2147483744" r:id="rId5"/>
  </p:sldMasterIdLst>
  <p:notesMasterIdLst>
    <p:notesMasterId r:id="rId49"/>
  </p:notesMasterIdLst>
  <p:sldIdLst>
    <p:sldId id="256" r:id="rId6"/>
    <p:sldId id="322" r:id="rId7"/>
    <p:sldId id="257" r:id="rId8"/>
    <p:sldId id="258" r:id="rId9"/>
    <p:sldId id="263" r:id="rId10"/>
    <p:sldId id="316" r:id="rId11"/>
    <p:sldId id="267" r:id="rId12"/>
    <p:sldId id="261" r:id="rId13"/>
    <p:sldId id="279" r:id="rId14"/>
    <p:sldId id="268" r:id="rId15"/>
    <p:sldId id="281" r:id="rId16"/>
    <p:sldId id="282" r:id="rId17"/>
    <p:sldId id="291" r:id="rId18"/>
    <p:sldId id="284" r:id="rId19"/>
    <p:sldId id="286" r:id="rId20"/>
    <p:sldId id="285" r:id="rId21"/>
    <p:sldId id="287" r:id="rId22"/>
    <p:sldId id="288" r:id="rId23"/>
    <p:sldId id="289" r:id="rId24"/>
    <p:sldId id="290" r:id="rId25"/>
    <p:sldId id="313" r:id="rId26"/>
    <p:sldId id="292" r:id="rId27"/>
    <p:sldId id="293" r:id="rId28"/>
    <p:sldId id="318" r:id="rId29"/>
    <p:sldId id="294" r:id="rId30"/>
    <p:sldId id="295" r:id="rId31"/>
    <p:sldId id="296" r:id="rId32"/>
    <p:sldId id="297" r:id="rId33"/>
    <p:sldId id="314" r:id="rId34"/>
    <p:sldId id="299" r:id="rId35"/>
    <p:sldId id="300" r:id="rId36"/>
    <p:sldId id="319" r:id="rId37"/>
    <p:sldId id="301" r:id="rId38"/>
    <p:sldId id="302" r:id="rId39"/>
    <p:sldId id="303" r:id="rId40"/>
    <p:sldId id="304" r:id="rId41"/>
    <p:sldId id="305" r:id="rId42"/>
    <p:sldId id="307" r:id="rId43"/>
    <p:sldId id="308" r:id="rId44"/>
    <p:sldId id="270" r:id="rId45"/>
    <p:sldId id="321" r:id="rId46"/>
    <p:sldId id="309" r:id="rId47"/>
    <p:sldId id="310" r:id="rId48"/>
  </p:sldIdLst>
  <p:sldSz cx="12192000" cy="6858000"/>
  <p:notesSz cx="6797675" cy="9926638"/>
  <p:embeddedFontLst>
    <p:embeddedFont>
      <p:font typeface="Avenir Next LT Pro Light" panose="020B0304020202020204" pitchFamily="34" charset="0"/>
      <p:regular r:id="rId50"/>
    </p:embeddedFont>
    <p:embeddedFont>
      <p:font typeface="Playfair Display" panose="00000500000000000000" pitchFamily="2" charset="0"/>
      <p:regular r:id="rId51"/>
      <p:bold r:id="rId52"/>
      <p:italic r:id="rId53"/>
      <p:boldItalic r:id="rId54"/>
    </p:embeddedFont>
    <p:embeddedFont>
      <p:font typeface="Quattrocento Sans" panose="020B0502050000020003" pitchFamily="34" charset="0"/>
      <p:regular r:id="rId55"/>
      <p:bold r:id="rId56"/>
      <p:italic r:id="rId57"/>
      <p:boldItalic r:id="rId58"/>
    </p:embeddedFont>
    <p:embeddedFont>
      <p:font typeface="Tahoma" panose="020B0604030504040204" pitchFamily="34" charset="0"/>
      <p:regular r:id="rId59"/>
      <p:bold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7" roundtripDataSignature="AMtx7mhlmZ9fbYvBpiCoTtVp95a+o0bZy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258"/>
    <a:srgbClr val="001B48"/>
    <a:srgbClr val="001536"/>
    <a:srgbClr val="0003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897" autoAdjust="0"/>
    <p:restoredTop sz="86381" autoAdjust="0"/>
  </p:normalViewPr>
  <p:slideViewPr>
    <p:cSldViewPr snapToGrid="0">
      <p:cViewPr varScale="1">
        <p:scale>
          <a:sx n="35" d="100"/>
          <a:sy n="35" d="100"/>
        </p:scale>
        <p:origin x="66" y="49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font" Target="fonts/font1.fntdata"/><Relationship Id="rId55" Type="http://schemas.openxmlformats.org/officeDocument/2006/relationships/font" Target="fonts/font6.fntdata"/><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font" Target="fonts/font4.fntdata"/><Relationship Id="rId58" Type="http://schemas.openxmlformats.org/officeDocument/2006/relationships/font" Target="fonts/font9.fntdata"/><Relationship Id="rId79" Type="http://schemas.openxmlformats.org/officeDocument/2006/relationships/viewProps" Target="viewProps.xml"/><Relationship Id="rId5" Type="http://schemas.openxmlformats.org/officeDocument/2006/relationships/slideMaster" Target="slideMasters/slideMaster5.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font" Target="fonts/font7.fntdata"/><Relationship Id="rId77" Type="http://customschemas.google.com/relationships/presentationmetadata" Target="metadata"/><Relationship Id="rId8" Type="http://schemas.openxmlformats.org/officeDocument/2006/relationships/slide" Target="slides/slide3.xml"/><Relationship Id="rId51" Type="http://schemas.openxmlformats.org/officeDocument/2006/relationships/font" Target="fonts/font2.fntdata"/><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10.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3.fntdata"/><Relationship Id="rId60" Type="http://schemas.openxmlformats.org/officeDocument/2006/relationships/font" Target="fonts/font11.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chemeClr val="accent4"/>
            </a:solidFill>
            <a:ln>
              <a:noFill/>
            </a:ln>
            <a:effectLst/>
          </c:spPr>
          <c:invertIfNegative val="0"/>
          <c:val>
            <c:numRef>
              <c:f>Sheet1!$B$2</c:f>
              <c:numCache>
                <c:formatCode>General</c:formatCode>
                <c:ptCount val="1"/>
                <c:pt idx="0">
                  <c:v>12</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Category 1</c:v>
                      </c:pt>
                    </c:strCache>
                  </c:strRef>
                </c15:cat>
              </c15:filteredCategoryTitle>
            </c:ext>
            <c:ext xmlns:c16="http://schemas.microsoft.com/office/drawing/2014/chart" uri="{C3380CC4-5D6E-409C-BE32-E72D297353CC}">
              <c16:uniqueId val="{00000000-59BA-400B-928D-9F3E34FE184E}"/>
            </c:ext>
          </c:extLst>
        </c:ser>
        <c:ser>
          <c:idx val="1"/>
          <c:order val="1"/>
          <c:spPr>
            <a:solidFill>
              <a:schemeClr val="accent6"/>
            </a:solidFill>
            <a:ln>
              <a:noFill/>
            </a:ln>
            <a:effectLst/>
          </c:spPr>
          <c:invertIfNegative val="0"/>
          <c:val>
            <c:numRef>
              <c:f>Sheet1!$C$2</c:f>
              <c:numCache>
                <c:formatCode>General</c:formatCode>
                <c:ptCount val="1"/>
                <c:pt idx="0">
                  <c:v>88</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Category 1</c:v>
                      </c:pt>
                    </c:strCache>
                  </c:strRef>
                </c15:cat>
              </c15:filteredCategoryTitle>
            </c:ext>
            <c:ext xmlns:c16="http://schemas.microsoft.com/office/drawing/2014/chart" uri="{C3380CC4-5D6E-409C-BE32-E72D297353CC}">
              <c16:uniqueId val="{00000001-59BA-400B-928D-9F3E34FE184E}"/>
            </c:ext>
          </c:extLst>
        </c:ser>
        <c:dLbls>
          <c:showLegendKey val="0"/>
          <c:showVal val="0"/>
          <c:showCatName val="0"/>
          <c:showSerName val="0"/>
          <c:showPercent val="0"/>
          <c:showBubbleSize val="0"/>
        </c:dLbls>
        <c:gapWidth val="150"/>
        <c:overlap val="100"/>
        <c:axId val="877055744"/>
        <c:axId val="877061984"/>
      </c:barChart>
      <c:catAx>
        <c:axId val="877055744"/>
        <c:scaling>
          <c:orientation val="minMax"/>
        </c:scaling>
        <c:delete val="1"/>
        <c:axPos val="b"/>
        <c:numFmt formatCode="General" sourceLinked="1"/>
        <c:majorTickMark val="none"/>
        <c:minorTickMark val="none"/>
        <c:tickLblPos val="nextTo"/>
        <c:crossAx val="877061984"/>
        <c:crosses val="autoZero"/>
        <c:auto val="1"/>
        <c:lblAlgn val="ctr"/>
        <c:lblOffset val="100"/>
        <c:noMultiLvlLbl val="0"/>
      </c:catAx>
      <c:valAx>
        <c:axId val="877061984"/>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877055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chemeClr val="accent4"/>
            </a:solidFill>
            <a:ln>
              <a:noFill/>
            </a:ln>
            <a:effectLst/>
          </c:spPr>
          <c:invertIfNegative val="0"/>
          <c:val>
            <c:numRef>
              <c:f>Sheet1!$B$2</c:f>
              <c:numCache>
                <c:formatCode>General</c:formatCode>
                <c:ptCount val="1"/>
                <c:pt idx="0">
                  <c:v>14</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Category 1</c:v>
                      </c:pt>
                    </c:strCache>
                  </c:strRef>
                </c15:cat>
              </c15:filteredCategoryTitle>
            </c:ext>
            <c:ext xmlns:c16="http://schemas.microsoft.com/office/drawing/2014/chart" uri="{C3380CC4-5D6E-409C-BE32-E72D297353CC}">
              <c16:uniqueId val="{00000000-3989-425C-AC97-549AEDBCD767}"/>
            </c:ext>
          </c:extLst>
        </c:ser>
        <c:ser>
          <c:idx val="1"/>
          <c:order val="1"/>
          <c:spPr>
            <a:solidFill>
              <a:schemeClr val="accent6"/>
            </a:solidFill>
            <a:ln>
              <a:noFill/>
            </a:ln>
            <a:effectLst/>
          </c:spPr>
          <c:invertIfNegative val="0"/>
          <c:val>
            <c:numRef>
              <c:f>Sheet1!$C$2</c:f>
              <c:numCache>
                <c:formatCode>General</c:formatCode>
                <c:ptCount val="1"/>
                <c:pt idx="0">
                  <c:v>86</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Category 1</c:v>
                      </c:pt>
                    </c:strCache>
                  </c:strRef>
                </c15:cat>
              </c15:filteredCategoryTitle>
            </c:ext>
            <c:ext xmlns:c16="http://schemas.microsoft.com/office/drawing/2014/chart" uri="{C3380CC4-5D6E-409C-BE32-E72D297353CC}">
              <c16:uniqueId val="{00000001-3989-425C-AC97-549AEDBCD767}"/>
            </c:ext>
          </c:extLst>
        </c:ser>
        <c:dLbls>
          <c:showLegendKey val="0"/>
          <c:showVal val="0"/>
          <c:showCatName val="0"/>
          <c:showSerName val="0"/>
          <c:showPercent val="0"/>
          <c:showBubbleSize val="0"/>
        </c:dLbls>
        <c:gapWidth val="150"/>
        <c:overlap val="100"/>
        <c:axId val="877055744"/>
        <c:axId val="877061984"/>
      </c:barChart>
      <c:catAx>
        <c:axId val="877055744"/>
        <c:scaling>
          <c:orientation val="minMax"/>
        </c:scaling>
        <c:delete val="1"/>
        <c:axPos val="b"/>
        <c:numFmt formatCode="General" sourceLinked="1"/>
        <c:majorTickMark val="none"/>
        <c:minorTickMark val="none"/>
        <c:tickLblPos val="nextTo"/>
        <c:crossAx val="877061984"/>
        <c:crosses val="autoZero"/>
        <c:auto val="1"/>
        <c:lblAlgn val="ctr"/>
        <c:lblOffset val="100"/>
        <c:noMultiLvlLbl val="0"/>
      </c:catAx>
      <c:valAx>
        <c:axId val="877061984"/>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877055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chemeClr val="accent4"/>
            </a:solidFill>
            <a:ln>
              <a:noFill/>
            </a:ln>
            <a:effectLst/>
          </c:spPr>
          <c:invertIfNegative val="0"/>
          <c:val>
            <c:numRef>
              <c:f>Sheet1!$B$2</c:f>
              <c:numCache>
                <c:formatCode>General</c:formatCode>
                <c:ptCount val="1"/>
                <c:pt idx="0">
                  <c:v>32</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Category 1</c:v>
                      </c:pt>
                    </c:strCache>
                  </c:strRef>
                </c15:cat>
              </c15:filteredCategoryTitle>
            </c:ext>
            <c:ext xmlns:c16="http://schemas.microsoft.com/office/drawing/2014/chart" uri="{C3380CC4-5D6E-409C-BE32-E72D297353CC}">
              <c16:uniqueId val="{00000000-7121-41A2-A5C6-3577F46FD407}"/>
            </c:ext>
          </c:extLst>
        </c:ser>
        <c:ser>
          <c:idx val="1"/>
          <c:order val="1"/>
          <c:spPr>
            <a:solidFill>
              <a:schemeClr val="accent6"/>
            </a:solidFill>
            <a:ln>
              <a:noFill/>
            </a:ln>
            <a:effectLst/>
          </c:spPr>
          <c:invertIfNegative val="0"/>
          <c:val>
            <c:numRef>
              <c:f>Sheet1!$C$2</c:f>
              <c:numCache>
                <c:formatCode>General</c:formatCode>
                <c:ptCount val="1"/>
                <c:pt idx="0">
                  <c:v>68</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Category 1</c:v>
                      </c:pt>
                    </c:strCache>
                  </c:strRef>
                </c15:cat>
              </c15:filteredCategoryTitle>
            </c:ext>
            <c:ext xmlns:c16="http://schemas.microsoft.com/office/drawing/2014/chart" uri="{C3380CC4-5D6E-409C-BE32-E72D297353CC}">
              <c16:uniqueId val="{00000001-7121-41A2-A5C6-3577F46FD407}"/>
            </c:ext>
          </c:extLst>
        </c:ser>
        <c:dLbls>
          <c:showLegendKey val="0"/>
          <c:showVal val="0"/>
          <c:showCatName val="0"/>
          <c:showSerName val="0"/>
          <c:showPercent val="0"/>
          <c:showBubbleSize val="0"/>
        </c:dLbls>
        <c:gapWidth val="150"/>
        <c:overlap val="100"/>
        <c:axId val="877055744"/>
        <c:axId val="877061984"/>
      </c:barChart>
      <c:catAx>
        <c:axId val="877055744"/>
        <c:scaling>
          <c:orientation val="minMax"/>
        </c:scaling>
        <c:delete val="1"/>
        <c:axPos val="b"/>
        <c:numFmt formatCode="General" sourceLinked="1"/>
        <c:majorTickMark val="none"/>
        <c:minorTickMark val="none"/>
        <c:tickLblPos val="nextTo"/>
        <c:crossAx val="877061984"/>
        <c:crosses val="autoZero"/>
        <c:auto val="1"/>
        <c:lblAlgn val="ctr"/>
        <c:lblOffset val="100"/>
        <c:noMultiLvlLbl val="0"/>
      </c:catAx>
      <c:valAx>
        <c:axId val="877061984"/>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877055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chemeClr val="accent4"/>
            </a:solidFill>
            <a:ln>
              <a:noFill/>
            </a:ln>
            <a:effectLst/>
          </c:spPr>
          <c:invertIfNegative val="0"/>
          <c:val>
            <c:numRef>
              <c:f>Sheet1!$B$2</c:f>
              <c:numCache>
                <c:formatCode>General</c:formatCode>
                <c:ptCount val="1"/>
                <c:pt idx="0">
                  <c:v>82</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Category 1</c:v>
                      </c:pt>
                    </c:strCache>
                  </c:strRef>
                </c15:cat>
              </c15:filteredCategoryTitle>
            </c:ext>
            <c:ext xmlns:c16="http://schemas.microsoft.com/office/drawing/2014/chart" uri="{C3380CC4-5D6E-409C-BE32-E72D297353CC}">
              <c16:uniqueId val="{00000000-ACFE-4393-AA5C-47D9629C357E}"/>
            </c:ext>
          </c:extLst>
        </c:ser>
        <c:ser>
          <c:idx val="1"/>
          <c:order val="1"/>
          <c:spPr>
            <a:solidFill>
              <a:schemeClr val="accent6"/>
            </a:solidFill>
            <a:ln>
              <a:noFill/>
            </a:ln>
            <a:effectLst/>
          </c:spPr>
          <c:invertIfNegative val="0"/>
          <c:val>
            <c:numRef>
              <c:f>Sheet1!$C$2</c:f>
              <c:numCache>
                <c:formatCode>General</c:formatCode>
                <c:ptCount val="1"/>
                <c:pt idx="0">
                  <c:v>18</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Category 1</c:v>
                      </c:pt>
                    </c:strCache>
                  </c:strRef>
                </c15:cat>
              </c15:filteredCategoryTitle>
            </c:ext>
            <c:ext xmlns:c16="http://schemas.microsoft.com/office/drawing/2014/chart" uri="{C3380CC4-5D6E-409C-BE32-E72D297353CC}">
              <c16:uniqueId val="{00000001-ACFE-4393-AA5C-47D9629C357E}"/>
            </c:ext>
          </c:extLst>
        </c:ser>
        <c:dLbls>
          <c:showLegendKey val="0"/>
          <c:showVal val="0"/>
          <c:showCatName val="0"/>
          <c:showSerName val="0"/>
          <c:showPercent val="0"/>
          <c:showBubbleSize val="0"/>
        </c:dLbls>
        <c:gapWidth val="150"/>
        <c:overlap val="100"/>
        <c:axId val="877055744"/>
        <c:axId val="877061984"/>
      </c:barChart>
      <c:catAx>
        <c:axId val="877055744"/>
        <c:scaling>
          <c:orientation val="minMax"/>
        </c:scaling>
        <c:delete val="1"/>
        <c:axPos val="b"/>
        <c:numFmt formatCode="General" sourceLinked="1"/>
        <c:majorTickMark val="none"/>
        <c:minorTickMark val="none"/>
        <c:tickLblPos val="nextTo"/>
        <c:crossAx val="877061984"/>
        <c:crosses val="autoZero"/>
        <c:auto val="1"/>
        <c:lblAlgn val="ctr"/>
        <c:lblOffset val="100"/>
        <c:noMultiLvlLbl val="0"/>
      </c:catAx>
      <c:valAx>
        <c:axId val="877061984"/>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877055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05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056"/>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945659" cy="49805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1e370a7c432_0_98:notes"/>
          <p:cNvSpPr txBox="1">
            <a:spLocks noGrp="1"/>
          </p:cNvSpPr>
          <p:nvPr>
            <p:ph type="body" idx="1"/>
          </p:nvPr>
        </p:nvSpPr>
        <p:spPr>
          <a:xfrm>
            <a:off x="679768" y="4777200"/>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p>
        </p:txBody>
      </p:sp>
      <p:sp>
        <p:nvSpPr>
          <p:cNvPr id="1115" name="Google Shape;1115;g1e370a7c432_0_9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7"/>
        <p:cNvGrpSpPr/>
        <p:nvPr/>
      </p:nvGrpSpPr>
      <p:grpSpPr>
        <a:xfrm>
          <a:off x="0" y="0"/>
          <a:ext cx="0" cy="0"/>
          <a:chOff x="0" y="0"/>
          <a:chExt cx="0" cy="0"/>
        </a:xfrm>
      </p:grpSpPr>
      <p:sp>
        <p:nvSpPr>
          <p:cNvPr id="1618" name="Google Shape;1618;g1e370a7c432_0_1085:notes"/>
          <p:cNvSpPr txBox="1">
            <a:spLocks noGrp="1"/>
          </p:cNvSpPr>
          <p:nvPr>
            <p:ph type="body" idx="1"/>
          </p:nvPr>
        </p:nvSpPr>
        <p:spPr>
          <a:xfrm>
            <a:off x="679768" y="4777200"/>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9" name="Google Shape;1619;g1e370a7c432_0_108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8"/>
        <p:cNvGrpSpPr/>
        <p:nvPr/>
      </p:nvGrpSpPr>
      <p:grpSpPr>
        <a:xfrm>
          <a:off x="0" y="0"/>
          <a:ext cx="0" cy="0"/>
          <a:chOff x="0" y="0"/>
          <a:chExt cx="0" cy="0"/>
        </a:xfrm>
      </p:grpSpPr>
      <p:sp>
        <p:nvSpPr>
          <p:cNvPr id="1639" name="Google Shape;1639;g1e370a7c432_0_119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0" name="Google Shape;1640;g1e370a7c432_0_1198:notes"/>
          <p:cNvSpPr txBox="1">
            <a:spLocks noGrp="1"/>
          </p:cNvSpPr>
          <p:nvPr>
            <p:ph type="body" idx="1"/>
          </p:nvPr>
        </p:nvSpPr>
        <p:spPr>
          <a:xfrm>
            <a:off x="679768" y="4777200"/>
            <a:ext cx="5438140" cy="3908777"/>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641" name="Google Shape;1641;g1e370a7c432_0_1198:notes"/>
          <p:cNvSpPr txBox="1">
            <a:spLocks noGrp="1"/>
          </p:cNvSpPr>
          <p:nvPr>
            <p:ph type="sldNum" idx="12"/>
          </p:nvPr>
        </p:nvSpPr>
        <p:spPr>
          <a:xfrm>
            <a:off x="3850443" y="9428596"/>
            <a:ext cx="2945659" cy="49796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GB"/>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5"/>
        <p:cNvGrpSpPr/>
        <p:nvPr/>
      </p:nvGrpSpPr>
      <p:grpSpPr>
        <a:xfrm>
          <a:off x="0" y="0"/>
          <a:ext cx="0" cy="0"/>
          <a:chOff x="0" y="0"/>
          <a:chExt cx="0" cy="0"/>
        </a:xfrm>
      </p:grpSpPr>
      <p:sp>
        <p:nvSpPr>
          <p:cNvPr id="1776" name="Google Shape;1776;g1e370a7c432_0_341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7" name="Google Shape;1777;g1e370a7c432_0_3415: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778" name="Google Shape;1778;g1e370a7c432_0_3415:notes"/>
          <p:cNvSpPr txBox="1">
            <a:spLocks noGrp="1"/>
          </p:cNvSpPr>
          <p:nvPr>
            <p:ph type="sldNum" idx="12"/>
          </p:nvPr>
        </p:nvSpPr>
        <p:spPr>
          <a:xfrm>
            <a:off x="3850443" y="9428583"/>
            <a:ext cx="2945659" cy="49796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8"/>
        <p:cNvGrpSpPr/>
        <p:nvPr/>
      </p:nvGrpSpPr>
      <p:grpSpPr>
        <a:xfrm>
          <a:off x="0" y="0"/>
          <a:ext cx="0" cy="0"/>
          <a:chOff x="0" y="0"/>
          <a:chExt cx="0" cy="0"/>
        </a:xfrm>
      </p:grpSpPr>
      <p:sp>
        <p:nvSpPr>
          <p:cNvPr id="1669" name="Google Shape;1669;g2be0eb19aa2_0_1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0" name="Google Shape;1670;g2be0eb19aa2_0_16:notes"/>
          <p:cNvSpPr txBox="1">
            <a:spLocks noGrp="1"/>
          </p:cNvSpPr>
          <p:nvPr>
            <p:ph type="body" idx="1"/>
          </p:nvPr>
        </p:nvSpPr>
        <p:spPr>
          <a:xfrm>
            <a:off x="679768" y="4777200"/>
            <a:ext cx="5438140" cy="3908777"/>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a:t>.</a:t>
            </a:r>
            <a:endParaRPr/>
          </a:p>
        </p:txBody>
      </p:sp>
      <p:sp>
        <p:nvSpPr>
          <p:cNvPr id="1671" name="Google Shape;1671;g2be0eb19aa2_0_16:notes"/>
          <p:cNvSpPr txBox="1">
            <a:spLocks noGrp="1"/>
          </p:cNvSpPr>
          <p:nvPr>
            <p:ph type="sldNum" idx="12"/>
          </p:nvPr>
        </p:nvSpPr>
        <p:spPr>
          <a:xfrm>
            <a:off x="3850443" y="9428596"/>
            <a:ext cx="2945659" cy="49796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GB"/>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2"/>
        <p:cNvGrpSpPr/>
        <p:nvPr/>
      </p:nvGrpSpPr>
      <p:grpSpPr>
        <a:xfrm>
          <a:off x="0" y="0"/>
          <a:ext cx="0" cy="0"/>
          <a:chOff x="0" y="0"/>
          <a:chExt cx="0" cy="0"/>
        </a:xfrm>
      </p:grpSpPr>
      <p:sp>
        <p:nvSpPr>
          <p:cNvPr id="1693" name="Google Shape;1693;g1e370a7c432_0_1519:notes"/>
          <p:cNvSpPr txBox="1">
            <a:spLocks noGrp="1"/>
          </p:cNvSpPr>
          <p:nvPr>
            <p:ph type="body" idx="1"/>
          </p:nvPr>
        </p:nvSpPr>
        <p:spPr>
          <a:xfrm>
            <a:off x="679768" y="4777200"/>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94" name="Google Shape;1694;g1e370a7c432_0_151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1"/>
        <p:cNvGrpSpPr/>
        <p:nvPr/>
      </p:nvGrpSpPr>
      <p:grpSpPr>
        <a:xfrm>
          <a:off x="0" y="0"/>
          <a:ext cx="0" cy="0"/>
          <a:chOff x="0" y="0"/>
          <a:chExt cx="0" cy="0"/>
        </a:xfrm>
      </p:grpSpPr>
      <p:sp>
        <p:nvSpPr>
          <p:cNvPr id="1682" name="Google Shape;1682;g1e370a7c432_0_1416:notes"/>
          <p:cNvSpPr txBox="1">
            <a:spLocks noGrp="1"/>
          </p:cNvSpPr>
          <p:nvPr>
            <p:ph type="body" idx="1"/>
          </p:nvPr>
        </p:nvSpPr>
        <p:spPr>
          <a:xfrm>
            <a:off x="679768" y="4777200"/>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IE" dirty="0"/>
              <a:t>Bullying</a:t>
            </a:r>
            <a:endParaRPr dirty="0"/>
          </a:p>
        </p:txBody>
      </p:sp>
      <p:sp>
        <p:nvSpPr>
          <p:cNvPr id="1683" name="Google Shape;1683;g1e370a7c432_0_141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4"/>
        <p:cNvGrpSpPr/>
        <p:nvPr/>
      </p:nvGrpSpPr>
      <p:grpSpPr>
        <a:xfrm>
          <a:off x="0" y="0"/>
          <a:ext cx="0" cy="0"/>
          <a:chOff x="0" y="0"/>
          <a:chExt cx="0" cy="0"/>
        </a:xfrm>
      </p:grpSpPr>
      <p:sp>
        <p:nvSpPr>
          <p:cNvPr id="1705" name="Google Shape;1705;g2be0eb19aa2_0_12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6" name="Google Shape;1706;g2be0eb19aa2_0_121:notes"/>
          <p:cNvSpPr txBox="1">
            <a:spLocks noGrp="1"/>
          </p:cNvSpPr>
          <p:nvPr>
            <p:ph type="body" idx="1"/>
          </p:nvPr>
        </p:nvSpPr>
        <p:spPr>
          <a:xfrm>
            <a:off x="679768" y="4777200"/>
            <a:ext cx="5438140" cy="3908777"/>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IE" dirty="0"/>
              <a:t>How might Zara be feeling?</a:t>
            </a:r>
            <a:endParaRPr dirty="0"/>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1707" name="Google Shape;1707;g2be0eb19aa2_0_121:notes"/>
          <p:cNvSpPr txBox="1">
            <a:spLocks noGrp="1"/>
          </p:cNvSpPr>
          <p:nvPr>
            <p:ph type="sldNum" idx="12"/>
          </p:nvPr>
        </p:nvSpPr>
        <p:spPr>
          <a:xfrm>
            <a:off x="3850443" y="9428596"/>
            <a:ext cx="2945659" cy="49796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GB"/>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7"/>
        <p:cNvGrpSpPr/>
        <p:nvPr/>
      </p:nvGrpSpPr>
      <p:grpSpPr>
        <a:xfrm>
          <a:off x="0" y="0"/>
          <a:ext cx="0" cy="0"/>
          <a:chOff x="0" y="0"/>
          <a:chExt cx="0" cy="0"/>
        </a:xfrm>
      </p:grpSpPr>
      <p:sp>
        <p:nvSpPr>
          <p:cNvPr id="1718" name="Google Shape;1718;g1e370a7c432_0_1623:notes"/>
          <p:cNvSpPr txBox="1">
            <a:spLocks noGrp="1"/>
          </p:cNvSpPr>
          <p:nvPr>
            <p:ph type="body" idx="1"/>
          </p:nvPr>
        </p:nvSpPr>
        <p:spPr>
          <a:xfrm>
            <a:off x="679768" y="4777200"/>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9" name="Google Shape;1719;g1e370a7c432_0_162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7"/>
        <p:cNvGrpSpPr/>
        <p:nvPr/>
      </p:nvGrpSpPr>
      <p:grpSpPr>
        <a:xfrm>
          <a:off x="0" y="0"/>
          <a:ext cx="0" cy="0"/>
          <a:chOff x="0" y="0"/>
          <a:chExt cx="0" cy="0"/>
        </a:xfrm>
      </p:grpSpPr>
      <p:sp>
        <p:nvSpPr>
          <p:cNvPr id="1748" name="Google Shape;1748;g2be0eb19aa2_0_27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9" name="Google Shape;1749;g2be0eb19aa2_0_274:notes"/>
          <p:cNvSpPr txBox="1">
            <a:spLocks noGrp="1"/>
          </p:cNvSpPr>
          <p:nvPr>
            <p:ph type="body" idx="1"/>
          </p:nvPr>
        </p:nvSpPr>
        <p:spPr>
          <a:xfrm>
            <a:off x="679768" y="4777200"/>
            <a:ext cx="5438140" cy="3908777"/>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1750" name="Google Shape;1750;g2be0eb19aa2_0_274:notes"/>
          <p:cNvSpPr txBox="1">
            <a:spLocks noGrp="1"/>
          </p:cNvSpPr>
          <p:nvPr>
            <p:ph type="sldNum" idx="12"/>
          </p:nvPr>
        </p:nvSpPr>
        <p:spPr>
          <a:xfrm>
            <a:off x="3850443" y="9428596"/>
            <a:ext cx="2945659" cy="49796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GB"/>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0"/>
        <p:cNvGrpSpPr/>
        <p:nvPr/>
      </p:nvGrpSpPr>
      <p:grpSpPr>
        <a:xfrm>
          <a:off x="0" y="0"/>
          <a:ext cx="0" cy="0"/>
          <a:chOff x="0" y="0"/>
          <a:chExt cx="0" cy="0"/>
        </a:xfrm>
      </p:grpSpPr>
      <p:sp>
        <p:nvSpPr>
          <p:cNvPr id="1761" name="Google Shape;1761;g2be0eb19aa2_0_40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2" name="Google Shape;1762;g2be0eb19aa2_0_403:notes"/>
          <p:cNvSpPr txBox="1">
            <a:spLocks noGrp="1"/>
          </p:cNvSpPr>
          <p:nvPr>
            <p:ph type="body" idx="1"/>
          </p:nvPr>
        </p:nvSpPr>
        <p:spPr>
          <a:xfrm>
            <a:off x="679768" y="4777200"/>
            <a:ext cx="5438140" cy="3908777"/>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a:t>Students who have already taken Active Bystander training may be familiar with the 4 D’s (distract, delay, delegate, direct).</a:t>
            </a:r>
            <a:endParaRPr/>
          </a:p>
        </p:txBody>
      </p:sp>
      <p:sp>
        <p:nvSpPr>
          <p:cNvPr id="1763" name="Google Shape;1763;g2be0eb19aa2_0_403:notes"/>
          <p:cNvSpPr txBox="1">
            <a:spLocks noGrp="1"/>
          </p:cNvSpPr>
          <p:nvPr>
            <p:ph type="sldNum" idx="12"/>
          </p:nvPr>
        </p:nvSpPr>
        <p:spPr>
          <a:xfrm>
            <a:off x="3850443" y="9428596"/>
            <a:ext cx="2945659" cy="49796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9"/>
        <p:cNvGrpSpPr/>
        <p:nvPr/>
      </p:nvGrpSpPr>
      <p:grpSpPr>
        <a:xfrm>
          <a:off x="0" y="0"/>
          <a:ext cx="0" cy="0"/>
          <a:chOff x="0" y="0"/>
          <a:chExt cx="0" cy="0"/>
        </a:xfrm>
      </p:grpSpPr>
      <p:sp>
        <p:nvSpPr>
          <p:cNvPr id="1120" name="Google Shape;1120;g1e370a7c432_0_196:notes"/>
          <p:cNvSpPr txBox="1">
            <a:spLocks noGrp="1"/>
          </p:cNvSpPr>
          <p:nvPr>
            <p:ph type="body" idx="1"/>
          </p:nvPr>
        </p:nvSpPr>
        <p:spPr>
          <a:xfrm>
            <a:off x="679768" y="4777200"/>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21" name="Google Shape;1121;g1e370a7c432_0_19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5"/>
        <p:cNvGrpSpPr/>
        <p:nvPr/>
      </p:nvGrpSpPr>
      <p:grpSpPr>
        <a:xfrm>
          <a:off x="0" y="0"/>
          <a:ext cx="0" cy="0"/>
          <a:chOff x="0" y="0"/>
          <a:chExt cx="0" cy="0"/>
        </a:xfrm>
      </p:grpSpPr>
      <p:sp>
        <p:nvSpPr>
          <p:cNvPr id="1776" name="Google Shape;1776;g1e370a7c432_0_341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7" name="Google Shape;1777;g1e370a7c432_0_3415: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78" name="Google Shape;1778;g1e370a7c432_0_3415:notes"/>
          <p:cNvSpPr txBox="1">
            <a:spLocks noGrp="1"/>
          </p:cNvSpPr>
          <p:nvPr>
            <p:ph type="sldNum" idx="12"/>
          </p:nvPr>
        </p:nvSpPr>
        <p:spPr>
          <a:xfrm>
            <a:off x="3850443" y="9428583"/>
            <a:ext cx="2945659" cy="49796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21</a:t>
            </a:fld>
            <a:endParaRPr/>
          </a:p>
        </p:txBody>
      </p:sp>
    </p:spTree>
    <p:extLst>
      <p:ext uri="{BB962C8B-B14F-4D97-AF65-F5344CB8AC3E}">
        <p14:creationId xmlns:p14="http://schemas.microsoft.com/office/powerpoint/2010/main" val="10609582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9"/>
        <p:cNvGrpSpPr/>
        <p:nvPr/>
      </p:nvGrpSpPr>
      <p:grpSpPr>
        <a:xfrm>
          <a:off x="0" y="0"/>
          <a:ext cx="0" cy="0"/>
          <a:chOff x="0" y="0"/>
          <a:chExt cx="0" cy="0"/>
        </a:xfrm>
      </p:grpSpPr>
      <p:sp>
        <p:nvSpPr>
          <p:cNvPr id="1790" name="Google Shape;1790;g2be0eb19aa2_0_26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1" name="Google Shape;1791;g2be0eb19aa2_0_262:notes"/>
          <p:cNvSpPr txBox="1">
            <a:spLocks noGrp="1"/>
          </p:cNvSpPr>
          <p:nvPr>
            <p:ph type="body" idx="1"/>
          </p:nvPr>
        </p:nvSpPr>
        <p:spPr>
          <a:xfrm>
            <a:off x="679768" y="4777200"/>
            <a:ext cx="5438140" cy="3908777"/>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a:t>.</a:t>
            </a:r>
            <a:endParaRPr/>
          </a:p>
        </p:txBody>
      </p:sp>
      <p:sp>
        <p:nvSpPr>
          <p:cNvPr id="1792" name="Google Shape;1792;g2be0eb19aa2_0_262:notes"/>
          <p:cNvSpPr txBox="1">
            <a:spLocks noGrp="1"/>
          </p:cNvSpPr>
          <p:nvPr>
            <p:ph type="sldNum" idx="12"/>
          </p:nvPr>
        </p:nvSpPr>
        <p:spPr>
          <a:xfrm>
            <a:off x="3850443" y="9428596"/>
            <a:ext cx="2945659" cy="49796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GB"/>
              <a:t>22</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2"/>
        <p:cNvGrpSpPr/>
        <p:nvPr/>
      </p:nvGrpSpPr>
      <p:grpSpPr>
        <a:xfrm>
          <a:off x="0" y="0"/>
          <a:ext cx="0" cy="0"/>
          <a:chOff x="0" y="0"/>
          <a:chExt cx="0" cy="0"/>
        </a:xfrm>
      </p:grpSpPr>
      <p:sp>
        <p:nvSpPr>
          <p:cNvPr id="1803" name="Google Shape;1803;g1e370a7c432_0_299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4" name="Google Shape;1804;g1e370a7c432_0_2990:notes"/>
          <p:cNvSpPr txBox="1">
            <a:spLocks noGrp="1"/>
          </p:cNvSpPr>
          <p:nvPr>
            <p:ph type="body" idx="1"/>
          </p:nvPr>
        </p:nvSpPr>
        <p:spPr>
          <a:xfrm>
            <a:off x="679768" y="4777200"/>
            <a:ext cx="5438140" cy="3908777"/>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805" name="Google Shape;1805;g1e370a7c432_0_2990:notes"/>
          <p:cNvSpPr txBox="1">
            <a:spLocks noGrp="1"/>
          </p:cNvSpPr>
          <p:nvPr>
            <p:ph type="sldNum" idx="12"/>
          </p:nvPr>
        </p:nvSpPr>
        <p:spPr>
          <a:xfrm>
            <a:off x="3850443" y="9428596"/>
            <a:ext cx="2945659" cy="49796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1"/>
        <p:cNvGrpSpPr/>
        <p:nvPr/>
      </p:nvGrpSpPr>
      <p:grpSpPr>
        <a:xfrm>
          <a:off x="0" y="0"/>
          <a:ext cx="0" cy="0"/>
          <a:chOff x="0" y="0"/>
          <a:chExt cx="0" cy="0"/>
        </a:xfrm>
      </p:grpSpPr>
      <p:sp>
        <p:nvSpPr>
          <p:cNvPr id="1682" name="Google Shape;1682;g1e370a7c432_0_1416:notes"/>
          <p:cNvSpPr txBox="1">
            <a:spLocks noGrp="1"/>
          </p:cNvSpPr>
          <p:nvPr>
            <p:ph type="body" idx="1"/>
          </p:nvPr>
        </p:nvSpPr>
        <p:spPr>
          <a:xfrm>
            <a:off x="679768" y="4777200"/>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IE" dirty="0"/>
              <a:t>Bullying</a:t>
            </a:r>
            <a:endParaRPr dirty="0"/>
          </a:p>
        </p:txBody>
      </p:sp>
      <p:sp>
        <p:nvSpPr>
          <p:cNvPr id="1683" name="Google Shape;1683;g1e370a7c432_0_141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276617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5"/>
        <p:cNvGrpSpPr/>
        <p:nvPr/>
      </p:nvGrpSpPr>
      <p:grpSpPr>
        <a:xfrm>
          <a:off x="0" y="0"/>
          <a:ext cx="0" cy="0"/>
          <a:chOff x="0" y="0"/>
          <a:chExt cx="0" cy="0"/>
        </a:xfrm>
      </p:grpSpPr>
      <p:sp>
        <p:nvSpPr>
          <p:cNvPr id="1816" name="Google Shape;1816;g2be0eb19aa2_0_23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7" name="Google Shape;1817;g2be0eb19aa2_0_238:notes"/>
          <p:cNvSpPr txBox="1">
            <a:spLocks noGrp="1"/>
          </p:cNvSpPr>
          <p:nvPr>
            <p:ph type="body" idx="1"/>
          </p:nvPr>
        </p:nvSpPr>
        <p:spPr>
          <a:xfrm>
            <a:off x="679768" y="4777200"/>
            <a:ext cx="5438140" cy="3908777"/>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a:t>Elicit the probable feelings from the group.</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1818" name="Google Shape;1818;g2be0eb19aa2_0_238:notes"/>
          <p:cNvSpPr txBox="1">
            <a:spLocks noGrp="1"/>
          </p:cNvSpPr>
          <p:nvPr>
            <p:ph type="sldNum" idx="12"/>
          </p:nvPr>
        </p:nvSpPr>
        <p:spPr>
          <a:xfrm>
            <a:off x="3850443" y="9428596"/>
            <a:ext cx="2945659" cy="49796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GB"/>
              <a:t>25</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8"/>
        <p:cNvGrpSpPr/>
        <p:nvPr/>
      </p:nvGrpSpPr>
      <p:grpSpPr>
        <a:xfrm>
          <a:off x="0" y="0"/>
          <a:ext cx="0" cy="0"/>
          <a:chOff x="0" y="0"/>
          <a:chExt cx="0" cy="0"/>
        </a:xfrm>
      </p:grpSpPr>
      <p:sp>
        <p:nvSpPr>
          <p:cNvPr id="1829" name="Google Shape;1829;g1e370a7c432_0_3211:notes"/>
          <p:cNvSpPr txBox="1">
            <a:spLocks noGrp="1"/>
          </p:cNvSpPr>
          <p:nvPr>
            <p:ph type="body" idx="1"/>
          </p:nvPr>
        </p:nvSpPr>
        <p:spPr>
          <a:xfrm>
            <a:off x="679768" y="4777200"/>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30" name="Google Shape;1830;g1e370a7c432_0_321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2"/>
        <p:cNvGrpSpPr/>
        <p:nvPr/>
      </p:nvGrpSpPr>
      <p:grpSpPr>
        <a:xfrm>
          <a:off x="0" y="0"/>
          <a:ext cx="0" cy="0"/>
          <a:chOff x="0" y="0"/>
          <a:chExt cx="0" cy="0"/>
        </a:xfrm>
      </p:grpSpPr>
      <p:sp>
        <p:nvSpPr>
          <p:cNvPr id="1853" name="Google Shape;1853;g2be0eb19aa2_0_37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4" name="Google Shape;1854;g2be0eb19aa2_0_379:notes"/>
          <p:cNvSpPr txBox="1">
            <a:spLocks noGrp="1"/>
          </p:cNvSpPr>
          <p:nvPr>
            <p:ph type="body" idx="1"/>
          </p:nvPr>
        </p:nvSpPr>
        <p:spPr>
          <a:xfrm>
            <a:off x="679768" y="4777200"/>
            <a:ext cx="5438140" cy="3908777"/>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1855" name="Google Shape;1855;g2be0eb19aa2_0_379:notes"/>
          <p:cNvSpPr txBox="1">
            <a:spLocks noGrp="1"/>
          </p:cNvSpPr>
          <p:nvPr>
            <p:ph type="sldNum" idx="12"/>
          </p:nvPr>
        </p:nvSpPr>
        <p:spPr>
          <a:xfrm>
            <a:off x="3850443" y="9428596"/>
            <a:ext cx="2945659" cy="49796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GB"/>
              <a:t>27</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5"/>
        <p:cNvGrpSpPr/>
        <p:nvPr/>
      </p:nvGrpSpPr>
      <p:grpSpPr>
        <a:xfrm>
          <a:off x="0" y="0"/>
          <a:ext cx="0" cy="0"/>
          <a:chOff x="0" y="0"/>
          <a:chExt cx="0" cy="0"/>
        </a:xfrm>
      </p:grpSpPr>
      <p:sp>
        <p:nvSpPr>
          <p:cNvPr id="1866" name="Google Shape;1866;g2be0eb19aa2_0_72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7" name="Google Shape;1867;g2be0eb19aa2_0_726:notes"/>
          <p:cNvSpPr txBox="1">
            <a:spLocks noGrp="1"/>
          </p:cNvSpPr>
          <p:nvPr>
            <p:ph type="body" idx="1"/>
          </p:nvPr>
        </p:nvSpPr>
        <p:spPr>
          <a:xfrm>
            <a:off x="679768" y="4777200"/>
            <a:ext cx="5438140" cy="3908777"/>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IE" dirty="0"/>
              <a:t>Sam’s peer has left herself open to a formal complaint. </a:t>
            </a:r>
            <a:endParaRPr dirty="0"/>
          </a:p>
        </p:txBody>
      </p:sp>
      <p:sp>
        <p:nvSpPr>
          <p:cNvPr id="1868" name="Google Shape;1868;g2be0eb19aa2_0_726:notes"/>
          <p:cNvSpPr txBox="1">
            <a:spLocks noGrp="1"/>
          </p:cNvSpPr>
          <p:nvPr>
            <p:ph type="sldNum" idx="12"/>
          </p:nvPr>
        </p:nvSpPr>
        <p:spPr>
          <a:xfrm>
            <a:off x="3850443" y="9428596"/>
            <a:ext cx="2945659" cy="49796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5"/>
        <p:cNvGrpSpPr/>
        <p:nvPr/>
      </p:nvGrpSpPr>
      <p:grpSpPr>
        <a:xfrm>
          <a:off x="0" y="0"/>
          <a:ext cx="0" cy="0"/>
          <a:chOff x="0" y="0"/>
          <a:chExt cx="0" cy="0"/>
        </a:xfrm>
      </p:grpSpPr>
      <p:sp>
        <p:nvSpPr>
          <p:cNvPr id="1776" name="Google Shape;1776;g1e370a7c432_0_341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7" name="Google Shape;1777;g1e370a7c432_0_3415: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78" name="Google Shape;1778;g1e370a7c432_0_3415:notes"/>
          <p:cNvSpPr txBox="1">
            <a:spLocks noGrp="1"/>
          </p:cNvSpPr>
          <p:nvPr>
            <p:ph type="sldNum" idx="12"/>
          </p:nvPr>
        </p:nvSpPr>
        <p:spPr>
          <a:xfrm>
            <a:off x="3850443" y="9428583"/>
            <a:ext cx="2945659" cy="49796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29</a:t>
            </a:fld>
            <a:endParaRPr/>
          </a:p>
        </p:txBody>
      </p:sp>
    </p:spTree>
    <p:extLst>
      <p:ext uri="{BB962C8B-B14F-4D97-AF65-F5344CB8AC3E}">
        <p14:creationId xmlns:p14="http://schemas.microsoft.com/office/powerpoint/2010/main" val="23578815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7"/>
        <p:cNvGrpSpPr/>
        <p:nvPr/>
      </p:nvGrpSpPr>
      <p:grpSpPr>
        <a:xfrm>
          <a:off x="0" y="0"/>
          <a:ext cx="0" cy="0"/>
          <a:chOff x="0" y="0"/>
          <a:chExt cx="0" cy="0"/>
        </a:xfrm>
      </p:grpSpPr>
      <p:sp>
        <p:nvSpPr>
          <p:cNvPr id="1898" name="Google Shape;1898;g2be0eb19aa2_0_22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9" name="Google Shape;1899;g2be0eb19aa2_0_226:notes"/>
          <p:cNvSpPr txBox="1">
            <a:spLocks noGrp="1"/>
          </p:cNvSpPr>
          <p:nvPr>
            <p:ph type="body" idx="1"/>
          </p:nvPr>
        </p:nvSpPr>
        <p:spPr>
          <a:xfrm>
            <a:off x="679768" y="4777200"/>
            <a:ext cx="5438140" cy="3908777"/>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1900" name="Google Shape;1900;g2be0eb19aa2_0_226:notes"/>
          <p:cNvSpPr txBox="1">
            <a:spLocks noGrp="1"/>
          </p:cNvSpPr>
          <p:nvPr>
            <p:ph type="sldNum" idx="12"/>
          </p:nvPr>
        </p:nvSpPr>
        <p:spPr>
          <a:xfrm>
            <a:off x="3850443" y="9428596"/>
            <a:ext cx="2945659" cy="49796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GB"/>
              <a:t>30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3"/>
        <p:cNvGrpSpPr/>
        <p:nvPr/>
      </p:nvGrpSpPr>
      <p:grpSpPr>
        <a:xfrm>
          <a:off x="0" y="0"/>
          <a:ext cx="0" cy="0"/>
          <a:chOff x="0" y="0"/>
          <a:chExt cx="0" cy="0"/>
        </a:xfrm>
      </p:grpSpPr>
      <p:sp>
        <p:nvSpPr>
          <p:cNvPr id="1144" name="Google Shape;1144;g2bb254bf8e1_0_21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5" name="Google Shape;1145;g2bb254bf8e1_0_211:notes"/>
          <p:cNvSpPr txBox="1">
            <a:spLocks noGrp="1"/>
          </p:cNvSpPr>
          <p:nvPr>
            <p:ph type="body" idx="1"/>
          </p:nvPr>
        </p:nvSpPr>
        <p:spPr>
          <a:xfrm>
            <a:off x="679768" y="4777200"/>
            <a:ext cx="5438140" cy="3908777"/>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a:t>Obtain consent (via thumbs up sign) from all participants to ensure they understand their responsibilities and the support available to them. </a:t>
            </a:r>
            <a:endParaRPr/>
          </a:p>
        </p:txBody>
      </p:sp>
      <p:sp>
        <p:nvSpPr>
          <p:cNvPr id="1146" name="Google Shape;1146;g2bb254bf8e1_0_211:notes"/>
          <p:cNvSpPr txBox="1">
            <a:spLocks noGrp="1"/>
          </p:cNvSpPr>
          <p:nvPr>
            <p:ph type="sldNum" idx="12"/>
          </p:nvPr>
        </p:nvSpPr>
        <p:spPr>
          <a:xfrm>
            <a:off x="3850443" y="9428596"/>
            <a:ext cx="2945659" cy="49796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0"/>
        <p:cNvGrpSpPr/>
        <p:nvPr/>
      </p:nvGrpSpPr>
      <p:grpSpPr>
        <a:xfrm>
          <a:off x="0" y="0"/>
          <a:ext cx="0" cy="0"/>
          <a:chOff x="0" y="0"/>
          <a:chExt cx="0" cy="0"/>
        </a:xfrm>
      </p:grpSpPr>
      <p:sp>
        <p:nvSpPr>
          <p:cNvPr id="1911" name="Google Shape;1911;g1e370a7c432_0_2663:notes"/>
          <p:cNvSpPr txBox="1">
            <a:spLocks noGrp="1"/>
          </p:cNvSpPr>
          <p:nvPr>
            <p:ph type="body" idx="1"/>
          </p:nvPr>
        </p:nvSpPr>
        <p:spPr>
          <a:xfrm>
            <a:off x="679768" y="4777200"/>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12" name="Google Shape;1912;g1e370a7c432_0_266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1"/>
        <p:cNvGrpSpPr/>
        <p:nvPr/>
      </p:nvGrpSpPr>
      <p:grpSpPr>
        <a:xfrm>
          <a:off x="0" y="0"/>
          <a:ext cx="0" cy="0"/>
          <a:chOff x="0" y="0"/>
          <a:chExt cx="0" cy="0"/>
        </a:xfrm>
      </p:grpSpPr>
      <p:sp>
        <p:nvSpPr>
          <p:cNvPr id="1682" name="Google Shape;1682;g1e370a7c432_0_1416:notes"/>
          <p:cNvSpPr txBox="1">
            <a:spLocks noGrp="1"/>
          </p:cNvSpPr>
          <p:nvPr>
            <p:ph type="body" idx="1"/>
          </p:nvPr>
        </p:nvSpPr>
        <p:spPr>
          <a:xfrm>
            <a:off x="679768" y="4777200"/>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IE" dirty="0"/>
              <a:t>Remember: SM long list, wide spectrum of behaviours. </a:t>
            </a:r>
            <a:endParaRPr dirty="0"/>
          </a:p>
        </p:txBody>
      </p:sp>
      <p:sp>
        <p:nvSpPr>
          <p:cNvPr id="1683" name="Google Shape;1683;g1e370a7c432_0_141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629964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2"/>
        <p:cNvGrpSpPr/>
        <p:nvPr/>
      </p:nvGrpSpPr>
      <p:grpSpPr>
        <a:xfrm>
          <a:off x="0" y="0"/>
          <a:ext cx="0" cy="0"/>
          <a:chOff x="0" y="0"/>
          <a:chExt cx="0" cy="0"/>
        </a:xfrm>
      </p:grpSpPr>
      <p:sp>
        <p:nvSpPr>
          <p:cNvPr id="1923" name="Google Shape;1923;g2be0eb19aa2_0_25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4" name="Google Shape;1924;g2be0eb19aa2_0_250:notes"/>
          <p:cNvSpPr txBox="1">
            <a:spLocks noGrp="1"/>
          </p:cNvSpPr>
          <p:nvPr>
            <p:ph type="body" idx="1"/>
          </p:nvPr>
        </p:nvSpPr>
        <p:spPr>
          <a:xfrm>
            <a:off x="679768" y="4777200"/>
            <a:ext cx="5438140" cy="3908777"/>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a:t>Elicit the probable feelings from the group.</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1925" name="Google Shape;1925;g2be0eb19aa2_0_250:notes"/>
          <p:cNvSpPr txBox="1">
            <a:spLocks noGrp="1"/>
          </p:cNvSpPr>
          <p:nvPr>
            <p:ph type="sldNum" idx="12"/>
          </p:nvPr>
        </p:nvSpPr>
        <p:spPr>
          <a:xfrm>
            <a:off x="3850443" y="9428596"/>
            <a:ext cx="2945659" cy="49796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GB"/>
              <a:t>33</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5"/>
        <p:cNvGrpSpPr/>
        <p:nvPr/>
      </p:nvGrpSpPr>
      <p:grpSpPr>
        <a:xfrm>
          <a:off x="0" y="0"/>
          <a:ext cx="0" cy="0"/>
          <a:chOff x="0" y="0"/>
          <a:chExt cx="0" cy="0"/>
        </a:xfrm>
      </p:grpSpPr>
      <p:sp>
        <p:nvSpPr>
          <p:cNvPr id="1936" name="Google Shape;1936;g1e370a7c432_0_2767:notes"/>
          <p:cNvSpPr txBox="1">
            <a:spLocks noGrp="1"/>
          </p:cNvSpPr>
          <p:nvPr>
            <p:ph type="body" idx="1"/>
          </p:nvPr>
        </p:nvSpPr>
        <p:spPr>
          <a:xfrm>
            <a:off x="679768" y="4777200"/>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IE" dirty="0"/>
              <a:t>Shame-societal stigma.</a:t>
            </a:r>
            <a:endParaRPr dirty="0"/>
          </a:p>
        </p:txBody>
      </p:sp>
      <p:sp>
        <p:nvSpPr>
          <p:cNvPr id="1937" name="Google Shape;1937;g1e370a7c432_0_276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1"/>
        <p:cNvGrpSpPr/>
        <p:nvPr/>
      </p:nvGrpSpPr>
      <p:grpSpPr>
        <a:xfrm>
          <a:off x="0" y="0"/>
          <a:ext cx="0" cy="0"/>
          <a:chOff x="0" y="0"/>
          <a:chExt cx="0" cy="0"/>
        </a:xfrm>
      </p:grpSpPr>
      <p:sp>
        <p:nvSpPr>
          <p:cNvPr id="1962" name="Google Shape;1962;g2be0eb19aa2_0_39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3" name="Google Shape;1963;g2be0eb19aa2_0_391:notes"/>
          <p:cNvSpPr txBox="1">
            <a:spLocks noGrp="1"/>
          </p:cNvSpPr>
          <p:nvPr>
            <p:ph type="body" idx="1"/>
          </p:nvPr>
        </p:nvSpPr>
        <p:spPr>
          <a:xfrm>
            <a:off x="679768" y="4777200"/>
            <a:ext cx="5438140" cy="3908777"/>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1964" name="Google Shape;1964;g2be0eb19aa2_0_391:notes"/>
          <p:cNvSpPr txBox="1">
            <a:spLocks noGrp="1"/>
          </p:cNvSpPr>
          <p:nvPr>
            <p:ph type="sldNum" idx="12"/>
          </p:nvPr>
        </p:nvSpPr>
        <p:spPr>
          <a:xfrm>
            <a:off x="3850443" y="9428596"/>
            <a:ext cx="2945659" cy="49796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GB"/>
              <a:t>35</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4"/>
        <p:cNvGrpSpPr/>
        <p:nvPr/>
      </p:nvGrpSpPr>
      <p:grpSpPr>
        <a:xfrm>
          <a:off x="0" y="0"/>
          <a:ext cx="0" cy="0"/>
          <a:chOff x="0" y="0"/>
          <a:chExt cx="0" cy="0"/>
        </a:xfrm>
      </p:grpSpPr>
      <p:sp>
        <p:nvSpPr>
          <p:cNvPr id="1975" name="Google Shape;1975;g2be0eb19aa2_0_93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6" name="Google Shape;1976;g2be0eb19aa2_0_937:notes"/>
          <p:cNvSpPr txBox="1">
            <a:spLocks noGrp="1"/>
          </p:cNvSpPr>
          <p:nvPr>
            <p:ph type="body" idx="1"/>
          </p:nvPr>
        </p:nvSpPr>
        <p:spPr>
          <a:xfrm>
            <a:off x="679768" y="4777200"/>
            <a:ext cx="5438140" cy="3908777"/>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977" name="Google Shape;1977;g2be0eb19aa2_0_937:notes"/>
          <p:cNvSpPr txBox="1">
            <a:spLocks noGrp="1"/>
          </p:cNvSpPr>
          <p:nvPr>
            <p:ph type="sldNum" idx="12"/>
          </p:nvPr>
        </p:nvSpPr>
        <p:spPr>
          <a:xfrm>
            <a:off x="3850443" y="9428596"/>
            <a:ext cx="2945659" cy="49796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36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5"/>
        <p:cNvGrpSpPr/>
        <p:nvPr/>
      </p:nvGrpSpPr>
      <p:grpSpPr>
        <a:xfrm>
          <a:off x="0" y="0"/>
          <a:ext cx="0" cy="0"/>
          <a:chOff x="0" y="0"/>
          <a:chExt cx="0" cy="0"/>
        </a:xfrm>
      </p:grpSpPr>
      <p:sp>
        <p:nvSpPr>
          <p:cNvPr id="1986" name="Google Shape;1986;g1e370a7c432_0_176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7" name="Google Shape;1987;g1e370a7c432_0_1764:notes"/>
          <p:cNvSpPr txBox="1">
            <a:spLocks noGrp="1"/>
          </p:cNvSpPr>
          <p:nvPr>
            <p:ph type="body" idx="1"/>
          </p:nvPr>
        </p:nvSpPr>
        <p:spPr>
          <a:xfrm>
            <a:off x="679768" y="4777200"/>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988" name="Google Shape;1988;g1e370a7c432_0_1764:notes"/>
          <p:cNvSpPr txBox="1">
            <a:spLocks noGrp="1"/>
          </p:cNvSpPr>
          <p:nvPr>
            <p:ph type="sldNum" idx="12"/>
          </p:nvPr>
        </p:nvSpPr>
        <p:spPr>
          <a:xfrm>
            <a:off x="3850443" y="9428596"/>
            <a:ext cx="2945659" cy="49796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GB"/>
              <a:t>37</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8"/>
        <p:cNvGrpSpPr/>
        <p:nvPr/>
      </p:nvGrpSpPr>
      <p:grpSpPr>
        <a:xfrm>
          <a:off x="0" y="0"/>
          <a:ext cx="0" cy="0"/>
          <a:chOff x="0" y="0"/>
          <a:chExt cx="0" cy="0"/>
        </a:xfrm>
      </p:grpSpPr>
      <p:sp>
        <p:nvSpPr>
          <p:cNvPr id="2029" name="Google Shape;2029;g1e370a7c432_0_222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0" name="Google Shape;2030;g1e370a7c432_0_2221:notes"/>
          <p:cNvSpPr txBox="1">
            <a:spLocks noGrp="1"/>
          </p:cNvSpPr>
          <p:nvPr>
            <p:ph type="body" idx="1"/>
          </p:nvPr>
        </p:nvSpPr>
        <p:spPr>
          <a:xfrm>
            <a:off x="679768" y="4777200"/>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31" name="Google Shape;2031;g1e370a7c432_0_2221:notes"/>
          <p:cNvSpPr txBox="1">
            <a:spLocks noGrp="1"/>
          </p:cNvSpPr>
          <p:nvPr>
            <p:ph type="sldNum" idx="12"/>
          </p:nvPr>
        </p:nvSpPr>
        <p:spPr>
          <a:xfrm>
            <a:off x="3850443" y="9428596"/>
            <a:ext cx="2945659" cy="49796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38</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6"/>
        <p:cNvGrpSpPr/>
        <p:nvPr/>
      </p:nvGrpSpPr>
      <p:grpSpPr>
        <a:xfrm>
          <a:off x="0" y="0"/>
          <a:ext cx="0" cy="0"/>
          <a:chOff x="0" y="0"/>
          <a:chExt cx="0" cy="0"/>
        </a:xfrm>
      </p:grpSpPr>
      <p:sp>
        <p:nvSpPr>
          <p:cNvPr id="2057" name="Google Shape;2057;g1e370a7c432_0_234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8" name="Google Shape;2058;g1e370a7c432_0_2343:notes"/>
          <p:cNvSpPr txBox="1">
            <a:spLocks noGrp="1"/>
          </p:cNvSpPr>
          <p:nvPr>
            <p:ph type="body" idx="1"/>
          </p:nvPr>
        </p:nvSpPr>
        <p:spPr>
          <a:xfrm>
            <a:off x="679768" y="4777200"/>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59" name="Google Shape;2059;g1e370a7c432_0_2343:notes"/>
          <p:cNvSpPr txBox="1">
            <a:spLocks noGrp="1"/>
          </p:cNvSpPr>
          <p:nvPr>
            <p:ph type="sldNum" idx="12"/>
          </p:nvPr>
        </p:nvSpPr>
        <p:spPr>
          <a:xfrm>
            <a:off x="3850443" y="9428595"/>
            <a:ext cx="2945659" cy="49796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39</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smtClean="0">
                <a:solidFill>
                  <a:schemeClr val="dk1"/>
                </a:solidFill>
                <a:latin typeface="Calibri"/>
                <a:ea typeface="Calibri"/>
                <a:cs typeface="Calibri"/>
                <a:sym typeface="Calibri"/>
              </a:rPr>
              <a:t>41</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78335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9"/>
        <p:cNvGrpSpPr/>
        <p:nvPr/>
      </p:nvGrpSpPr>
      <p:grpSpPr>
        <a:xfrm>
          <a:off x="0" y="0"/>
          <a:ext cx="0" cy="0"/>
          <a:chOff x="0" y="0"/>
          <a:chExt cx="0" cy="0"/>
        </a:xfrm>
      </p:grpSpPr>
      <p:sp>
        <p:nvSpPr>
          <p:cNvPr id="1190" name="Google Shape;1190;g1e370a7c432_0_313:notes"/>
          <p:cNvSpPr txBox="1">
            <a:spLocks noGrp="1"/>
          </p:cNvSpPr>
          <p:nvPr>
            <p:ph type="body" idx="1"/>
          </p:nvPr>
        </p:nvSpPr>
        <p:spPr>
          <a:xfrm>
            <a:off x="679768" y="4777200"/>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1" name="Google Shape;1191;g1e370a7c432_0_31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6"/>
        <p:cNvGrpSpPr/>
        <p:nvPr/>
      </p:nvGrpSpPr>
      <p:grpSpPr>
        <a:xfrm>
          <a:off x="0" y="0"/>
          <a:ext cx="0" cy="0"/>
          <a:chOff x="0" y="0"/>
          <a:chExt cx="0" cy="0"/>
        </a:xfrm>
      </p:grpSpPr>
      <p:sp>
        <p:nvSpPr>
          <p:cNvPr id="2067" name="Google Shape;2067;g24d476361d3_0_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8" name="Google Shape;2068;g24d476361d3_0_0:notes"/>
          <p:cNvSpPr txBox="1">
            <a:spLocks noGrp="1"/>
          </p:cNvSpPr>
          <p:nvPr>
            <p:ph type="body" idx="1"/>
          </p:nvPr>
        </p:nvSpPr>
        <p:spPr>
          <a:xfrm>
            <a:off x="679768" y="4777200"/>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69" name="Google Shape;2069;g24d476361d3_0_0:notes"/>
          <p:cNvSpPr txBox="1">
            <a:spLocks noGrp="1"/>
          </p:cNvSpPr>
          <p:nvPr>
            <p:ph type="sldNum" idx="12"/>
          </p:nvPr>
        </p:nvSpPr>
        <p:spPr>
          <a:xfrm>
            <a:off x="3850443" y="9428595"/>
            <a:ext cx="2945659" cy="49796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42</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6"/>
        <p:cNvGrpSpPr/>
        <p:nvPr/>
      </p:nvGrpSpPr>
      <p:grpSpPr>
        <a:xfrm>
          <a:off x="0" y="0"/>
          <a:ext cx="0" cy="0"/>
          <a:chOff x="0" y="0"/>
          <a:chExt cx="0" cy="0"/>
        </a:xfrm>
      </p:grpSpPr>
      <p:sp>
        <p:nvSpPr>
          <p:cNvPr id="2077" name="Google Shape;2077;g1e370a7c432_0_244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8" name="Google Shape;2078;g1e370a7c432_0_2445:notes"/>
          <p:cNvSpPr txBox="1">
            <a:spLocks noGrp="1"/>
          </p:cNvSpPr>
          <p:nvPr>
            <p:ph type="body" idx="1"/>
          </p:nvPr>
        </p:nvSpPr>
        <p:spPr>
          <a:xfrm>
            <a:off x="679768" y="4777200"/>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p>
        </p:txBody>
      </p:sp>
      <p:sp>
        <p:nvSpPr>
          <p:cNvPr id="2079" name="Google Shape;2079;g1e370a7c432_0_2445:notes"/>
          <p:cNvSpPr txBox="1">
            <a:spLocks noGrp="1"/>
          </p:cNvSpPr>
          <p:nvPr>
            <p:ph type="sldNum" idx="12"/>
          </p:nvPr>
        </p:nvSpPr>
        <p:spPr>
          <a:xfrm>
            <a:off x="3850443" y="9428595"/>
            <a:ext cx="2945659" cy="49796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GB"/>
              <a:t>43</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51" name="Google Shape;351;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7"/>
        <p:cNvGrpSpPr/>
        <p:nvPr/>
      </p:nvGrpSpPr>
      <p:grpSpPr>
        <a:xfrm>
          <a:off x="0" y="0"/>
          <a:ext cx="0" cy="0"/>
          <a:chOff x="0" y="0"/>
          <a:chExt cx="0" cy="0"/>
        </a:xfrm>
      </p:grpSpPr>
      <p:sp>
        <p:nvSpPr>
          <p:cNvPr id="1258" name="Google Shape;1258;g1e370a7c432_0_74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9" name="Google Shape;1259;g1e370a7c432_0_747:notes"/>
          <p:cNvSpPr txBox="1">
            <a:spLocks noGrp="1"/>
          </p:cNvSpPr>
          <p:nvPr>
            <p:ph type="body" idx="1"/>
          </p:nvPr>
        </p:nvSpPr>
        <p:spPr>
          <a:xfrm>
            <a:off x="679768" y="4777200"/>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0" name="Google Shape;1260;g1e370a7c432_0_747:notes"/>
          <p:cNvSpPr txBox="1">
            <a:spLocks noGrp="1"/>
          </p:cNvSpPr>
          <p:nvPr>
            <p:ph type="sldNum" idx="12"/>
          </p:nvPr>
        </p:nvSpPr>
        <p:spPr>
          <a:xfrm>
            <a:off x="3850443" y="9428596"/>
            <a:ext cx="2945659" cy="49796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31: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I’m sure you are familiar with most of the discriminatory grounds.</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Let’s see if we can name them all together, I’ve added some symbols to help us along the way.</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UCD has an additional discriminatory ground, which brings us to a total of 10 grounds– does anyone know what that is? </a:t>
            </a:r>
          </a:p>
        </p:txBody>
      </p:sp>
      <p:sp>
        <p:nvSpPr>
          <p:cNvPr id="171" name="Google Shape;171;p3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8"/>
        <p:cNvGrpSpPr/>
        <p:nvPr/>
      </p:nvGrpSpPr>
      <p:grpSpPr>
        <a:xfrm>
          <a:off x="0" y="0"/>
          <a:ext cx="0" cy="0"/>
          <a:chOff x="0" y="0"/>
          <a:chExt cx="0" cy="0"/>
        </a:xfrm>
      </p:grpSpPr>
      <p:sp>
        <p:nvSpPr>
          <p:cNvPr id="1589" name="Google Shape;1589;g1e370a7c432_0_1879:notes"/>
          <p:cNvSpPr txBox="1">
            <a:spLocks noGrp="1"/>
          </p:cNvSpPr>
          <p:nvPr>
            <p:ph type="body" idx="1"/>
          </p:nvPr>
        </p:nvSpPr>
        <p:spPr>
          <a:xfrm>
            <a:off x="679768" y="4777200"/>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IE" dirty="0"/>
              <a:t>Brightspace Modules.</a:t>
            </a:r>
            <a:endParaRPr dirty="0"/>
          </a:p>
        </p:txBody>
      </p:sp>
      <p:sp>
        <p:nvSpPr>
          <p:cNvPr id="1590" name="Google Shape;1590;g1e370a7c432_0_187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5"/>
        <p:cNvGrpSpPr/>
        <p:nvPr/>
      </p:nvGrpSpPr>
      <p:grpSpPr>
        <a:xfrm>
          <a:off x="0" y="0"/>
          <a:ext cx="0" cy="0"/>
          <a:chOff x="0" y="0"/>
          <a:chExt cx="0" cy="0"/>
        </a:xfrm>
      </p:grpSpPr>
      <p:sp>
        <p:nvSpPr>
          <p:cNvPr id="1276" name="Google Shape;1276;g1e370a7c432_0_85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7" name="Google Shape;1277;g1e370a7c432_0_857:notes"/>
          <p:cNvSpPr txBox="1">
            <a:spLocks noGrp="1"/>
          </p:cNvSpPr>
          <p:nvPr>
            <p:ph type="body" idx="1"/>
          </p:nvPr>
        </p:nvSpPr>
        <p:spPr>
          <a:xfrm>
            <a:off x="679768" y="4777200"/>
            <a:ext cx="5438140" cy="3908777"/>
          </a:xfrm>
          <a:prstGeom prst="rect">
            <a:avLst/>
          </a:prstGeom>
          <a:noFill/>
          <a:ln>
            <a:noFill/>
          </a:ln>
        </p:spPr>
        <p:txBody>
          <a:bodyPr spcFirstLastPara="1" wrap="square" lIns="91425" tIns="45700" rIns="91425" bIns="45700" anchor="t" anchorCtr="0">
            <a:noAutofit/>
          </a:bodyPr>
          <a:lstStyle/>
          <a:p>
            <a:pPr marL="457200" lvl="0" indent="0" algn="l" rtl="0">
              <a:lnSpc>
                <a:spcPct val="97916"/>
              </a:lnSpc>
              <a:spcBef>
                <a:spcPts val="0"/>
              </a:spcBef>
              <a:spcAft>
                <a:spcPts val="0"/>
              </a:spcAft>
              <a:buSzPts val="1400"/>
              <a:buNone/>
            </a:pPr>
            <a:endParaRPr sz="1200">
              <a:solidFill>
                <a:srgbClr val="000000"/>
              </a:solidFill>
              <a:latin typeface="Calibri"/>
              <a:ea typeface="Calibri"/>
              <a:cs typeface="Calibri"/>
              <a:sym typeface="Calibri"/>
            </a:endParaRPr>
          </a:p>
          <a:p>
            <a:pPr marL="457200" lvl="0" indent="0" algn="l" rtl="0">
              <a:lnSpc>
                <a:spcPct val="97916"/>
              </a:lnSpc>
              <a:spcBef>
                <a:spcPts val="800"/>
              </a:spcBef>
              <a:spcAft>
                <a:spcPts val="0"/>
              </a:spcAft>
              <a:buSzPts val="1400"/>
              <a:buNone/>
            </a:pPr>
            <a:r>
              <a:rPr lang="en-GB" sz="1200">
                <a:latin typeface="Calibri"/>
                <a:ea typeface="Calibri"/>
                <a:cs typeface="Calibri"/>
                <a:sym typeface="Calibri"/>
              </a:rPr>
              <a:t>Not every option from this range is appropriate for each disclosure</a:t>
            </a:r>
            <a:endParaRPr sz="1200">
              <a:solidFill>
                <a:srgbClr val="000000"/>
              </a:solidFill>
              <a:latin typeface="Calibri"/>
              <a:ea typeface="Calibri"/>
              <a:cs typeface="Calibri"/>
              <a:sym typeface="Calibri"/>
            </a:endParaRPr>
          </a:p>
          <a:p>
            <a:pPr marL="457200" lvl="0" indent="0" algn="l" rtl="0">
              <a:lnSpc>
                <a:spcPct val="97916"/>
              </a:lnSpc>
              <a:spcBef>
                <a:spcPts val="800"/>
              </a:spcBef>
              <a:spcAft>
                <a:spcPts val="0"/>
              </a:spcAft>
              <a:buSzPts val="1400"/>
              <a:buNone/>
            </a:pPr>
            <a:endParaRPr sz="1200">
              <a:solidFill>
                <a:srgbClr val="000000"/>
              </a:solidFill>
              <a:latin typeface="Calibri"/>
              <a:ea typeface="Calibri"/>
              <a:cs typeface="Calibri"/>
              <a:sym typeface="Calibri"/>
            </a:endParaRPr>
          </a:p>
          <a:p>
            <a:pPr marL="457200" lvl="0" indent="0" algn="l" rtl="0">
              <a:lnSpc>
                <a:spcPct val="97916"/>
              </a:lnSpc>
              <a:spcBef>
                <a:spcPts val="800"/>
              </a:spcBef>
              <a:spcAft>
                <a:spcPts val="0"/>
              </a:spcAft>
              <a:buSzPts val="1400"/>
              <a:buNone/>
            </a:pPr>
            <a:r>
              <a:rPr lang="en-GB" sz="1200">
                <a:solidFill>
                  <a:srgbClr val="000000"/>
                </a:solidFill>
                <a:latin typeface="Calibri"/>
                <a:ea typeface="Calibri"/>
                <a:cs typeface="Calibri"/>
                <a:sym typeface="Calibri"/>
              </a:rPr>
              <a:t>The D&amp;R Adviser can provide information and guidance on the options available but it is the person who is disclosing the issue who decides how they wish to proceed.</a:t>
            </a:r>
            <a:endParaRPr sz="1200">
              <a:latin typeface="Calibri"/>
              <a:ea typeface="Calibri"/>
              <a:cs typeface="Calibri"/>
              <a:sym typeface="Calibri"/>
            </a:endParaRPr>
          </a:p>
          <a:p>
            <a:pPr marL="457200" marR="0" lvl="0" indent="-228600" algn="l" rtl="0">
              <a:lnSpc>
                <a:spcPct val="100000"/>
              </a:lnSpc>
              <a:spcBef>
                <a:spcPts val="800"/>
              </a:spcBef>
              <a:spcAft>
                <a:spcPts val="0"/>
              </a:spcAft>
              <a:buClr>
                <a:srgbClr val="000000"/>
              </a:buClr>
              <a:buSzPts val="1400"/>
              <a:buFont typeface="Arial"/>
              <a:buNone/>
            </a:pPr>
            <a:endParaRPr/>
          </a:p>
        </p:txBody>
      </p:sp>
      <p:sp>
        <p:nvSpPr>
          <p:cNvPr id="1278" name="Google Shape;1278;g1e370a7c432_0_857:notes"/>
          <p:cNvSpPr txBox="1">
            <a:spLocks noGrp="1"/>
          </p:cNvSpPr>
          <p:nvPr>
            <p:ph type="sldNum" idx="12"/>
          </p:nvPr>
        </p:nvSpPr>
        <p:spPr>
          <a:xfrm>
            <a:off x="3850443" y="9428596"/>
            <a:ext cx="2945659" cy="49796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GB"/>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2.xml"/><Relationship Id="rId6" Type="http://schemas.openxmlformats.org/officeDocument/2006/relationships/image" Target="../media/image2.png"/><Relationship Id="rId5" Type="http://schemas.openxmlformats.org/officeDocument/2006/relationships/chart" Target="../charts/chart4.xml"/><Relationship Id="rId4" Type="http://schemas.openxmlformats.org/officeDocument/2006/relationships/chart" Target="../charts/chart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15"/>
        <p:cNvGrpSpPr/>
        <p:nvPr/>
      </p:nvGrpSpPr>
      <p:grpSpPr>
        <a:xfrm>
          <a:off x="0" y="0"/>
          <a:ext cx="0" cy="0"/>
          <a:chOff x="0" y="0"/>
          <a:chExt cx="0" cy="0"/>
        </a:xfrm>
      </p:grpSpPr>
      <p:pic>
        <p:nvPicPr>
          <p:cNvPr id="16" name="Google Shape;16;g1e370a7c432_0_3240"/>
          <p:cNvPicPr preferRelativeResize="0"/>
          <p:nvPr/>
        </p:nvPicPr>
        <p:blipFill rotWithShape="1">
          <a:blip r:embed="rId2">
            <a:alphaModFix/>
          </a:blip>
          <a:srcRect t="4849" b="9158"/>
          <a:stretch/>
        </p:blipFill>
        <p:spPr>
          <a:xfrm>
            <a:off x="400670" y="1337751"/>
            <a:ext cx="11390660" cy="5520250"/>
          </a:xfrm>
          <a:prstGeom prst="rect">
            <a:avLst/>
          </a:prstGeom>
          <a:noFill/>
          <a:ln>
            <a:noFill/>
          </a:ln>
        </p:spPr>
      </p:pic>
      <p:sp>
        <p:nvSpPr>
          <p:cNvPr id="17" name="Google Shape;17;g1e370a7c432_0_3240"/>
          <p:cNvSpPr/>
          <p:nvPr/>
        </p:nvSpPr>
        <p:spPr>
          <a:xfrm>
            <a:off x="3600126" y="5095875"/>
            <a:ext cx="4991700" cy="17622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 name="Google Shape;18;g1e370a7c432_0_3240"/>
          <p:cNvSpPr txBox="1">
            <a:spLocks noGrp="1"/>
          </p:cNvSpPr>
          <p:nvPr>
            <p:ph type="title"/>
          </p:nvPr>
        </p:nvSpPr>
        <p:spPr>
          <a:xfrm>
            <a:off x="3745395" y="5370987"/>
            <a:ext cx="4701300" cy="1212000"/>
          </a:xfrm>
          <a:prstGeom prst="rect">
            <a:avLst/>
          </a:prstGeom>
          <a:noFill/>
          <a:ln>
            <a:noFill/>
          </a:ln>
        </p:spPr>
        <p:txBody>
          <a:bodyPr spcFirstLastPara="1" wrap="square" lIns="91425" tIns="45700" rIns="91425" bIns="45700" anchor="t" anchorCtr="0">
            <a:noAutofit/>
          </a:bodyPr>
          <a:lstStyle>
            <a:lvl1pPr marR="0" lvl="0" algn="ctr">
              <a:lnSpc>
                <a:spcPct val="8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 name="Google Shape;19;g1e370a7c432_0_3240"/>
          <p:cNvSpPr txBox="1">
            <a:spLocks noGrp="1"/>
          </p:cNvSpPr>
          <p:nvPr>
            <p:ph type="dt" idx="10"/>
          </p:nvPr>
        </p:nvSpPr>
        <p:spPr>
          <a:xfrm>
            <a:off x="466724" y="6518118"/>
            <a:ext cx="1437900" cy="21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1400"/>
              <a:buFont typeface="Calibri"/>
              <a:buNone/>
              <a:defRPr>
                <a:solidFill>
                  <a:schemeClr val="lt1"/>
                </a:solidFill>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pic>
        <p:nvPicPr>
          <p:cNvPr id="20" name="Google Shape;20;g1e370a7c432_0_3240" descr="Logo&#10;&#10;Description automatically generated"/>
          <p:cNvPicPr preferRelativeResize="0"/>
          <p:nvPr/>
        </p:nvPicPr>
        <p:blipFill rotWithShape="1">
          <a:blip r:embed="rId3">
            <a:alphaModFix/>
          </a:blip>
          <a:srcRect/>
          <a:stretch/>
        </p:blipFill>
        <p:spPr>
          <a:xfrm>
            <a:off x="466724" y="231083"/>
            <a:ext cx="524439" cy="770000"/>
          </a:xfrm>
          <a:prstGeom prst="rect">
            <a:avLst/>
          </a:prstGeom>
          <a:noFill/>
          <a:ln>
            <a:noFill/>
          </a:ln>
        </p:spPr>
      </p:pic>
      <p:sp>
        <p:nvSpPr>
          <p:cNvPr id="21" name="Google Shape;21;g1e370a7c432_0_3240"/>
          <p:cNvSpPr txBox="1"/>
          <p:nvPr/>
        </p:nvSpPr>
        <p:spPr>
          <a:xfrm>
            <a:off x="6172614" y="227901"/>
            <a:ext cx="60195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chemeClr val="accent1"/>
                </a:solidFill>
                <a:latin typeface="Arial"/>
                <a:ea typeface="Arial"/>
                <a:cs typeface="Arial"/>
                <a:sym typeface="Arial"/>
              </a:rPr>
              <a:t>UCD Dignity &amp; Respect Support Service</a:t>
            </a:r>
            <a:endParaRPr sz="1400" b="0" i="0" u="none" strike="noStrike" cap="none">
              <a:solidFill>
                <a:srgbClr val="000000"/>
              </a:solidFill>
              <a:latin typeface="Arial"/>
              <a:ea typeface="Arial"/>
              <a:cs typeface="Arial"/>
              <a:sym typeface="Arial"/>
            </a:endParaRPr>
          </a:p>
        </p:txBody>
      </p:sp>
      <p:sp>
        <p:nvSpPr>
          <p:cNvPr id="22" name="Google Shape;22;g1e370a7c432_0_3240"/>
          <p:cNvSpPr txBox="1"/>
          <p:nvPr/>
        </p:nvSpPr>
        <p:spPr>
          <a:xfrm>
            <a:off x="6172614" y="591995"/>
            <a:ext cx="5552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accent1"/>
                </a:solidFill>
                <a:latin typeface="Arial"/>
                <a:ea typeface="Arial"/>
                <a:cs typeface="Arial"/>
                <a:sym typeface="Arial"/>
              </a:rPr>
              <a:t>FOSTERING RESPECT IN OUR UCD</a:t>
            </a:r>
            <a:endParaRPr sz="1400" b="0" i="0" u="none" strike="noStrike" cap="none">
              <a:solidFill>
                <a:srgbClr val="000000"/>
              </a:solidFill>
              <a:latin typeface="Arial"/>
              <a:ea typeface="Arial"/>
              <a:cs typeface="Arial"/>
              <a:sym typeface="Arial"/>
            </a:endParaRPr>
          </a:p>
        </p:txBody>
      </p:sp>
      <p:pic>
        <p:nvPicPr>
          <p:cNvPr id="23" name="Google Shape;23;g1e370a7c432_0_3240" descr="Icon&#10;&#10;Description automatically generated"/>
          <p:cNvPicPr preferRelativeResize="0"/>
          <p:nvPr/>
        </p:nvPicPr>
        <p:blipFill rotWithShape="1">
          <a:blip r:embed="rId4">
            <a:alphaModFix/>
          </a:blip>
          <a:srcRect/>
          <a:stretch/>
        </p:blipFill>
        <p:spPr>
          <a:xfrm>
            <a:off x="5156176" y="209823"/>
            <a:ext cx="863212" cy="95948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6"/>
        <p:cNvGrpSpPr/>
        <p:nvPr/>
      </p:nvGrpSpPr>
      <p:grpSpPr>
        <a:xfrm>
          <a:off x="0" y="0"/>
          <a:ext cx="0" cy="0"/>
          <a:chOff x="0" y="0"/>
          <a:chExt cx="0" cy="0"/>
        </a:xfrm>
      </p:grpSpPr>
      <p:sp>
        <p:nvSpPr>
          <p:cNvPr id="97" name="Google Shape;97;g1e370a7c432_0_3321"/>
          <p:cNvSpPr txBox="1">
            <a:spLocks noGrp="1"/>
          </p:cNvSpPr>
          <p:nvPr>
            <p:ph type="title"/>
          </p:nvPr>
        </p:nvSpPr>
        <p:spPr>
          <a:xfrm rot="5400000">
            <a:off x="7133400" y="1956625"/>
            <a:ext cx="5811900" cy="2628900"/>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g1e370a7c432_0_3321"/>
          <p:cNvSpPr txBox="1">
            <a:spLocks noGrp="1"/>
          </p:cNvSpPr>
          <p:nvPr>
            <p:ph type="body" idx="1"/>
          </p:nvPr>
        </p:nvSpPr>
        <p:spPr>
          <a:xfrm rot="5400000">
            <a:off x="1799400" y="-596075"/>
            <a:ext cx="5811900" cy="77343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g1e370a7c432_0_332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g1e370a7c432_0_332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g1e370a7c432_0_332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7"/>
        <p:cNvGrpSpPr/>
        <p:nvPr/>
      </p:nvGrpSpPr>
      <p:grpSpPr>
        <a:xfrm>
          <a:off x="0" y="0"/>
          <a:ext cx="0" cy="0"/>
          <a:chOff x="0" y="0"/>
          <a:chExt cx="0" cy="0"/>
        </a:xfrm>
      </p:grpSpPr>
      <p:sp>
        <p:nvSpPr>
          <p:cNvPr id="108" name="Google Shape;108;g1e370a7c432_0_413"/>
          <p:cNvSpPr txBox="1">
            <a:spLocks noGrp="1"/>
          </p:cNvSpPr>
          <p:nvPr>
            <p:ph type="title"/>
          </p:nvPr>
        </p:nvSpPr>
        <p:spPr>
          <a:xfrm>
            <a:off x="838200" y="365125"/>
            <a:ext cx="10515600" cy="1325700"/>
          </a:xfrm>
          <a:prstGeom prst="rect">
            <a:avLst/>
          </a:prstGeom>
          <a:noFill/>
          <a:ln>
            <a:noFill/>
          </a:ln>
        </p:spPr>
        <p:txBody>
          <a:bodyPr spcFirstLastPara="1" wrap="square" lIns="0" tIns="0" rIns="0" bIns="0" anchor="ctr" anchorCtr="0">
            <a:normAutofit/>
          </a:bodyPr>
          <a:lstStyle>
            <a:lvl1pPr marR="0" lvl="0" algn="l" rtl="0">
              <a:lnSpc>
                <a:spcPct val="90000"/>
              </a:lnSpc>
              <a:spcBef>
                <a:spcPts val="0"/>
              </a:spcBef>
              <a:spcAft>
                <a:spcPts val="0"/>
              </a:spcAft>
              <a:buClr>
                <a:schemeClr val="dk1"/>
              </a:buClr>
              <a:buSzPts val="18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9" name="Google Shape;109;g1e370a7c432_0_413"/>
          <p:cNvSpPr txBox="1">
            <a:spLocks noGrp="1"/>
          </p:cNvSpPr>
          <p:nvPr>
            <p:ph type="body" idx="1"/>
          </p:nvPr>
        </p:nvSpPr>
        <p:spPr>
          <a:xfrm>
            <a:off x="838200" y="1825625"/>
            <a:ext cx="10515600" cy="43512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g1e370a7c432_0_41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g1e370a7c432_0_41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g1e370a7c432_0_4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5"/>
        <p:cNvGrpSpPr/>
        <p:nvPr/>
      </p:nvGrpSpPr>
      <p:grpSpPr>
        <a:xfrm>
          <a:off x="0" y="0"/>
          <a:ext cx="0" cy="0"/>
          <a:chOff x="0" y="0"/>
          <a:chExt cx="0" cy="0"/>
        </a:xfrm>
      </p:grpSpPr>
      <p:sp>
        <p:nvSpPr>
          <p:cNvPr id="126" name="Google Shape;126;g1c7460db15e_0_8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8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7" name="Google Shape;127;g1c7460db15e_0_8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g1c7460db15e_0_8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g1c7460db15e_0_8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130"/>
        <p:cNvGrpSpPr/>
        <p:nvPr/>
      </p:nvGrpSpPr>
      <p:grpSpPr>
        <a:xfrm>
          <a:off x="0" y="0"/>
          <a:ext cx="0" cy="0"/>
          <a:chOff x="0" y="0"/>
          <a:chExt cx="0" cy="0"/>
        </a:xfrm>
      </p:grpSpPr>
      <p:pic>
        <p:nvPicPr>
          <p:cNvPr id="131" name="Google Shape;131;p26"/>
          <p:cNvPicPr preferRelativeResize="0"/>
          <p:nvPr/>
        </p:nvPicPr>
        <p:blipFill rotWithShape="1">
          <a:blip r:embed="rId2">
            <a:alphaModFix/>
          </a:blip>
          <a:srcRect t="4852" b="9157"/>
          <a:stretch/>
        </p:blipFill>
        <p:spPr>
          <a:xfrm>
            <a:off x="400670" y="1337751"/>
            <a:ext cx="11390659" cy="5520250"/>
          </a:xfrm>
          <a:prstGeom prst="rect">
            <a:avLst/>
          </a:prstGeom>
          <a:noFill/>
          <a:ln>
            <a:noFill/>
          </a:ln>
        </p:spPr>
      </p:pic>
      <p:sp>
        <p:nvSpPr>
          <p:cNvPr id="132" name="Google Shape;132;p26"/>
          <p:cNvSpPr/>
          <p:nvPr/>
        </p:nvSpPr>
        <p:spPr>
          <a:xfrm>
            <a:off x="3600126" y="5095875"/>
            <a:ext cx="4991747" cy="1762125"/>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3" name="Google Shape;133;p26"/>
          <p:cNvSpPr txBox="1">
            <a:spLocks noGrp="1"/>
          </p:cNvSpPr>
          <p:nvPr>
            <p:ph type="title"/>
          </p:nvPr>
        </p:nvSpPr>
        <p:spPr>
          <a:xfrm>
            <a:off x="3745395" y="5370987"/>
            <a:ext cx="4701208" cy="1211899"/>
          </a:xfrm>
          <a:prstGeom prst="rect">
            <a:avLst/>
          </a:prstGeom>
          <a:noFill/>
          <a:ln>
            <a:noFill/>
          </a:ln>
        </p:spPr>
        <p:txBody>
          <a:bodyPr spcFirstLastPara="1" wrap="square" lIns="91425" tIns="45700" rIns="91425" bIns="45700" anchor="t" anchorCtr="0">
            <a:noAutofit/>
          </a:bodyPr>
          <a:lstStyle>
            <a:lvl1pPr marR="0" lvl="0" algn="ctr" rtl="0">
              <a:lnSpc>
                <a:spcPct val="8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4" name="Google Shape;134;p26"/>
          <p:cNvSpPr txBox="1">
            <a:spLocks noGrp="1"/>
          </p:cNvSpPr>
          <p:nvPr>
            <p:ph type="dt" idx="10"/>
          </p:nvPr>
        </p:nvSpPr>
        <p:spPr>
          <a:xfrm>
            <a:off x="466724" y="6518118"/>
            <a:ext cx="1437861" cy="21303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35" name="Google Shape;135;p26" descr="Logo&#10;&#10;Description automatically generated"/>
          <p:cNvPicPr preferRelativeResize="0"/>
          <p:nvPr/>
        </p:nvPicPr>
        <p:blipFill rotWithShape="1">
          <a:blip r:embed="rId3">
            <a:alphaModFix/>
          </a:blip>
          <a:srcRect/>
          <a:stretch/>
        </p:blipFill>
        <p:spPr>
          <a:xfrm>
            <a:off x="466724" y="231083"/>
            <a:ext cx="524439" cy="770000"/>
          </a:xfrm>
          <a:prstGeom prst="rect">
            <a:avLst/>
          </a:prstGeom>
          <a:noFill/>
          <a:ln>
            <a:noFill/>
          </a:ln>
        </p:spPr>
      </p:pic>
      <p:sp>
        <p:nvSpPr>
          <p:cNvPr id="136" name="Google Shape;136;p26"/>
          <p:cNvSpPr txBox="1"/>
          <p:nvPr/>
        </p:nvSpPr>
        <p:spPr>
          <a:xfrm>
            <a:off x="6172614" y="227901"/>
            <a:ext cx="6019386"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chemeClr val="accent1"/>
                </a:solidFill>
                <a:latin typeface="Arial"/>
                <a:ea typeface="Arial"/>
                <a:cs typeface="Arial"/>
                <a:sym typeface="Arial"/>
              </a:rPr>
              <a:t>UCD Dignity &amp; Respect Support Service</a:t>
            </a:r>
            <a:endParaRPr sz="1400" b="0" i="0" u="none" strike="noStrike" cap="none">
              <a:solidFill>
                <a:srgbClr val="000000"/>
              </a:solidFill>
              <a:latin typeface="Arial"/>
              <a:ea typeface="Arial"/>
              <a:cs typeface="Arial"/>
              <a:sym typeface="Arial"/>
            </a:endParaRPr>
          </a:p>
        </p:txBody>
      </p:sp>
      <p:sp>
        <p:nvSpPr>
          <p:cNvPr id="137" name="Google Shape;137;p26"/>
          <p:cNvSpPr txBox="1"/>
          <p:nvPr/>
        </p:nvSpPr>
        <p:spPr>
          <a:xfrm>
            <a:off x="6172614" y="591995"/>
            <a:ext cx="555266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accent1"/>
                </a:solidFill>
                <a:latin typeface="Arial"/>
                <a:ea typeface="Arial"/>
                <a:cs typeface="Arial"/>
                <a:sym typeface="Arial"/>
              </a:rPr>
              <a:t>FOSTERING RESPECT IN OUR UCD</a:t>
            </a:r>
            <a:endParaRPr sz="1400" b="0" i="0" u="none" strike="noStrike" cap="none">
              <a:solidFill>
                <a:srgbClr val="000000"/>
              </a:solidFill>
              <a:latin typeface="Arial"/>
              <a:ea typeface="Arial"/>
              <a:cs typeface="Arial"/>
              <a:sym typeface="Arial"/>
            </a:endParaRPr>
          </a:p>
        </p:txBody>
      </p:sp>
      <p:pic>
        <p:nvPicPr>
          <p:cNvPr id="138" name="Google Shape;138;p26" descr="Icon&#10;&#10;Description automatically generated"/>
          <p:cNvPicPr preferRelativeResize="0"/>
          <p:nvPr/>
        </p:nvPicPr>
        <p:blipFill rotWithShape="1">
          <a:blip r:embed="rId4">
            <a:alphaModFix/>
          </a:blip>
          <a:srcRect/>
          <a:stretch/>
        </p:blipFill>
        <p:spPr>
          <a:xfrm>
            <a:off x="5156176" y="209823"/>
            <a:ext cx="863211" cy="95948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eet the team">
  <p:cSld name="Meet the team">
    <p:spTree>
      <p:nvGrpSpPr>
        <p:cNvPr id="1" name="Shape 139"/>
        <p:cNvGrpSpPr/>
        <p:nvPr/>
      </p:nvGrpSpPr>
      <p:grpSpPr>
        <a:xfrm>
          <a:off x="0" y="0"/>
          <a:ext cx="0" cy="0"/>
          <a:chOff x="0" y="0"/>
          <a:chExt cx="0" cy="0"/>
        </a:xfrm>
      </p:grpSpPr>
      <p:sp>
        <p:nvSpPr>
          <p:cNvPr id="140" name="Google Shape;140;p27"/>
          <p:cNvSpPr/>
          <p:nvPr/>
        </p:nvSpPr>
        <p:spPr>
          <a:xfrm>
            <a:off x="6029326" y="2152651"/>
            <a:ext cx="6162674" cy="2909888"/>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1" name="Google Shape;141;p27"/>
          <p:cNvSpPr txBox="1">
            <a:spLocks noGrp="1"/>
          </p:cNvSpPr>
          <p:nvPr>
            <p:ph type="body" idx="1"/>
          </p:nvPr>
        </p:nvSpPr>
        <p:spPr>
          <a:xfrm>
            <a:off x="6524625" y="2624137"/>
            <a:ext cx="5172075" cy="2033588"/>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 name="Google Shape;142;p27"/>
          <p:cNvSpPr txBox="1">
            <a:spLocks noGrp="1"/>
          </p:cNvSpPr>
          <p:nvPr>
            <p:ph type="title"/>
          </p:nvPr>
        </p:nvSpPr>
        <p:spPr>
          <a:xfrm>
            <a:off x="6524624" y="1136738"/>
            <a:ext cx="5172076" cy="639192"/>
          </a:xfrm>
          <a:prstGeom prst="rect">
            <a:avLst/>
          </a:prstGeom>
          <a:noFill/>
          <a:ln>
            <a:noFill/>
          </a:ln>
        </p:spPr>
        <p:txBody>
          <a:bodyPr spcFirstLastPara="1" wrap="square" lIns="91425" tIns="45700" rIns="91425" bIns="45700" anchor="t" anchorCtr="0">
            <a:noAutofit/>
          </a:bodyPr>
          <a:lstStyle>
            <a:lvl1pPr marR="0" lvl="0" algn="ctr" rtl="0">
              <a:lnSpc>
                <a:spcPct val="80000"/>
              </a:lnSpc>
              <a:spcBef>
                <a:spcPts val="0"/>
              </a:spcBef>
              <a:spcAft>
                <a:spcPts val="0"/>
              </a:spcAft>
              <a:buClr>
                <a:srgbClr val="000000"/>
              </a:buClr>
              <a:buSzPts val="4000"/>
              <a:buFont typeface="Arial"/>
              <a:buNone/>
              <a:defRPr sz="4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3" name="Google Shape;143;p27"/>
          <p:cNvSpPr>
            <a:spLocks noGrp="1"/>
          </p:cNvSpPr>
          <p:nvPr>
            <p:ph type="pic" idx="2"/>
          </p:nvPr>
        </p:nvSpPr>
        <p:spPr>
          <a:xfrm>
            <a:off x="495300" y="1136738"/>
            <a:ext cx="2013133" cy="1697455"/>
          </a:xfrm>
          <a:prstGeom prst="rect">
            <a:avLst/>
          </a:prstGeom>
          <a:noFill/>
          <a:ln>
            <a:noFill/>
          </a:ln>
        </p:spPr>
      </p:sp>
      <p:sp>
        <p:nvSpPr>
          <p:cNvPr id="144" name="Google Shape;144;p27"/>
          <p:cNvSpPr txBox="1">
            <a:spLocks noGrp="1"/>
          </p:cNvSpPr>
          <p:nvPr>
            <p:ph type="body" idx="3"/>
          </p:nvPr>
        </p:nvSpPr>
        <p:spPr>
          <a:xfrm>
            <a:off x="258014" y="2891554"/>
            <a:ext cx="2487705" cy="411277"/>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1000"/>
              </a:spcBef>
              <a:spcAft>
                <a:spcPts val="0"/>
              </a:spcAft>
              <a:buClr>
                <a:schemeClr val="accent1"/>
              </a:buClr>
              <a:buSzPts val="1600"/>
              <a:buNone/>
              <a:defRPr sz="1600" cap="none">
                <a:solidFill>
                  <a:schemeClr val="accen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p27"/>
          <p:cNvSpPr txBox="1">
            <a:spLocks noGrp="1"/>
          </p:cNvSpPr>
          <p:nvPr>
            <p:ph type="body" idx="4"/>
          </p:nvPr>
        </p:nvSpPr>
        <p:spPr>
          <a:xfrm>
            <a:off x="258014" y="3266549"/>
            <a:ext cx="2487705" cy="43563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accent1"/>
              </a:buClr>
              <a:buSzPts val="1400"/>
              <a:buNone/>
              <a:defRPr sz="1400" cap="none">
                <a:solidFill>
                  <a:schemeClr val="accen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27"/>
          <p:cNvSpPr>
            <a:spLocks noGrp="1"/>
          </p:cNvSpPr>
          <p:nvPr>
            <p:ph type="pic" idx="5"/>
          </p:nvPr>
        </p:nvSpPr>
        <p:spPr>
          <a:xfrm>
            <a:off x="3501452" y="1136738"/>
            <a:ext cx="2013133" cy="1697455"/>
          </a:xfrm>
          <a:prstGeom prst="rect">
            <a:avLst/>
          </a:prstGeom>
          <a:noFill/>
          <a:ln>
            <a:noFill/>
          </a:ln>
        </p:spPr>
      </p:sp>
      <p:sp>
        <p:nvSpPr>
          <p:cNvPr id="147" name="Google Shape;147;p27"/>
          <p:cNvSpPr txBox="1">
            <a:spLocks noGrp="1"/>
          </p:cNvSpPr>
          <p:nvPr>
            <p:ph type="body" idx="6"/>
          </p:nvPr>
        </p:nvSpPr>
        <p:spPr>
          <a:xfrm>
            <a:off x="3264166" y="2890991"/>
            <a:ext cx="2487705" cy="411277"/>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1000"/>
              </a:spcBef>
              <a:spcAft>
                <a:spcPts val="0"/>
              </a:spcAft>
              <a:buClr>
                <a:schemeClr val="accent1"/>
              </a:buClr>
              <a:buSzPts val="1600"/>
              <a:buNone/>
              <a:defRPr sz="1600" cap="none">
                <a:solidFill>
                  <a:schemeClr val="accen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27"/>
          <p:cNvSpPr txBox="1">
            <a:spLocks noGrp="1"/>
          </p:cNvSpPr>
          <p:nvPr>
            <p:ph type="body" idx="7"/>
          </p:nvPr>
        </p:nvSpPr>
        <p:spPr>
          <a:xfrm>
            <a:off x="3264166" y="3265986"/>
            <a:ext cx="2487705" cy="43563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accent1"/>
              </a:buClr>
              <a:buSzPts val="1400"/>
              <a:buNone/>
              <a:defRPr sz="1400" cap="none">
                <a:solidFill>
                  <a:schemeClr val="accen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27"/>
          <p:cNvSpPr>
            <a:spLocks noGrp="1"/>
          </p:cNvSpPr>
          <p:nvPr>
            <p:ph type="pic" idx="8"/>
          </p:nvPr>
        </p:nvSpPr>
        <p:spPr>
          <a:xfrm>
            <a:off x="495300" y="3959110"/>
            <a:ext cx="2013133" cy="1697455"/>
          </a:xfrm>
          <a:prstGeom prst="rect">
            <a:avLst/>
          </a:prstGeom>
          <a:noFill/>
          <a:ln>
            <a:noFill/>
          </a:ln>
        </p:spPr>
      </p:sp>
      <p:sp>
        <p:nvSpPr>
          <p:cNvPr id="150" name="Google Shape;150;p27"/>
          <p:cNvSpPr txBox="1">
            <a:spLocks noGrp="1"/>
          </p:cNvSpPr>
          <p:nvPr>
            <p:ph type="body" idx="9"/>
          </p:nvPr>
        </p:nvSpPr>
        <p:spPr>
          <a:xfrm>
            <a:off x="258014" y="5713926"/>
            <a:ext cx="2487705" cy="411277"/>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1000"/>
              </a:spcBef>
              <a:spcAft>
                <a:spcPts val="0"/>
              </a:spcAft>
              <a:buClr>
                <a:schemeClr val="accent1"/>
              </a:buClr>
              <a:buSzPts val="1600"/>
              <a:buNone/>
              <a:defRPr sz="1600" cap="none">
                <a:solidFill>
                  <a:schemeClr val="accen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27"/>
          <p:cNvSpPr txBox="1">
            <a:spLocks noGrp="1"/>
          </p:cNvSpPr>
          <p:nvPr>
            <p:ph type="body" idx="13"/>
          </p:nvPr>
        </p:nvSpPr>
        <p:spPr>
          <a:xfrm>
            <a:off x="258014" y="6088921"/>
            <a:ext cx="2487705" cy="43563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accent1"/>
              </a:buClr>
              <a:buSzPts val="1400"/>
              <a:buNone/>
              <a:defRPr sz="1400" cap="none">
                <a:solidFill>
                  <a:schemeClr val="accen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27"/>
          <p:cNvSpPr>
            <a:spLocks noGrp="1"/>
          </p:cNvSpPr>
          <p:nvPr>
            <p:ph type="pic" idx="14"/>
          </p:nvPr>
        </p:nvSpPr>
        <p:spPr>
          <a:xfrm>
            <a:off x="3501452" y="3959110"/>
            <a:ext cx="2013133" cy="1697455"/>
          </a:xfrm>
          <a:prstGeom prst="rect">
            <a:avLst/>
          </a:prstGeom>
          <a:noFill/>
          <a:ln>
            <a:noFill/>
          </a:ln>
        </p:spPr>
      </p:sp>
      <p:sp>
        <p:nvSpPr>
          <p:cNvPr id="153" name="Google Shape;153;p27"/>
          <p:cNvSpPr txBox="1">
            <a:spLocks noGrp="1"/>
          </p:cNvSpPr>
          <p:nvPr>
            <p:ph type="body" idx="15"/>
          </p:nvPr>
        </p:nvSpPr>
        <p:spPr>
          <a:xfrm>
            <a:off x="3264166" y="5713363"/>
            <a:ext cx="2487705" cy="411277"/>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1000"/>
              </a:spcBef>
              <a:spcAft>
                <a:spcPts val="0"/>
              </a:spcAft>
              <a:buClr>
                <a:schemeClr val="accent1"/>
              </a:buClr>
              <a:buSzPts val="1600"/>
              <a:buNone/>
              <a:defRPr sz="1600" cap="none">
                <a:solidFill>
                  <a:schemeClr val="accen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27"/>
          <p:cNvSpPr txBox="1">
            <a:spLocks noGrp="1"/>
          </p:cNvSpPr>
          <p:nvPr>
            <p:ph type="body" idx="16"/>
          </p:nvPr>
        </p:nvSpPr>
        <p:spPr>
          <a:xfrm>
            <a:off x="3264166" y="6088358"/>
            <a:ext cx="2487705" cy="43563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accent1"/>
              </a:buClr>
              <a:buSzPts val="1400"/>
              <a:buNone/>
              <a:defRPr sz="1400" cap="none">
                <a:solidFill>
                  <a:schemeClr val="accen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55" name="Google Shape;155;p27" descr="Logo&#10;&#10;Description automatically generated"/>
          <p:cNvPicPr preferRelativeResize="0"/>
          <p:nvPr/>
        </p:nvPicPr>
        <p:blipFill rotWithShape="1">
          <a:blip r:embed="rId2">
            <a:alphaModFix/>
          </a:blip>
          <a:srcRect/>
          <a:stretch/>
        </p:blipFill>
        <p:spPr>
          <a:xfrm>
            <a:off x="466724" y="231083"/>
            <a:ext cx="524439" cy="770000"/>
          </a:xfrm>
          <a:prstGeom prst="rect">
            <a:avLst/>
          </a:prstGeom>
          <a:noFill/>
          <a:ln>
            <a:noFill/>
          </a:ln>
        </p:spPr>
      </p:pic>
      <p:sp>
        <p:nvSpPr>
          <p:cNvPr id="156" name="Google Shape;156;p27"/>
          <p:cNvSpPr txBox="1"/>
          <p:nvPr/>
        </p:nvSpPr>
        <p:spPr>
          <a:xfrm>
            <a:off x="6172614" y="227901"/>
            <a:ext cx="671843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chemeClr val="accent1"/>
                </a:solidFill>
                <a:latin typeface="Arial"/>
                <a:ea typeface="Arial"/>
                <a:cs typeface="Arial"/>
                <a:sym typeface="Arial"/>
              </a:rPr>
              <a:t>UCD Dignity &amp; Respect Support Service</a:t>
            </a:r>
            <a:endParaRPr sz="1400" b="0" i="0" u="none" strike="noStrike" cap="none">
              <a:solidFill>
                <a:srgbClr val="000000"/>
              </a:solidFill>
              <a:latin typeface="Arial"/>
              <a:ea typeface="Arial"/>
              <a:cs typeface="Arial"/>
              <a:sym typeface="Arial"/>
            </a:endParaRPr>
          </a:p>
        </p:txBody>
      </p:sp>
      <p:sp>
        <p:nvSpPr>
          <p:cNvPr id="157" name="Google Shape;157;p27"/>
          <p:cNvSpPr txBox="1"/>
          <p:nvPr/>
        </p:nvSpPr>
        <p:spPr>
          <a:xfrm>
            <a:off x="6172614" y="591995"/>
            <a:ext cx="555266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accent1"/>
                </a:solidFill>
                <a:latin typeface="Arial"/>
                <a:ea typeface="Arial"/>
                <a:cs typeface="Arial"/>
                <a:sym typeface="Arial"/>
              </a:rPr>
              <a:t>FOSTERING RESPECT IN OUR UCD</a:t>
            </a:r>
            <a:endParaRPr sz="1400" b="0" i="0" u="none" strike="noStrike" cap="none">
              <a:solidFill>
                <a:srgbClr val="000000"/>
              </a:solidFill>
              <a:latin typeface="Arial"/>
              <a:ea typeface="Arial"/>
              <a:cs typeface="Arial"/>
              <a:sym typeface="Arial"/>
            </a:endParaRPr>
          </a:p>
        </p:txBody>
      </p:sp>
      <p:pic>
        <p:nvPicPr>
          <p:cNvPr id="158" name="Google Shape;158;p27" descr="A yellow sign with blue text&#10;&#10;Description automatically generated with low confidence"/>
          <p:cNvPicPr preferRelativeResize="0"/>
          <p:nvPr/>
        </p:nvPicPr>
        <p:blipFill rotWithShape="1">
          <a:blip r:embed="rId3">
            <a:alphaModFix/>
          </a:blip>
          <a:srcRect/>
          <a:stretch/>
        </p:blipFill>
        <p:spPr>
          <a:xfrm>
            <a:off x="7621525" y="5365691"/>
            <a:ext cx="2231891" cy="1158298"/>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eet The Team 4-Up">
  <p:cSld name="Meet The Team 4-Up">
    <p:spTree>
      <p:nvGrpSpPr>
        <p:cNvPr id="1" name="Shape 159"/>
        <p:cNvGrpSpPr/>
        <p:nvPr/>
      </p:nvGrpSpPr>
      <p:grpSpPr>
        <a:xfrm>
          <a:off x="0" y="0"/>
          <a:ext cx="0" cy="0"/>
          <a:chOff x="0" y="0"/>
          <a:chExt cx="0" cy="0"/>
        </a:xfrm>
      </p:grpSpPr>
      <p:sp>
        <p:nvSpPr>
          <p:cNvPr id="160" name="Google Shape;160;p28"/>
          <p:cNvSpPr/>
          <p:nvPr/>
        </p:nvSpPr>
        <p:spPr>
          <a:xfrm>
            <a:off x="4659086" y="0"/>
            <a:ext cx="7532914"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1" name="Google Shape;161;p28"/>
          <p:cNvSpPr txBox="1">
            <a:spLocks noGrp="1"/>
          </p:cNvSpPr>
          <p:nvPr>
            <p:ph type="ftr" idx="11"/>
          </p:nvPr>
        </p:nvSpPr>
        <p:spPr>
          <a:xfrm>
            <a:off x="4038600" y="6515753"/>
            <a:ext cx="4114800" cy="20572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28"/>
          <p:cNvSpPr txBox="1">
            <a:spLocks noGrp="1"/>
          </p:cNvSpPr>
          <p:nvPr>
            <p:ph type="sldNum" idx="12"/>
          </p:nvPr>
        </p:nvSpPr>
        <p:spPr>
          <a:xfrm>
            <a:off x="8610600" y="6515753"/>
            <a:ext cx="2743200" cy="20572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63" name="Google Shape;163;p28"/>
          <p:cNvSpPr>
            <a:spLocks noGrp="1"/>
          </p:cNvSpPr>
          <p:nvPr>
            <p:ph type="pic" idx="2"/>
          </p:nvPr>
        </p:nvSpPr>
        <p:spPr>
          <a:xfrm>
            <a:off x="6031913" y="671944"/>
            <a:ext cx="2013133" cy="1697455"/>
          </a:xfrm>
          <a:prstGeom prst="rect">
            <a:avLst/>
          </a:prstGeom>
          <a:noFill/>
          <a:ln>
            <a:noFill/>
          </a:ln>
        </p:spPr>
      </p:sp>
      <p:sp>
        <p:nvSpPr>
          <p:cNvPr id="164" name="Google Shape;164;p28"/>
          <p:cNvSpPr txBox="1">
            <a:spLocks noGrp="1"/>
          </p:cNvSpPr>
          <p:nvPr>
            <p:ph type="body" idx="1"/>
          </p:nvPr>
        </p:nvSpPr>
        <p:spPr>
          <a:xfrm>
            <a:off x="5794627" y="2426760"/>
            <a:ext cx="2487705" cy="411277"/>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1000"/>
              </a:spcBef>
              <a:spcAft>
                <a:spcPts val="0"/>
              </a:spcAft>
              <a:buClr>
                <a:schemeClr val="accent1"/>
              </a:buClr>
              <a:buSzPts val="1600"/>
              <a:buNone/>
              <a:defRPr sz="1600" cap="none">
                <a:solidFill>
                  <a:schemeClr val="accen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 name="Google Shape;165;p28"/>
          <p:cNvSpPr txBox="1">
            <a:spLocks noGrp="1"/>
          </p:cNvSpPr>
          <p:nvPr>
            <p:ph type="body" idx="3"/>
          </p:nvPr>
        </p:nvSpPr>
        <p:spPr>
          <a:xfrm>
            <a:off x="5794627" y="2801755"/>
            <a:ext cx="2487705" cy="43563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accent1"/>
              </a:buClr>
              <a:buSzPts val="1400"/>
              <a:buNone/>
              <a:defRPr sz="1400" cap="none">
                <a:solidFill>
                  <a:schemeClr val="accen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6" name="Google Shape;166;p28"/>
          <p:cNvSpPr>
            <a:spLocks noGrp="1"/>
          </p:cNvSpPr>
          <p:nvPr>
            <p:ph type="pic" idx="4"/>
          </p:nvPr>
        </p:nvSpPr>
        <p:spPr>
          <a:xfrm>
            <a:off x="9038065" y="671944"/>
            <a:ext cx="2013133" cy="1697455"/>
          </a:xfrm>
          <a:prstGeom prst="rect">
            <a:avLst/>
          </a:prstGeom>
          <a:noFill/>
          <a:ln>
            <a:noFill/>
          </a:ln>
        </p:spPr>
      </p:sp>
      <p:sp>
        <p:nvSpPr>
          <p:cNvPr id="167" name="Google Shape;167;p28"/>
          <p:cNvSpPr txBox="1">
            <a:spLocks noGrp="1"/>
          </p:cNvSpPr>
          <p:nvPr>
            <p:ph type="body" idx="5"/>
          </p:nvPr>
        </p:nvSpPr>
        <p:spPr>
          <a:xfrm>
            <a:off x="8800779" y="2426197"/>
            <a:ext cx="2487705" cy="411277"/>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1000"/>
              </a:spcBef>
              <a:spcAft>
                <a:spcPts val="0"/>
              </a:spcAft>
              <a:buClr>
                <a:schemeClr val="accent1"/>
              </a:buClr>
              <a:buSzPts val="1600"/>
              <a:buNone/>
              <a:defRPr sz="1600" cap="none">
                <a:solidFill>
                  <a:schemeClr val="accen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 name="Google Shape;168;p28"/>
          <p:cNvSpPr txBox="1">
            <a:spLocks noGrp="1"/>
          </p:cNvSpPr>
          <p:nvPr>
            <p:ph type="body" idx="6"/>
          </p:nvPr>
        </p:nvSpPr>
        <p:spPr>
          <a:xfrm>
            <a:off x="8800779" y="2801192"/>
            <a:ext cx="2487705" cy="43563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accent1"/>
              </a:buClr>
              <a:buSzPts val="1400"/>
              <a:buNone/>
              <a:defRPr sz="1400" cap="none">
                <a:solidFill>
                  <a:schemeClr val="accen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9" name="Google Shape;169;p28"/>
          <p:cNvSpPr>
            <a:spLocks noGrp="1"/>
          </p:cNvSpPr>
          <p:nvPr>
            <p:ph type="pic" idx="7"/>
          </p:nvPr>
        </p:nvSpPr>
        <p:spPr>
          <a:xfrm>
            <a:off x="6031913" y="3494316"/>
            <a:ext cx="2013133" cy="1697455"/>
          </a:xfrm>
          <a:prstGeom prst="rect">
            <a:avLst/>
          </a:prstGeom>
          <a:noFill/>
          <a:ln>
            <a:noFill/>
          </a:ln>
        </p:spPr>
      </p:sp>
      <p:sp>
        <p:nvSpPr>
          <p:cNvPr id="170" name="Google Shape;170;p28"/>
          <p:cNvSpPr txBox="1">
            <a:spLocks noGrp="1"/>
          </p:cNvSpPr>
          <p:nvPr>
            <p:ph type="body" idx="8"/>
          </p:nvPr>
        </p:nvSpPr>
        <p:spPr>
          <a:xfrm>
            <a:off x="5794627" y="5249132"/>
            <a:ext cx="2487705" cy="411277"/>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1000"/>
              </a:spcBef>
              <a:spcAft>
                <a:spcPts val="0"/>
              </a:spcAft>
              <a:buClr>
                <a:schemeClr val="accent1"/>
              </a:buClr>
              <a:buSzPts val="1600"/>
              <a:buNone/>
              <a:defRPr sz="1600" cap="none">
                <a:solidFill>
                  <a:schemeClr val="accen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1" name="Google Shape;171;p28"/>
          <p:cNvSpPr txBox="1">
            <a:spLocks noGrp="1"/>
          </p:cNvSpPr>
          <p:nvPr>
            <p:ph type="body" idx="9"/>
          </p:nvPr>
        </p:nvSpPr>
        <p:spPr>
          <a:xfrm>
            <a:off x="5794627" y="5624127"/>
            <a:ext cx="2487705" cy="43563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accent1"/>
              </a:buClr>
              <a:buSzPts val="1400"/>
              <a:buNone/>
              <a:defRPr sz="1400" cap="none">
                <a:solidFill>
                  <a:schemeClr val="accen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2" name="Google Shape;172;p28"/>
          <p:cNvSpPr>
            <a:spLocks noGrp="1"/>
          </p:cNvSpPr>
          <p:nvPr>
            <p:ph type="pic" idx="13"/>
          </p:nvPr>
        </p:nvSpPr>
        <p:spPr>
          <a:xfrm>
            <a:off x="9038065" y="3494316"/>
            <a:ext cx="2013133" cy="1697455"/>
          </a:xfrm>
          <a:prstGeom prst="rect">
            <a:avLst/>
          </a:prstGeom>
          <a:noFill/>
          <a:ln>
            <a:noFill/>
          </a:ln>
        </p:spPr>
      </p:sp>
      <p:sp>
        <p:nvSpPr>
          <p:cNvPr id="173" name="Google Shape;173;p28"/>
          <p:cNvSpPr txBox="1">
            <a:spLocks noGrp="1"/>
          </p:cNvSpPr>
          <p:nvPr>
            <p:ph type="body" idx="14"/>
          </p:nvPr>
        </p:nvSpPr>
        <p:spPr>
          <a:xfrm>
            <a:off x="8800779" y="5248569"/>
            <a:ext cx="2487705" cy="411277"/>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1000"/>
              </a:spcBef>
              <a:spcAft>
                <a:spcPts val="0"/>
              </a:spcAft>
              <a:buClr>
                <a:schemeClr val="accent1"/>
              </a:buClr>
              <a:buSzPts val="1600"/>
              <a:buNone/>
              <a:defRPr sz="1600" cap="none">
                <a:solidFill>
                  <a:schemeClr val="accen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4" name="Google Shape;174;p28"/>
          <p:cNvSpPr txBox="1">
            <a:spLocks noGrp="1"/>
          </p:cNvSpPr>
          <p:nvPr>
            <p:ph type="body" idx="15"/>
          </p:nvPr>
        </p:nvSpPr>
        <p:spPr>
          <a:xfrm>
            <a:off x="8800779" y="5623564"/>
            <a:ext cx="2487705" cy="43563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accent1"/>
              </a:buClr>
              <a:buSzPts val="1400"/>
              <a:buNone/>
              <a:defRPr sz="1400" cap="none">
                <a:solidFill>
                  <a:schemeClr val="accen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5" name="Google Shape;175;p28"/>
          <p:cNvSpPr txBox="1">
            <a:spLocks noGrp="1"/>
          </p:cNvSpPr>
          <p:nvPr>
            <p:ph type="title"/>
          </p:nvPr>
        </p:nvSpPr>
        <p:spPr>
          <a:xfrm rot="-5400000">
            <a:off x="2238083" y="2746661"/>
            <a:ext cx="4907372" cy="1076155"/>
          </a:xfrm>
          <a:prstGeom prst="rect">
            <a:avLst/>
          </a:prstGeom>
          <a:noFill/>
          <a:ln>
            <a:noFill/>
          </a:ln>
        </p:spPr>
        <p:txBody>
          <a:bodyPr spcFirstLastPara="1" wrap="square" lIns="91425" tIns="45700" rIns="91425" bIns="45700" anchor="t" anchorCtr="0">
            <a:noAutofit/>
          </a:bodyPr>
          <a:lstStyle>
            <a:lvl1pPr marR="0" lvl="0" algn="ctr" rtl="0">
              <a:lnSpc>
                <a:spcPct val="80000"/>
              </a:lnSpc>
              <a:spcBef>
                <a:spcPts val="0"/>
              </a:spcBef>
              <a:spcAft>
                <a:spcPts val="0"/>
              </a:spcAft>
              <a:buClr>
                <a:srgbClr val="000000"/>
              </a:buClr>
              <a:buSzPts val="4000"/>
              <a:buFont typeface="Arial"/>
              <a:buNone/>
              <a:defRPr sz="4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76" name="Google Shape;176;p28" descr="Logo&#10;&#10;Description automatically generated"/>
          <p:cNvPicPr preferRelativeResize="0"/>
          <p:nvPr/>
        </p:nvPicPr>
        <p:blipFill rotWithShape="1">
          <a:blip r:embed="rId2">
            <a:alphaModFix/>
          </a:blip>
          <a:srcRect/>
          <a:stretch/>
        </p:blipFill>
        <p:spPr>
          <a:xfrm>
            <a:off x="724203" y="5951475"/>
            <a:ext cx="524439" cy="770000"/>
          </a:xfrm>
          <a:prstGeom prst="rect">
            <a:avLst/>
          </a:prstGeom>
          <a:noFill/>
          <a:ln>
            <a:noFill/>
          </a:ln>
        </p:spPr>
      </p:pic>
      <p:pic>
        <p:nvPicPr>
          <p:cNvPr id="177" name="Google Shape;177;p28" descr="A yellow sign with blue text&#10;&#10;Description automatically generated with low confidence"/>
          <p:cNvPicPr preferRelativeResize="0"/>
          <p:nvPr/>
        </p:nvPicPr>
        <p:blipFill rotWithShape="1">
          <a:blip r:embed="rId3">
            <a:alphaModFix/>
          </a:blip>
          <a:srcRect/>
          <a:stretch/>
        </p:blipFill>
        <p:spPr>
          <a:xfrm>
            <a:off x="663238" y="3964739"/>
            <a:ext cx="3100193" cy="1608926"/>
          </a:xfrm>
          <a:prstGeom prst="rect">
            <a:avLst/>
          </a:prstGeom>
          <a:noFill/>
          <a:ln>
            <a:noFill/>
          </a:ln>
        </p:spPr>
      </p:pic>
      <p:pic>
        <p:nvPicPr>
          <p:cNvPr id="178" name="Google Shape;178;p28" descr="A green sign with white text&#10;&#10;Description automatically generated with medium confidence"/>
          <p:cNvPicPr preferRelativeResize="0"/>
          <p:nvPr/>
        </p:nvPicPr>
        <p:blipFill rotWithShape="1">
          <a:blip r:embed="rId4">
            <a:alphaModFix/>
          </a:blip>
          <a:srcRect/>
          <a:stretch/>
        </p:blipFill>
        <p:spPr>
          <a:xfrm>
            <a:off x="328391" y="487071"/>
            <a:ext cx="2691449" cy="909169"/>
          </a:xfrm>
          <a:prstGeom prst="rect">
            <a:avLst/>
          </a:prstGeom>
          <a:noFill/>
          <a:ln>
            <a:noFill/>
          </a:ln>
        </p:spPr>
      </p:pic>
      <p:pic>
        <p:nvPicPr>
          <p:cNvPr id="179" name="Google Shape;179;p28" descr="A blue sign with white text&#10;&#10;Description automatically generated with medium confidence"/>
          <p:cNvPicPr preferRelativeResize="0"/>
          <p:nvPr/>
        </p:nvPicPr>
        <p:blipFill rotWithShape="1">
          <a:blip r:embed="rId5">
            <a:alphaModFix/>
          </a:blip>
          <a:srcRect/>
          <a:stretch/>
        </p:blipFill>
        <p:spPr>
          <a:xfrm>
            <a:off x="1254502" y="1796603"/>
            <a:ext cx="2933659" cy="722667"/>
          </a:xfrm>
          <a:prstGeom prst="rect">
            <a:avLst/>
          </a:prstGeom>
          <a:noFill/>
          <a:ln>
            <a:noFill/>
          </a:ln>
        </p:spPr>
      </p:pic>
      <p:pic>
        <p:nvPicPr>
          <p:cNvPr id="180" name="Google Shape;180;p28" descr="A picture containing logo&#10;&#10;Description automatically generated"/>
          <p:cNvPicPr preferRelativeResize="0"/>
          <p:nvPr/>
        </p:nvPicPr>
        <p:blipFill rotWithShape="1">
          <a:blip r:embed="rId6">
            <a:alphaModFix/>
          </a:blip>
          <a:srcRect/>
          <a:stretch/>
        </p:blipFill>
        <p:spPr>
          <a:xfrm>
            <a:off x="328391" y="2728548"/>
            <a:ext cx="2305277" cy="90916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1">
  <p:cSld name="Content 1">
    <p:spTree>
      <p:nvGrpSpPr>
        <p:cNvPr id="1" name="Shape 181"/>
        <p:cNvGrpSpPr/>
        <p:nvPr/>
      </p:nvGrpSpPr>
      <p:grpSpPr>
        <a:xfrm>
          <a:off x="0" y="0"/>
          <a:ext cx="0" cy="0"/>
          <a:chOff x="0" y="0"/>
          <a:chExt cx="0" cy="0"/>
        </a:xfrm>
      </p:grpSpPr>
      <p:sp>
        <p:nvSpPr>
          <p:cNvPr id="182" name="Google Shape;182;p29"/>
          <p:cNvSpPr txBox="1">
            <a:spLocks noGrp="1"/>
          </p:cNvSpPr>
          <p:nvPr>
            <p:ph type="ftr" idx="11"/>
          </p:nvPr>
        </p:nvSpPr>
        <p:spPr>
          <a:xfrm>
            <a:off x="4038600" y="6515753"/>
            <a:ext cx="4114800" cy="20572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 name="Google Shape;183;p29"/>
          <p:cNvSpPr txBox="1">
            <a:spLocks noGrp="1"/>
          </p:cNvSpPr>
          <p:nvPr>
            <p:ph type="sldNum" idx="12"/>
          </p:nvPr>
        </p:nvSpPr>
        <p:spPr>
          <a:xfrm>
            <a:off x="8610600" y="6515753"/>
            <a:ext cx="2743200" cy="20572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84" name="Google Shape;184;p29"/>
          <p:cNvSpPr txBox="1">
            <a:spLocks noGrp="1"/>
          </p:cNvSpPr>
          <p:nvPr>
            <p:ph type="body" idx="1"/>
          </p:nvPr>
        </p:nvSpPr>
        <p:spPr>
          <a:xfrm>
            <a:off x="838200" y="2700899"/>
            <a:ext cx="3281555" cy="1472693"/>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5" name="Google Shape;185;p29"/>
          <p:cNvSpPr txBox="1">
            <a:spLocks noGrp="1"/>
          </p:cNvSpPr>
          <p:nvPr>
            <p:ph type="body" idx="2"/>
          </p:nvPr>
        </p:nvSpPr>
        <p:spPr>
          <a:xfrm>
            <a:off x="838200" y="2321396"/>
            <a:ext cx="3281555" cy="426393"/>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accent4"/>
              </a:buClr>
              <a:buSzPts val="1600"/>
              <a:buNone/>
              <a:defRPr sz="1600" cap="none">
                <a:solidFill>
                  <a:schemeClr val="accent4"/>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6" name="Google Shape;186;p29"/>
          <p:cNvSpPr txBox="1">
            <a:spLocks noGrp="1"/>
          </p:cNvSpPr>
          <p:nvPr>
            <p:ph type="body" idx="3"/>
          </p:nvPr>
        </p:nvSpPr>
        <p:spPr>
          <a:xfrm>
            <a:off x="838200" y="4683183"/>
            <a:ext cx="3281555" cy="1067648"/>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 name="Google Shape;187;p29"/>
          <p:cNvSpPr txBox="1">
            <a:spLocks noGrp="1"/>
          </p:cNvSpPr>
          <p:nvPr>
            <p:ph type="body" idx="4"/>
          </p:nvPr>
        </p:nvSpPr>
        <p:spPr>
          <a:xfrm>
            <a:off x="838200" y="4303679"/>
            <a:ext cx="3281555" cy="426393"/>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accent4"/>
              </a:buClr>
              <a:buSzPts val="1600"/>
              <a:buNone/>
              <a:defRPr sz="1600" cap="none">
                <a:solidFill>
                  <a:schemeClr val="accent4"/>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29"/>
          <p:cNvSpPr txBox="1">
            <a:spLocks noGrp="1"/>
          </p:cNvSpPr>
          <p:nvPr>
            <p:ph type="body" idx="5"/>
          </p:nvPr>
        </p:nvSpPr>
        <p:spPr>
          <a:xfrm>
            <a:off x="4465159" y="2715236"/>
            <a:ext cx="3281555" cy="1472693"/>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29"/>
          <p:cNvSpPr txBox="1">
            <a:spLocks noGrp="1"/>
          </p:cNvSpPr>
          <p:nvPr>
            <p:ph type="body" idx="6"/>
          </p:nvPr>
        </p:nvSpPr>
        <p:spPr>
          <a:xfrm>
            <a:off x="4465159" y="2335733"/>
            <a:ext cx="3281555" cy="426393"/>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accent4"/>
              </a:buClr>
              <a:buSzPts val="1600"/>
              <a:buNone/>
              <a:defRPr sz="1600" cap="none">
                <a:solidFill>
                  <a:schemeClr val="accent4"/>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29"/>
          <p:cNvSpPr txBox="1">
            <a:spLocks noGrp="1"/>
          </p:cNvSpPr>
          <p:nvPr>
            <p:ph type="body" idx="7"/>
          </p:nvPr>
        </p:nvSpPr>
        <p:spPr>
          <a:xfrm>
            <a:off x="4465159" y="4697520"/>
            <a:ext cx="3281555" cy="1067648"/>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29"/>
          <p:cNvSpPr txBox="1">
            <a:spLocks noGrp="1"/>
          </p:cNvSpPr>
          <p:nvPr>
            <p:ph type="body" idx="8"/>
          </p:nvPr>
        </p:nvSpPr>
        <p:spPr>
          <a:xfrm>
            <a:off x="4465159" y="4318016"/>
            <a:ext cx="3281555" cy="426393"/>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accent4"/>
              </a:buClr>
              <a:buSzPts val="1600"/>
              <a:buNone/>
              <a:defRPr sz="1600" cap="none">
                <a:solidFill>
                  <a:schemeClr val="accent4"/>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29"/>
          <p:cNvSpPr txBox="1">
            <a:spLocks noGrp="1"/>
          </p:cNvSpPr>
          <p:nvPr>
            <p:ph type="body" idx="9"/>
          </p:nvPr>
        </p:nvSpPr>
        <p:spPr>
          <a:xfrm>
            <a:off x="8089832" y="2715236"/>
            <a:ext cx="3281555" cy="1472693"/>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3" name="Google Shape;193;p29"/>
          <p:cNvSpPr txBox="1">
            <a:spLocks noGrp="1"/>
          </p:cNvSpPr>
          <p:nvPr>
            <p:ph type="body" idx="13"/>
          </p:nvPr>
        </p:nvSpPr>
        <p:spPr>
          <a:xfrm>
            <a:off x="8089832" y="2335733"/>
            <a:ext cx="3281555" cy="426393"/>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accent4"/>
              </a:buClr>
              <a:buSzPts val="1600"/>
              <a:buNone/>
              <a:defRPr sz="1600" cap="none">
                <a:solidFill>
                  <a:schemeClr val="accent4"/>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4" name="Google Shape;194;p29"/>
          <p:cNvSpPr/>
          <p:nvPr/>
        </p:nvSpPr>
        <p:spPr>
          <a:xfrm rot="5400000">
            <a:off x="5621105" y="-5151813"/>
            <a:ext cx="972645" cy="12214858"/>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5" name="Google Shape;195;p29"/>
          <p:cNvSpPr txBox="1">
            <a:spLocks noGrp="1"/>
          </p:cNvSpPr>
          <p:nvPr>
            <p:ph type="title"/>
          </p:nvPr>
        </p:nvSpPr>
        <p:spPr>
          <a:xfrm>
            <a:off x="834174" y="729659"/>
            <a:ext cx="6408851" cy="451913"/>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chemeClr val="lt1"/>
              </a:buClr>
              <a:buSzPts val="4000"/>
              <a:buFont typeface="Arial"/>
              <a:buNone/>
              <a:defRPr sz="4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96" name="Google Shape;196;p29" descr="Logo&#10;&#10;Description automatically generated"/>
          <p:cNvPicPr preferRelativeResize="0"/>
          <p:nvPr/>
        </p:nvPicPr>
        <p:blipFill rotWithShape="1">
          <a:blip r:embed="rId2">
            <a:alphaModFix/>
          </a:blip>
          <a:srcRect/>
          <a:stretch/>
        </p:blipFill>
        <p:spPr>
          <a:xfrm>
            <a:off x="10829361" y="570615"/>
            <a:ext cx="524439" cy="7700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2">
  <p:cSld name="Content 2">
    <p:spTree>
      <p:nvGrpSpPr>
        <p:cNvPr id="1" name="Shape 197"/>
        <p:cNvGrpSpPr/>
        <p:nvPr/>
      </p:nvGrpSpPr>
      <p:grpSpPr>
        <a:xfrm>
          <a:off x="0" y="0"/>
          <a:ext cx="0" cy="0"/>
          <a:chOff x="0" y="0"/>
          <a:chExt cx="0" cy="0"/>
        </a:xfrm>
      </p:grpSpPr>
      <p:sp>
        <p:nvSpPr>
          <p:cNvPr id="198" name="Google Shape;198;p30"/>
          <p:cNvSpPr/>
          <p:nvPr/>
        </p:nvSpPr>
        <p:spPr>
          <a:xfrm>
            <a:off x="4483944" y="2406747"/>
            <a:ext cx="3200401" cy="1127760"/>
          </a:xfrm>
          <a:prstGeom prst="rect">
            <a:avLst/>
          </a:prstGeom>
          <a:solidFill>
            <a:srgbClr val="3BB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9" name="Google Shape;199;p30"/>
          <p:cNvSpPr/>
          <p:nvPr/>
        </p:nvSpPr>
        <p:spPr>
          <a:xfrm>
            <a:off x="4489659" y="2406748"/>
            <a:ext cx="3191933" cy="3185159"/>
          </a:xfrm>
          <a:prstGeom prst="rect">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0" name="Google Shape;200;p30"/>
          <p:cNvSpPr/>
          <p:nvPr/>
        </p:nvSpPr>
        <p:spPr>
          <a:xfrm>
            <a:off x="8284843" y="2406747"/>
            <a:ext cx="3200401" cy="1127760"/>
          </a:xfrm>
          <a:prstGeom prst="rect">
            <a:avLst/>
          </a:prstGeom>
          <a:solidFill>
            <a:srgbClr val="7CD0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1" name="Google Shape;201;p30"/>
          <p:cNvSpPr/>
          <p:nvPr/>
        </p:nvSpPr>
        <p:spPr>
          <a:xfrm>
            <a:off x="8290558" y="2406748"/>
            <a:ext cx="3191933" cy="3185159"/>
          </a:xfrm>
          <a:prstGeom prst="rect">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2" name="Google Shape;202;p30"/>
          <p:cNvSpPr txBox="1">
            <a:spLocks noGrp="1"/>
          </p:cNvSpPr>
          <p:nvPr>
            <p:ph type="ftr" idx="11"/>
          </p:nvPr>
        </p:nvSpPr>
        <p:spPr>
          <a:xfrm>
            <a:off x="4038600" y="6515753"/>
            <a:ext cx="4114800" cy="20572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p30"/>
          <p:cNvSpPr txBox="1">
            <a:spLocks noGrp="1"/>
          </p:cNvSpPr>
          <p:nvPr>
            <p:ph type="sldNum" idx="12"/>
          </p:nvPr>
        </p:nvSpPr>
        <p:spPr>
          <a:xfrm>
            <a:off x="8610600" y="6515753"/>
            <a:ext cx="2743200" cy="20572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04" name="Google Shape;204;p30"/>
          <p:cNvSpPr/>
          <p:nvPr/>
        </p:nvSpPr>
        <p:spPr>
          <a:xfrm>
            <a:off x="691513" y="2406747"/>
            <a:ext cx="3200401" cy="112776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5" name="Google Shape;205;p30"/>
          <p:cNvSpPr/>
          <p:nvPr/>
        </p:nvSpPr>
        <p:spPr>
          <a:xfrm>
            <a:off x="697228" y="2406748"/>
            <a:ext cx="3191933" cy="3185159"/>
          </a:xfrm>
          <a:prstGeom prst="rect">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6" name="Google Shape;206;p30"/>
          <p:cNvSpPr txBox="1">
            <a:spLocks noGrp="1"/>
          </p:cNvSpPr>
          <p:nvPr>
            <p:ph type="body" idx="1"/>
          </p:nvPr>
        </p:nvSpPr>
        <p:spPr>
          <a:xfrm>
            <a:off x="963928" y="2683198"/>
            <a:ext cx="2667000" cy="609180"/>
          </a:xfrm>
          <a:prstGeom prst="rect">
            <a:avLst/>
          </a:prstGeom>
          <a:noFill/>
          <a:ln>
            <a:noFill/>
          </a:ln>
        </p:spPr>
        <p:txBody>
          <a:bodyPr spcFirstLastPara="1" wrap="square" lIns="91425" tIns="45700" rIns="91425" bIns="45700" anchor="ctr" anchorCtr="0">
            <a:noAutofit/>
          </a:bodyPr>
          <a:lstStyle>
            <a:lvl1pPr marL="457200" lvl="0" indent="-228600" algn="ctr">
              <a:lnSpc>
                <a:spcPct val="80000"/>
              </a:lnSpc>
              <a:spcBef>
                <a:spcPts val="0"/>
              </a:spcBef>
              <a:spcAft>
                <a:spcPts val="0"/>
              </a:spcAft>
              <a:buClr>
                <a:schemeClr val="dk1"/>
              </a:buClr>
              <a:buSzPts val="2000"/>
              <a:buNone/>
              <a:defRPr sz="2000" cap="none">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7" name="Google Shape;207;p30"/>
          <p:cNvSpPr txBox="1">
            <a:spLocks noGrp="1"/>
          </p:cNvSpPr>
          <p:nvPr>
            <p:ph type="body" idx="2"/>
          </p:nvPr>
        </p:nvSpPr>
        <p:spPr>
          <a:xfrm>
            <a:off x="4750644" y="2683198"/>
            <a:ext cx="2667000" cy="609180"/>
          </a:xfrm>
          <a:prstGeom prst="rect">
            <a:avLst/>
          </a:prstGeom>
          <a:noFill/>
          <a:ln>
            <a:noFill/>
          </a:ln>
        </p:spPr>
        <p:txBody>
          <a:bodyPr spcFirstLastPara="1" wrap="square" lIns="91425" tIns="45700" rIns="91425" bIns="45700" anchor="ctr" anchorCtr="0">
            <a:noAutofit/>
          </a:bodyPr>
          <a:lstStyle>
            <a:lvl1pPr marL="457200" lvl="0" indent="-228600" algn="ctr">
              <a:lnSpc>
                <a:spcPct val="80000"/>
              </a:lnSpc>
              <a:spcBef>
                <a:spcPts val="0"/>
              </a:spcBef>
              <a:spcAft>
                <a:spcPts val="0"/>
              </a:spcAft>
              <a:buClr>
                <a:schemeClr val="dk1"/>
              </a:buClr>
              <a:buSzPts val="2000"/>
              <a:buNone/>
              <a:defRPr sz="2000" cap="none">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8" name="Google Shape;208;p30"/>
          <p:cNvSpPr txBox="1">
            <a:spLocks noGrp="1"/>
          </p:cNvSpPr>
          <p:nvPr>
            <p:ph type="body" idx="3"/>
          </p:nvPr>
        </p:nvSpPr>
        <p:spPr>
          <a:xfrm>
            <a:off x="8551543" y="2683198"/>
            <a:ext cx="2667000" cy="609180"/>
          </a:xfrm>
          <a:prstGeom prst="rect">
            <a:avLst/>
          </a:prstGeom>
          <a:noFill/>
          <a:ln>
            <a:noFill/>
          </a:ln>
        </p:spPr>
        <p:txBody>
          <a:bodyPr spcFirstLastPara="1" wrap="square" lIns="91425" tIns="45700" rIns="91425" bIns="45700" anchor="ctr" anchorCtr="0">
            <a:noAutofit/>
          </a:bodyPr>
          <a:lstStyle>
            <a:lvl1pPr marL="457200" lvl="0" indent="-228600" algn="ctr">
              <a:lnSpc>
                <a:spcPct val="80000"/>
              </a:lnSpc>
              <a:spcBef>
                <a:spcPts val="0"/>
              </a:spcBef>
              <a:spcAft>
                <a:spcPts val="0"/>
              </a:spcAft>
              <a:buClr>
                <a:schemeClr val="dk1"/>
              </a:buClr>
              <a:buSzPts val="2000"/>
              <a:buNone/>
              <a:defRPr sz="2000" cap="none">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9" name="Google Shape;209;p30"/>
          <p:cNvSpPr txBox="1">
            <a:spLocks noGrp="1"/>
          </p:cNvSpPr>
          <p:nvPr>
            <p:ph type="body" idx="4"/>
          </p:nvPr>
        </p:nvSpPr>
        <p:spPr>
          <a:xfrm>
            <a:off x="963928" y="3778623"/>
            <a:ext cx="2667000" cy="1558104"/>
          </a:xfrm>
          <a:prstGeom prst="rect">
            <a:avLst/>
          </a:prstGeom>
          <a:noFill/>
          <a:ln>
            <a:noFill/>
          </a:ln>
        </p:spPr>
        <p:txBody>
          <a:bodyPr spcFirstLastPara="1" wrap="square" lIns="91425" tIns="45700" rIns="91425" bIns="45700" anchor="t" anchorCtr="0">
            <a:noAutofit/>
          </a:bodyPr>
          <a:lstStyle>
            <a:lvl1pPr marL="457200" lvl="0" indent="-228600" algn="ctr">
              <a:lnSpc>
                <a:spcPct val="125000"/>
              </a:lnSpc>
              <a:spcBef>
                <a:spcPts val="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0" name="Google Shape;210;p30"/>
          <p:cNvSpPr txBox="1">
            <a:spLocks noGrp="1"/>
          </p:cNvSpPr>
          <p:nvPr>
            <p:ph type="body" idx="5"/>
          </p:nvPr>
        </p:nvSpPr>
        <p:spPr>
          <a:xfrm>
            <a:off x="4750644" y="3778623"/>
            <a:ext cx="2667000" cy="1558104"/>
          </a:xfrm>
          <a:prstGeom prst="rect">
            <a:avLst/>
          </a:prstGeom>
          <a:noFill/>
          <a:ln>
            <a:noFill/>
          </a:ln>
        </p:spPr>
        <p:txBody>
          <a:bodyPr spcFirstLastPara="1" wrap="square" lIns="91425" tIns="45700" rIns="91425" bIns="45700" anchor="t" anchorCtr="0">
            <a:noAutofit/>
          </a:bodyPr>
          <a:lstStyle>
            <a:lvl1pPr marL="457200" lvl="0" indent="-228600" algn="ctr">
              <a:lnSpc>
                <a:spcPct val="125000"/>
              </a:lnSpc>
              <a:spcBef>
                <a:spcPts val="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 name="Google Shape;211;p30"/>
          <p:cNvSpPr txBox="1">
            <a:spLocks noGrp="1"/>
          </p:cNvSpPr>
          <p:nvPr>
            <p:ph type="body" idx="6"/>
          </p:nvPr>
        </p:nvSpPr>
        <p:spPr>
          <a:xfrm>
            <a:off x="8551543" y="3778623"/>
            <a:ext cx="2667000" cy="1558104"/>
          </a:xfrm>
          <a:prstGeom prst="rect">
            <a:avLst/>
          </a:prstGeom>
          <a:noFill/>
          <a:ln>
            <a:noFill/>
          </a:ln>
        </p:spPr>
        <p:txBody>
          <a:bodyPr spcFirstLastPara="1" wrap="square" lIns="91425" tIns="45700" rIns="91425" bIns="45700" anchor="t" anchorCtr="0">
            <a:noAutofit/>
          </a:bodyPr>
          <a:lstStyle>
            <a:lvl1pPr marL="457200" lvl="0" indent="-228600" algn="ctr">
              <a:lnSpc>
                <a:spcPct val="125000"/>
              </a:lnSpc>
              <a:spcBef>
                <a:spcPts val="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2" name="Google Shape;212;p30"/>
          <p:cNvSpPr/>
          <p:nvPr/>
        </p:nvSpPr>
        <p:spPr>
          <a:xfrm rot="5400000">
            <a:off x="5621105" y="-5151813"/>
            <a:ext cx="972645" cy="12214858"/>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3" name="Google Shape;213;p30"/>
          <p:cNvSpPr txBox="1">
            <a:spLocks noGrp="1"/>
          </p:cNvSpPr>
          <p:nvPr>
            <p:ph type="title"/>
          </p:nvPr>
        </p:nvSpPr>
        <p:spPr>
          <a:xfrm>
            <a:off x="834174" y="729659"/>
            <a:ext cx="6408851" cy="451913"/>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chemeClr val="lt1"/>
              </a:buClr>
              <a:buSzPts val="4000"/>
              <a:buFont typeface="Arial"/>
              <a:buNone/>
              <a:defRPr sz="4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14" name="Google Shape;214;p30" descr="Logo&#10;&#10;Description automatically generated"/>
          <p:cNvPicPr preferRelativeResize="0"/>
          <p:nvPr/>
        </p:nvPicPr>
        <p:blipFill rotWithShape="1">
          <a:blip r:embed="rId2">
            <a:alphaModFix/>
          </a:blip>
          <a:srcRect/>
          <a:stretch/>
        </p:blipFill>
        <p:spPr>
          <a:xfrm>
            <a:off x="10829361" y="570615"/>
            <a:ext cx="524439" cy="7700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Divider Title 2">
  <p:cSld name="Divider Title 2">
    <p:spTree>
      <p:nvGrpSpPr>
        <p:cNvPr id="1" name="Shape 215"/>
        <p:cNvGrpSpPr/>
        <p:nvPr/>
      </p:nvGrpSpPr>
      <p:grpSpPr>
        <a:xfrm>
          <a:off x="0" y="0"/>
          <a:ext cx="0" cy="0"/>
          <a:chOff x="0" y="0"/>
          <a:chExt cx="0" cy="0"/>
        </a:xfrm>
      </p:grpSpPr>
      <p:sp>
        <p:nvSpPr>
          <p:cNvPr id="216" name="Google Shape;216;p34"/>
          <p:cNvSpPr/>
          <p:nvPr/>
        </p:nvSpPr>
        <p:spPr>
          <a:xfrm>
            <a:off x="0" y="2847139"/>
            <a:ext cx="12192000" cy="116372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7" name="Google Shape;217;p34"/>
          <p:cNvSpPr>
            <a:spLocks noGrp="1"/>
          </p:cNvSpPr>
          <p:nvPr>
            <p:ph type="pic" idx="2"/>
          </p:nvPr>
        </p:nvSpPr>
        <p:spPr>
          <a:xfrm>
            <a:off x="466725" y="466725"/>
            <a:ext cx="11258550" cy="5924550"/>
          </a:xfrm>
          <a:prstGeom prst="rect">
            <a:avLst/>
          </a:prstGeom>
          <a:noFill/>
          <a:ln>
            <a:noFill/>
          </a:ln>
        </p:spPr>
      </p:sp>
      <p:sp>
        <p:nvSpPr>
          <p:cNvPr id="218" name="Google Shape;218;p34"/>
          <p:cNvSpPr txBox="1">
            <a:spLocks noGrp="1"/>
          </p:cNvSpPr>
          <p:nvPr>
            <p:ph type="title"/>
          </p:nvPr>
        </p:nvSpPr>
        <p:spPr>
          <a:xfrm>
            <a:off x="1889738" y="3008085"/>
            <a:ext cx="8412524" cy="841828"/>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lt1"/>
              </a:buClr>
              <a:buSzPts val="4000"/>
              <a:buFont typeface="Arial"/>
              <a:buNone/>
              <a:defRPr sz="40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19" name="Google Shape;219;p34" descr="Logo&#10;&#10;Description automatically generated"/>
          <p:cNvPicPr preferRelativeResize="0"/>
          <p:nvPr/>
        </p:nvPicPr>
        <p:blipFill rotWithShape="1">
          <a:blip r:embed="rId2">
            <a:alphaModFix/>
          </a:blip>
          <a:srcRect/>
          <a:stretch/>
        </p:blipFill>
        <p:spPr>
          <a:xfrm>
            <a:off x="11200836" y="3043999"/>
            <a:ext cx="524439" cy="7700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Divider Title 1">
  <p:cSld name="Divider Title 1">
    <p:spTree>
      <p:nvGrpSpPr>
        <p:cNvPr id="1" name="Shape 220"/>
        <p:cNvGrpSpPr/>
        <p:nvPr/>
      </p:nvGrpSpPr>
      <p:grpSpPr>
        <a:xfrm>
          <a:off x="0" y="0"/>
          <a:ext cx="0" cy="0"/>
          <a:chOff x="0" y="0"/>
          <a:chExt cx="0" cy="0"/>
        </a:xfrm>
      </p:grpSpPr>
      <p:sp>
        <p:nvSpPr>
          <p:cNvPr id="221" name="Google Shape;221;p35"/>
          <p:cNvSpPr/>
          <p:nvPr/>
        </p:nvSpPr>
        <p:spPr>
          <a:xfrm>
            <a:off x="0" y="3169108"/>
            <a:ext cx="4243755" cy="207712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2" name="Google Shape;222;p35"/>
          <p:cNvSpPr>
            <a:spLocks noGrp="1"/>
          </p:cNvSpPr>
          <p:nvPr>
            <p:ph type="pic" idx="2"/>
          </p:nvPr>
        </p:nvSpPr>
        <p:spPr>
          <a:xfrm>
            <a:off x="3000375" y="466724"/>
            <a:ext cx="9191625" cy="6391275"/>
          </a:xfrm>
          <a:prstGeom prst="rect">
            <a:avLst/>
          </a:prstGeom>
          <a:noFill/>
          <a:ln>
            <a:noFill/>
          </a:ln>
        </p:spPr>
      </p:sp>
      <p:sp>
        <p:nvSpPr>
          <p:cNvPr id="223" name="Google Shape;223;p35"/>
          <p:cNvSpPr txBox="1">
            <a:spLocks noGrp="1"/>
          </p:cNvSpPr>
          <p:nvPr>
            <p:ph type="body" idx="1"/>
          </p:nvPr>
        </p:nvSpPr>
        <p:spPr>
          <a:xfrm>
            <a:off x="362133" y="3384898"/>
            <a:ext cx="3519487" cy="1588392"/>
          </a:xfrm>
          <a:prstGeom prst="rect">
            <a:avLst/>
          </a:prstGeom>
          <a:noFill/>
          <a:ln>
            <a:noFill/>
          </a:ln>
        </p:spPr>
        <p:txBody>
          <a:bodyPr spcFirstLastPara="1" wrap="square" lIns="91425" tIns="45700" rIns="91425" bIns="45700" anchor="ctr" anchorCtr="0">
            <a:noAutofit/>
          </a:bodyPr>
          <a:lstStyle>
            <a:lvl1pPr marL="457200" lvl="0" indent="-228600" algn="ctr">
              <a:lnSpc>
                <a:spcPct val="150000"/>
              </a:lnSpc>
              <a:spcBef>
                <a:spcPts val="0"/>
              </a:spcBef>
              <a:spcAft>
                <a:spcPts val="0"/>
              </a:spcAft>
              <a:buClr>
                <a:schemeClr val="lt1"/>
              </a:buClr>
              <a:buSzPts val="2400"/>
              <a:buNone/>
              <a:defRPr sz="2400" b="1" cap="none">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24" name="Google Shape;224;p35" descr="Logo&#10;&#10;Description automatically generated"/>
          <p:cNvPicPr preferRelativeResize="0"/>
          <p:nvPr/>
        </p:nvPicPr>
        <p:blipFill rotWithShape="1">
          <a:blip r:embed="rId2">
            <a:alphaModFix/>
          </a:blip>
          <a:srcRect/>
          <a:stretch/>
        </p:blipFill>
        <p:spPr>
          <a:xfrm>
            <a:off x="362133" y="466724"/>
            <a:ext cx="524439" cy="770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g1e370a7c432_0_3249"/>
          <p:cNvSpPr txBox="1">
            <a:spLocks noGrp="1"/>
          </p:cNvSpPr>
          <p:nvPr>
            <p:ph type="title"/>
          </p:nvPr>
        </p:nvSpPr>
        <p:spPr>
          <a:xfrm>
            <a:off x="838200" y="365125"/>
            <a:ext cx="10515600" cy="1325700"/>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g1e370a7c432_0_3249"/>
          <p:cNvSpPr txBox="1">
            <a:spLocks noGrp="1"/>
          </p:cNvSpPr>
          <p:nvPr>
            <p:ph type="body" idx="1"/>
          </p:nvPr>
        </p:nvSpPr>
        <p:spPr>
          <a:xfrm>
            <a:off x="838200" y="1825625"/>
            <a:ext cx="10515600" cy="43512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g1e370a7c432_0_324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g1e370a7c432_0_324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g1e370a7c432_0_324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8">
  <p:cSld name="Content 8">
    <p:spTree>
      <p:nvGrpSpPr>
        <p:cNvPr id="1" name="Shape 225"/>
        <p:cNvGrpSpPr/>
        <p:nvPr/>
      </p:nvGrpSpPr>
      <p:grpSpPr>
        <a:xfrm>
          <a:off x="0" y="0"/>
          <a:ext cx="0" cy="0"/>
          <a:chOff x="0" y="0"/>
          <a:chExt cx="0" cy="0"/>
        </a:xfrm>
      </p:grpSpPr>
      <p:sp>
        <p:nvSpPr>
          <p:cNvPr id="226" name="Google Shape;226;p33"/>
          <p:cNvSpPr>
            <a:spLocks noGrp="1"/>
          </p:cNvSpPr>
          <p:nvPr>
            <p:ph type="pic" idx="2"/>
          </p:nvPr>
        </p:nvSpPr>
        <p:spPr>
          <a:xfrm>
            <a:off x="7333860" y="466725"/>
            <a:ext cx="4858139" cy="5924550"/>
          </a:xfrm>
          <a:prstGeom prst="rect">
            <a:avLst/>
          </a:prstGeom>
          <a:noFill/>
          <a:ln>
            <a:noFill/>
          </a:ln>
        </p:spPr>
      </p:sp>
      <p:sp>
        <p:nvSpPr>
          <p:cNvPr id="227" name="Google Shape;227;p33"/>
          <p:cNvSpPr txBox="1">
            <a:spLocks noGrp="1"/>
          </p:cNvSpPr>
          <p:nvPr>
            <p:ph type="ftr" idx="11"/>
          </p:nvPr>
        </p:nvSpPr>
        <p:spPr>
          <a:xfrm>
            <a:off x="4038600" y="6515753"/>
            <a:ext cx="4114800" cy="20572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8" name="Google Shape;228;p33"/>
          <p:cNvSpPr txBox="1">
            <a:spLocks noGrp="1"/>
          </p:cNvSpPr>
          <p:nvPr>
            <p:ph type="sldNum" idx="12"/>
          </p:nvPr>
        </p:nvSpPr>
        <p:spPr>
          <a:xfrm>
            <a:off x="8610600" y="6515753"/>
            <a:ext cx="2743200" cy="20572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29" name="Google Shape;229;p33"/>
          <p:cNvSpPr txBox="1">
            <a:spLocks noGrp="1"/>
          </p:cNvSpPr>
          <p:nvPr>
            <p:ph type="body" idx="1"/>
          </p:nvPr>
        </p:nvSpPr>
        <p:spPr>
          <a:xfrm>
            <a:off x="757045" y="2387634"/>
            <a:ext cx="2824355" cy="3392805"/>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150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0" name="Google Shape;230;p33"/>
          <p:cNvSpPr txBox="1">
            <a:spLocks noGrp="1"/>
          </p:cNvSpPr>
          <p:nvPr>
            <p:ph type="body" idx="3"/>
          </p:nvPr>
        </p:nvSpPr>
        <p:spPr>
          <a:xfrm>
            <a:off x="757045" y="1804968"/>
            <a:ext cx="2824355" cy="58153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accent4"/>
              </a:buClr>
              <a:buSzPts val="1600"/>
              <a:buNone/>
              <a:defRPr sz="1600" cap="none">
                <a:solidFill>
                  <a:schemeClr val="accent4"/>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1" name="Google Shape;231;p33"/>
          <p:cNvSpPr txBox="1">
            <a:spLocks noGrp="1"/>
          </p:cNvSpPr>
          <p:nvPr>
            <p:ph type="body" idx="4"/>
          </p:nvPr>
        </p:nvSpPr>
        <p:spPr>
          <a:xfrm>
            <a:off x="4045452" y="2385650"/>
            <a:ext cx="2824355" cy="3392805"/>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150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2" name="Google Shape;232;p33"/>
          <p:cNvSpPr txBox="1">
            <a:spLocks noGrp="1"/>
          </p:cNvSpPr>
          <p:nvPr>
            <p:ph type="body" idx="5"/>
          </p:nvPr>
        </p:nvSpPr>
        <p:spPr>
          <a:xfrm>
            <a:off x="4045452" y="1802984"/>
            <a:ext cx="2824355" cy="58153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accent4"/>
              </a:buClr>
              <a:buSzPts val="1600"/>
              <a:buNone/>
              <a:defRPr sz="1600" cap="none">
                <a:solidFill>
                  <a:schemeClr val="accent4"/>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3" name="Google Shape;233;p33"/>
          <p:cNvSpPr txBox="1">
            <a:spLocks noGrp="1"/>
          </p:cNvSpPr>
          <p:nvPr>
            <p:ph type="title"/>
          </p:nvPr>
        </p:nvSpPr>
        <p:spPr>
          <a:xfrm>
            <a:off x="724203" y="671808"/>
            <a:ext cx="6041907" cy="639192"/>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chemeClr val="lt1"/>
              </a:buClr>
              <a:buSzPts val="4000"/>
              <a:buFont typeface="Arial"/>
              <a:buNone/>
              <a:defRPr sz="4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34" name="Google Shape;234;p33" descr="Logo&#10;&#10;Description automatically generated"/>
          <p:cNvPicPr preferRelativeResize="0"/>
          <p:nvPr/>
        </p:nvPicPr>
        <p:blipFill rotWithShape="1">
          <a:blip r:embed="rId2">
            <a:alphaModFix/>
          </a:blip>
          <a:srcRect/>
          <a:stretch/>
        </p:blipFill>
        <p:spPr>
          <a:xfrm>
            <a:off x="724203" y="5951475"/>
            <a:ext cx="524439" cy="7700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3">
  <p:cSld name="Content 3">
    <p:spTree>
      <p:nvGrpSpPr>
        <p:cNvPr id="1" name="Shape 235"/>
        <p:cNvGrpSpPr/>
        <p:nvPr/>
      </p:nvGrpSpPr>
      <p:grpSpPr>
        <a:xfrm>
          <a:off x="0" y="0"/>
          <a:ext cx="0" cy="0"/>
          <a:chOff x="0" y="0"/>
          <a:chExt cx="0" cy="0"/>
        </a:xfrm>
      </p:grpSpPr>
      <p:sp>
        <p:nvSpPr>
          <p:cNvPr id="236" name="Google Shape;236;p36"/>
          <p:cNvSpPr/>
          <p:nvPr/>
        </p:nvSpPr>
        <p:spPr>
          <a:xfrm>
            <a:off x="1282168" y="0"/>
            <a:ext cx="1855263" cy="445995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7" name="Google Shape;237;p36"/>
          <p:cNvSpPr txBox="1">
            <a:spLocks noGrp="1"/>
          </p:cNvSpPr>
          <p:nvPr>
            <p:ph type="title"/>
          </p:nvPr>
        </p:nvSpPr>
        <p:spPr>
          <a:xfrm rot="-5400000">
            <a:off x="540943" y="1894597"/>
            <a:ext cx="3337712" cy="1094803"/>
          </a:xfrm>
          <a:prstGeom prst="rect">
            <a:avLst/>
          </a:prstGeom>
          <a:noFill/>
          <a:ln>
            <a:noFill/>
          </a:ln>
        </p:spPr>
        <p:txBody>
          <a:bodyPr spcFirstLastPara="1" wrap="square" lIns="91425" tIns="45700" rIns="91425" bIns="45700" anchor="t" anchorCtr="0">
            <a:noAutofit/>
          </a:bodyPr>
          <a:lstStyle>
            <a:lvl1pPr marR="0" lvl="0" algn="r" rtl="0">
              <a:lnSpc>
                <a:spcPct val="80000"/>
              </a:lnSpc>
              <a:spcBef>
                <a:spcPts val="0"/>
              </a:spcBef>
              <a:spcAft>
                <a:spcPts val="0"/>
              </a:spcAft>
              <a:buClr>
                <a:schemeClr val="lt1"/>
              </a:buClr>
              <a:buSzPts val="4000"/>
              <a:buFont typeface="Arial"/>
              <a:buNone/>
              <a:defRPr sz="4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8" name="Google Shape;238;p36"/>
          <p:cNvSpPr>
            <a:spLocks noGrp="1"/>
          </p:cNvSpPr>
          <p:nvPr>
            <p:ph type="pic" idx="2"/>
          </p:nvPr>
        </p:nvSpPr>
        <p:spPr>
          <a:xfrm>
            <a:off x="4414645" y="758825"/>
            <a:ext cx="599148" cy="600075"/>
          </a:xfrm>
          <a:prstGeom prst="rect">
            <a:avLst/>
          </a:prstGeom>
          <a:noFill/>
          <a:ln>
            <a:noFill/>
          </a:ln>
        </p:spPr>
      </p:sp>
      <p:sp>
        <p:nvSpPr>
          <p:cNvPr id="239" name="Google Shape;239;p36"/>
          <p:cNvSpPr txBox="1">
            <a:spLocks noGrp="1"/>
          </p:cNvSpPr>
          <p:nvPr>
            <p:ph type="body" idx="1"/>
          </p:nvPr>
        </p:nvSpPr>
        <p:spPr>
          <a:xfrm>
            <a:off x="4414645" y="1388209"/>
            <a:ext cx="3281555" cy="426393"/>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accent4"/>
              </a:buClr>
              <a:buSzPts val="1600"/>
              <a:buNone/>
              <a:defRPr sz="1600" cap="none">
                <a:solidFill>
                  <a:schemeClr val="accent4"/>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0" name="Google Shape;240;p36"/>
          <p:cNvSpPr txBox="1">
            <a:spLocks noGrp="1"/>
          </p:cNvSpPr>
          <p:nvPr>
            <p:ph type="body" idx="3"/>
          </p:nvPr>
        </p:nvSpPr>
        <p:spPr>
          <a:xfrm>
            <a:off x="4414645" y="1767713"/>
            <a:ext cx="3281555" cy="1125740"/>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1" name="Google Shape;241;p36"/>
          <p:cNvSpPr>
            <a:spLocks noGrp="1"/>
          </p:cNvSpPr>
          <p:nvPr>
            <p:ph type="pic" idx="4"/>
          </p:nvPr>
        </p:nvSpPr>
        <p:spPr>
          <a:xfrm>
            <a:off x="4414645" y="3251858"/>
            <a:ext cx="599148" cy="600075"/>
          </a:xfrm>
          <a:prstGeom prst="rect">
            <a:avLst/>
          </a:prstGeom>
          <a:noFill/>
          <a:ln>
            <a:noFill/>
          </a:ln>
        </p:spPr>
      </p:sp>
      <p:sp>
        <p:nvSpPr>
          <p:cNvPr id="242" name="Google Shape;242;p36"/>
          <p:cNvSpPr txBox="1">
            <a:spLocks noGrp="1"/>
          </p:cNvSpPr>
          <p:nvPr>
            <p:ph type="body" idx="5"/>
          </p:nvPr>
        </p:nvSpPr>
        <p:spPr>
          <a:xfrm>
            <a:off x="4414645" y="3866925"/>
            <a:ext cx="3281555" cy="428891"/>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accent4"/>
              </a:buClr>
              <a:buSzPts val="1600"/>
              <a:buNone/>
              <a:defRPr sz="1600" cap="none">
                <a:solidFill>
                  <a:schemeClr val="accent4"/>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3" name="Google Shape;243;p36"/>
          <p:cNvSpPr txBox="1">
            <a:spLocks noGrp="1"/>
          </p:cNvSpPr>
          <p:nvPr>
            <p:ph type="body" idx="6"/>
          </p:nvPr>
        </p:nvSpPr>
        <p:spPr>
          <a:xfrm>
            <a:off x="4414645" y="4248925"/>
            <a:ext cx="3281555" cy="1429216"/>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4" name="Google Shape;244;p36"/>
          <p:cNvSpPr>
            <a:spLocks noGrp="1"/>
          </p:cNvSpPr>
          <p:nvPr>
            <p:ph type="pic" idx="7"/>
          </p:nvPr>
        </p:nvSpPr>
        <p:spPr>
          <a:xfrm>
            <a:off x="8077157" y="773142"/>
            <a:ext cx="599148" cy="600075"/>
          </a:xfrm>
          <a:prstGeom prst="rect">
            <a:avLst/>
          </a:prstGeom>
          <a:noFill/>
          <a:ln>
            <a:noFill/>
          </a:ln>
        </p:spPr>
      </p:sp>
      <p:sp>
        <p:nvSpPr>
          <p:cNvPr id="245" name="Google Shape;245;p36"/>
          <p:cNvSpPr txBox="1">
            <a:spLocks noGrp="1"/>
          </p:cNvSpPr>
          <p:nvPr>
            <p:ph type="body" idx="8"/>
          </p:nvPr>
        </p:nvSpPr>
        <p:spPr>
          <a:xfrm>
            <a:off x="8072244" y="1388209"/>
            <a:ext cx="3281556" cy="426393"/>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accent4"/>
              </a:buClr>
              <a:buSzPts val="1600"/>
              <a:buNone/>
              <a:defRPr sz="1600" cap="none">
                <a:solidFill>
                  <a:schemeClr val="accent4"/>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6" name="Google Shape;246;p36"/>
          <p:cNvSpPr txBox="1">
            <a:spLocks noGrp="1"/>
          </p:cNvSpPr>
          <p:nvPr>
            <p:ph type="body" idx="9"/>
          </p:nvPr>
        </p:nvSpPr>
        <p:spPr>
          <a:xfrm>
            <a:off x="8072244" y="1767713"/>
            <a:ext cx="3281556" cy="1125740"/>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7" name="Google Shape;247;p36"/>
          <p:cNvSpPr>
            <a:spLocks noGrp="1"/>
          </p:cNvSpPr>
          <p:nvPr>
            <p:ph type="pic" idx="13"/>
          </p:nvPr>
        </p:nvSpPr>
        <p:spPr>
          <a:xfrm>
            <a:off x="8072244" y="3237794"/>
            <a:ext cx="599148" cy="600075"/>
          </a:xfrm>
          <a:prstGeom prst="rect">
            <a:avLst/>
          </a:prstGeom>
          <a:noFill/>
          <a:ln>
            <a:noFill/>
          </a:ln>
        </p:spPr>
      </p:sp>
      <p:sp>
        <p:nvSpPr>
          <p:cNvPr id="248" name="Google Shape;248;p36"/>
          <p:cNvSpPr txBox="1">
            <a:spLocks noGrp="1"/>
          </p:cNvSpPr>
          <p:nvPr>
            <p:ph type="body" idx="14"/>
          </p:nvPr>
        </p:nvSpPr>
        <p:spPr>
          <a:xfrm>
            <a:off x="8072244" y="3866925"/>
            <a:ext cx="3281556" cy="428891"/>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accent4"/>
              </a:buClr>
              <a:buSzPts val="1600"/>
              <a:buNone/>
              <a:defRPr sz="1600" cap="none">
                <a:solidFill>
                  <a:schemeClr val="accent4"/>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9" name="Google Shape;249;p36"/>
          <p:cNvSpPr txBox="1">
            <a:spLocks noGrp="1"/>
          </p:cNvSpPr>
          <p:nvPr>
            <p:ph type="body" idx="15"/>
          </p:nvPr>
        </p:nvSpPr>
        <p:spPr>
          <a:xfrm>
            <a:off x="8072244" y="4248925"/>
            <a:ext cx="3281556" cy="1429216"/>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0" name="Google Shape;250;p36"/>
          <p:cNvSpPr txBox="1">
            <a:spLocks noGrp="1"/>
          </p:cNvSpPr>
          <p:nvPr>
            <p:ph type="ftr" idx="11"/>
          </p:nvPr>
        </p:nvSpPr>
        <p:spPr>
          <a:xfrm>
            <a:off x="4038600" y="6515753"/>
            <a:ext cx="4114800" cy="20572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1" name="Google Shape;251;p36"/>
          <p:cNvSpPr txBox="1">
            <a:spLocks noGrp="1"/>
          </p:cNvSpPr>
          <p:nvPr>
            <p:ph type="sldNum" idx="12"/>
          </p:nvPr>
        </p:nvSpPr>
        <p:spPr>
          <a:xfrm>
            <a:off x="8610600" y="6515753"/>
            <a:ext cx="2743200" cy="20572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52" name="Google Shape;252;p36" descr="Logo&#10;&#10;Description automatically generated"/>
          <p:cNvPicPr preferRelativeResize="0"/>
          <p:nvPr/>
        </p:nvPicPr>
        <p:blipFill rotWithShape="1">
          <a:blip r:embed="rId2">
            <a:alphaModFix/>
          </a:blip>
          <a:srcRect/>
          <a:stretch/>
        </p:blipFill>
        <p:spPr>
          <a:xfrm>
            <a:off x="1282168" y="5951475"/>
            <a:ext cx="524439" cy="7700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5">
  <p:cSld name="Content 5">
    <p:spTree>
      <p:nvGrpSpPr>
        <p:cNvPr id="1" name="Shape 253"/>
        <p:cNvGrpSpPr/>
        <p:nvPr/>
      </p:nvGrpSpPr>
      <p:grpSpPr>
        <a:xfrm>
          <a:off x="0" y="0"/>
          <a:ext cx="0" cy="0"/>
          <a:chOff x="0" y="0"/>
          <a:chExt cx="0" cy="0"/>
        </a:xfrm>
      </p:grpSpPr>
      <p:sp>
        <p:nvSpPr>
          <p:cNvPr id="254" name="Google Shape;254;p37"/>
          <p:cNvSpPr>
            <a:spLocks noGrp="1"/>
          </p:cNvSpPr>
          <p:nvPr>
            <p:ph type="pic" idx="2"/>
          </p:nvPr>
        </p:nvSpPr>
        <p:spPr>
          <a:xfrm>
            <a:off x="0" y="466725"/>
            <a:ext cx="4858139" cy="5924550"/>
          </a:xfrm>
          <a:prstGeom prst="rect">
            <a:avLst/>
          </a:prstGeom>
          <a:noFill/>
          <a:ln>
            <a:noFill/>
          </a:ln>
        </p:spPr>
      </p:sp>
      <p:sp>
        <p:nvSpPr>
          <p:cNvPr id="255" name="Google Shape;255;p37"/>
          <p:cNvSpPr txBox="1">
            <a:spLocks noGrp="1"/>
          </p:cNvSpPr>
          <p:nvPr>
            <p:ph type="ftr" idx="11"/>
          </p:nvPr>
        </p:nvSpPr>
        <p:spPr>
          <a:xfrm>
            <a:off x="4038600" y="6515753"/>
            <a:ext cx="4114800" cy="20572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75707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6" name="Google Shape;256;p37"/>
          <p:cNvSpPr txBox="1">
            <a:spLocks noGrp="1"/>
          </p:cNvSpPr>
          <p:nvPr>
            <p:ph type="body" idx="1"/>
          </p:nvPr>
        </p:nvSpPr>
        <p:spPr>
          <a:xfrm>
            <a:off x="5598135" y="2759613"/>
            <a:ext cx="2824355" cy="1117566"/>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100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7" name="Google Shape;257;p37"/>
          <p:cNvSpPr txBox="1">
            <a:spLocks noGrp="1"/>
          </p:cNvSpPr>
          <p:nvPr>
            <p:ph type="body" idx="3"/>
          </p:nvPr>
        </p:nvSpPr>
        <p:spPr>
          <a:xfrm>
            <a:off x="5598135" y="2176946"/>
            <a:ext cx="2824355" cy="58153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accent4"/>
              </a:buClr>
              <a:buSzPts val="1600"/>
              <a:buNone/>
              <a:defRPr sz="1600" cap="none">
                <a:solidFill>
                  <a:schemeClr val="accent4"/>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8" name="Google Shape;258;p37"/>
          <p:cNvSpPr txBox="1">
            <a:spLocks noGrp="1"/>
          </p:cNvSpPr>
          <p:nvPr>
            <p:ph type="body" idx="4"/>
          </p:nvPr>
        </p:nvSpPr>
        <p:spPr>
          <a:xfrm>
            <a:off x="8845966" y="2759613"/>
            <a:ext cx="2595758" cy="1117566"/>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100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9" name="Google Shape;259;p37"/>
          <p:cNvSpPr txBox="1">
            <a:spLocks noGrp="1"/>
          </p:cNvSpPr>
          <p:nvPr>
            <p:ph type="body" idx="5"/>
          </p:nvPr>
        </p:nvSpPr>
        <p:spPr>
          <a:xfrm>
            <a:off x="8845966" y="2176946"/>
            <a:ext cx="2595758" cy="58153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accent4"/>
              </a:buClr>
              <a:buSzPts val="1600"/>
              <a:buNone/>
              <a:defRPr sz="1600" cap="none">
                <a:solidFill>
                  <a:schemeClr val="accent4"/>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0" name="Google Shape;260;p37"/>
          <p:cNvSpPr txBox="1">
            <a:spLocks noGrp="1"/>
          </p:cNvSpPr>
          <p:nvPr>
            <p:ph type="body" idx="6"/>
          </p:nvPr>
        </p:nvSpPr>
        <p:spPr>
          <a:xfrm>
            <a:off x="5598135" y="4712146"/>
            <a:ext cx="2824355" cy="1117566"/>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100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1" name="Google Shape;261;p37"/>
          <p:cNvSpPr txBox="1">
            <a:spLocks noGrp="1"/>
          </p:cNvSpPr>
          <p:nvPr>
            <p:ph type="body" idx="7"/>
          </p:nvPr>
        </p:nvSpPr>
        <p:spPr>
          <a:xfrm>
            <a:off x="5598135" y="4129479"/>
            <a:ext cx="2824355" cy="58153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accent4"/>
              </a:buClr>
              <a:buSzPts val="1600"/>
              <a:buNone/>
              <a:defRPr sz="1600" cap="none">
                <a:solidFill>
                  <a:schemeClr val="accent4"/>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2" name="Google Shape;262;p37"/>
          <p:cNvSpPr txBox="1">
            <a:spLocks noGrp="1"/>
          </p:cNvSpPr>
          <p:nvPr>
            <p:ph type="body" idx="8"/>
          </p:nvPr>
        </p:nvSpPr>
        <p:spPr>
          <a:xfrm>
            <a:off x="8845966" y="4712146"/>
            <a:ext cx="2595758" cy="1117566"/>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100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3" name="Google Shape;263;p37"/>
          <p:cNvSpPr txBox="1">
            <a:spLocks noGrp="1"/>
          </p:cNvSpPr>
          <p:nvPr>
            <p:ph type="body" idx="9"/>
          </p:nvPr>
        </p:nvSpPr>
        <p:spPr>
          <a:xfrm>
            <a:off x="8845966" y="4129479"/>
            <a:ext cx="2595758" cy="58153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accent4"/>
              </a:buClr>
              <a:buSzPts val="1600"/>
              <a:buNone/>
              <a:defRPr sz="1600" cap="none">
                <a:solidFill>
                  <a:schemeClr val="accent4"/>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4" name="Google Shape;264;p37"/>
          <p:cNvSpPr txBox="1">
            <a:spLocks noGrp="1"/>
          </p:cNvSpPr>
          <p:nvPr>
            <p:ph type="title"/>
          </p:nvPr>
        </p:nvSpPr>
        <p:spPr>
          <a:xfrm>
            <a:off x="5586411" y="941112"/>
            <a:ext cx="6074545" cy="639192"/>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chemeClr val="lt1"/>
              </a:buClr>
              <a:buSzPts val="4000"/>
              <a:buFont typeface="Arial"/>
              <a:buNone/>
              <a:defRPr sz="4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65" name="Google Shape;265;p37" descr="Logo&#10;&#10;Description automatically generated"/>
          <p:cNvPicPr preferRelativeResize="0"/>
          <p:nvPr/>
        </p:nvPicPr>
        <p:blipFill rotWithShape="1">
          <a:blip r:embed="rId2">
            <a:alphaModFix/>
          </a:blip>
          <a:srcRect/>
          <a:stretch/>
        </p:blipFill>
        <p:spPr>
          <a:xfrm>
            <a:off x="10917285" y="6006275"/>
            <a:ext cx="524439" cy="77000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hank You">
  <p:cSld name="Thank You">
    <p:spTree>
      <p:nvGrpSpPr>
        <p:cNvPr id="1" name="Shape 266"/>
        <p:cNvGrpSpPr/>
        <p:nvPr/>
      </p:nvGrpSpPr>
      <p:grpSpPr>
        <a:xfrm>
          <a:off x="0" y="0"/>
          <a:ext cx="0" cy="0"/>
          <a:chOff x="0" y="0"/>
          <a:chExt cx="0" cy="0"/>
        </a:xfrm>
      </p:grpSpPr>
      <p:pic>
        <p:nvPicPr>
          <p:cNvPr id="267" name="Google Shape;267;p38"/>
          <p:cNvPicPr preferRelativeResize="0"/>
          <p:nvPr/>
        </p:nvPicPr>
        <p:blipFill rotWithShape="1">
          <a:blip r:embed="rId2">
            <a:alphaModFix/>
          </a:blip>
          <a:srcRect l="20079" r="6875"/>
          <a:stretch/>
        </p:blipFill>
        <p:spPr>
          <a:xfrm>
            <a:off x="1885198" y="4924"/>
            <a:ext cx="8905606" cy="6858000"/>
          </a:xfrm>
          <a:prstGeom prst="rect">
            <a:avLst/>
          </a:prstGeom>
          <a:noFill/>
          <a:ln>
            <a:noFill/>
          </a:ln>
        </p:spPr>
      </p:pic>
      <p:pic>
        <p:nvPicPr>
          <p:cNvPr id="268" name="Google Shape;268;p38" descr="Logo&#10;&#10;Description automatically generated"/>
          <p:cNvPicPr preferRelativeResize="0"/>
          <p:nvPr/>
        </p:nvPicPr>
        <p:blipFill rotWithShape="1">
          <a:blip r:embed="rId3">
            <a:alphaModFix/>
          </a:blip>
          <a:srcRect/>
          <a:stretch/>
        </p:blipFill>
        <p:spPr>
          <a:xfrm>
            <a:off x="724203" y="5951475"/>
            <a:ext cx="524439" cy="770000"/>
          </a:xfrm>
          <a:prstGeom prst="rect">
            <a:avLst/>
          </a:prstGeom>
          <a:noFill/>
          <a:ln>
            <a:noFill/>
          </a:ln>
        </p:spPr>
      </p:pic>
      <p:sp>
        <p:nvSpPr>
          <p:cNvPr id="269" name="Google Shape;269;p38"/>
          <p:cNvSpPr txBox="1"/>
          <p:nvPr/>
        </p:nvSpPr>
        <p:spPr>
          <a:xfrm>
            <a:off x="4392948" y="6429829"/>
            <a:ext cx="3406104" cy="29164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000"/>
              <a:buFont typeface="Arial"/>
              <a:buNone/>
            </a:pPr>
            <a:r>
              <a:rPr lang="en-GB" sz="1000" b="0" i="0" u="none" strike="noStrike" cap="none">
                <a:solidFill>
                  <a:schemeClr val="lt1"/>
                </a:solidFill>
                <a:latin typeface="Arial"/>
                <a:ea typeface="Arial"/>
                <a:cs typeface="Arial"/>
                <a:sym typeface="Arial"/>
              </a:rPr>
              <a:t>UCD DIGNITY &amp; RESPECT SUPPORT SERVICE </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hank You">
  <p:cSld name="1_Thank You">
    <p:spTree>
      <p:nvGrpSpPr>
        <p:cNvPr id="1" name="Shape 270"/>
        <p:cNvGrpSpPr/>
        <p:nvPr/>
      </p:nvGrpSpPr>
      <p:grpSpPr>
        <a:xfrm>
          <a:off x="0" y="0"/>
          <a:ext cx="0" cy="0"/>
          <a:chOff x="0" y="0"/>
          <a:chExt cx="0" cy="0"/>
        </a:xfrm>
      </p:grpSpPr>
      <p:sp>
        <p:nvSpPr>
          <p:cNvPr id="271" name="Google Shape;271;p18"/>
          <p:cNvSpPr/>
          <p:nvPr/>
        </p:nvSpPr>
        <p:spPr>
          <a:xfrm>
            <a:off x="0" y="2132410"/>
            <a:ext cx="12192000" cy="2316955"/>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72" name="Google Shape;272;p18" descr="Logo&#10;&#10;Description automatically generated"/>
          <p:cNvPicPr preferRelativeResize="0"/>
          <p:nvPr/>
        </p:nvPicPr>
        <p:blipFill rotWithShape="1">
          <a:blip r:embed="rId2">
            <a:alphaModFix/>
          </a:blip>
          <a:srcRect/>
          <a:stretch/>
        </p:blipFill>
        <p:spPr>
          <a:xfrm>
            <a:off x="724203" y="5951475"/>
            <a:ext cx="524439" cy="770000"/>
          </a:xfrm>
          <a:prstGeom prst="rect">
            <a:avLst/>
          </a:prstGeom>
          <a:noFill/>
          <a:ln>
            <a:noFill/>
          </a:ln>
        </p:spPr>
      </p:pic>
      <p:sp>
        <p:nvSpPr>
          <p:cNvPr id="273" name="Google Shape;273;p18"/>
          <p:cNvSpPr txBox="1"/>
          <p:nvPr/>
        </p:nvSpPr>
        <p:spPr>
          <a:xfrm>
            <a:off x="9947909" y="3700792"/>
            <a:ext cx="1949230" cy="393058"/>
          </a:xfrm>
          <a:prstGeom prst="rect">
            <a:avLst/>
          </a:prstGeom>
          <a:noFill/>
          <a:ln>
            <a:noFill/>
          </a:ln>
        </p:spPr>
        <p:txBody>
          <a:bodyPr spcFirstLastPara="1" wrap="square" lIns="91425" tIns="45700" rIns="91425" bIns="45700" anchor="t" anchorCtr="0">
            <a:noAutofit/>
          </a:bodyPr>
          <a:lstStyle/>
          <a:p>
            <a:pPr marL="0" marR="0" lvl="0" indent="0" algn="l" rtl="0">
              <a:lnSpc>
                <a:spcPct val="125000"/>
              </a:lnSpc>
              <a:spcBef>
                <a:spcPts val="0"/>
              </a:spcBef>
              <a:spcAft>
                <a:spcPts val="0"/>
              </a:spcAft>
              <a:buClr>
                <a:schemeClr val="lt1"/>
              </a:buClr>
              <a:buSzPts val="1800"/>
              <a:buFont typeface="Arial"/>
              <a:buNone/>
            </a:pPr>
            <a:r>
              <a:rPr lang="en-GB" sz="1800" b="0" i="0" u="none" strike="noStrike" cap="none">
                <a:solidFill>
                  <a:schemeClr val="lt1"/>
                </a:solidFill>
                <a:latin typeface="Arial"/>
                <a:ea typeface="Arial"/>
                <a:cs typeface="Arial"/>
                <a:sym typeface="Arial"/>
              </a:rPr>
              <a:t>@UCD_Respect</a:t>
            </a:r>
            <a:endParaRPr sz="1400" b="0" i="0" u="none" strike="noStrike" cap="none">
              <a:solidFill>
                <a:srgbClr val="000000"/>
              </a:solidFill>
              <a:latin typeface="Arial"/>
              <a:ea typeface="Arial"/>
              <a:cs typeface="Arial"/>
              <a:sym typeface="Arial"/>
            </a:endParaRPr>
          </a:p>
          <a:p>
            <a:pPr marL="0" marR="0" lvl="0" indent="0" algn="l" rtl="0">
              <a:lnSpc>
                <a:spcPct val="125000"/>
              </a:lnSpc>
              <a:spcBef>
                <a:spcPts val="0"/>
              </a:spcBef>
              <a:spcAft>
                <a:spcPts val="0"/>
              </a:spcAft>
              <a:buClr>
                <a:schemeClr val="lt1"/>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4" name="Google Shape;274;p18"/>
          <p:cNvSpPr txBox="1"/>
          <p:nvPr/>
        </p:nvSpPr>
        <p:spPr>
          <a:xfrm>
            <a:off x="8764044" y="2590714"/>
            <a:ext cx="2972705" cy="800353"/>
          </a:xfrm>
          <a:prstGeom prst="rect">
            <a:avLst/>
          </a:prstGeom>
          <a:noFill/>
          <a:ln>
            <a:noFill/>
          </a:ln>
        </p:spPr>
        <p:txBody>
          <a:bodyPr spcFirstLastPara="1" wrap="square" lIns="91425" tIns="45700" rIns="91425" bIns="45700" anchor="t" anchorCtr="0">
            <a:noAutofit/>
          </a:bodyPr>
          <a:lstStyle/>
          <a:p>
            <a:pPr marL="0" marR="0" lvl="0" indent="0" algn="l" rtl="0">
              <a:lnSpc>
                <a:spcPct val="125000"/>
              </a:lnSpc>
              <a:spcBef>
                <a:spcPts val="0"/>
              </a:spcBef>
              <a:spcAft>
                <a:spcPts val="0"/>
              </a:spcAft>
              <a:buClr>
                <a:schemeClr val="lt1"/>
              </a:buClr>
              <a:buSzPts val="1800"/>
              <a:buFont typeface="Arial"/>
              <a:buNone/>
            </a:pPr>
            <a:r>
              <a:rPr lang="en-GB" sz="1800" b="0" i="0" u="none" strike="noStrike" cap="none">
                <a:solidFill>
                  <a:schemeClr val="lt1"/>
                </a:solidFill>
                <a:latin typeface="Arial"/>
                <a:ea typeface="Arial"/>
                <a:cs typeface="Arial"/>
                <a:sym typeface="Arial"/>
              </a:rPr>
              <a:t>respect@ucd.ie</a:t>
            </a:r>
            <a:endParaRPr sz="1400" b="0" i="0" u="none" strike="noStrike" cap="none">
              <a:solidFill>
                <a:srgbClr val="000000"/>
              </a:solidFill>
              <a:latin typeface="Arial"/>
              <a:ea typeface="Arial"/>
              <a:cs typeface="Arial"/>
              <a:sym typeface="Arial"/>
            </a:endParaRPr>
          </a:p>
          <a:p>
            <a:pPr marL="0" marR="0" lvl="0" indent="0" algn="l" rtl="0">
              <a:lnSpc>
                <a:spcPct val="125000"/>
              </a:lnSpc>
              <a:spcBef>
                <a:spcPts val="0"/>
              </a:spcBef>
              <a:spcAft>
                <a:spcPts val="0"/>
              </a:spcAft>
              <a:buClr>
                <a:schemeClr val="lt1"/>
              </a:buClr>
              <a:buSzPts val="1800"/>
              <a:buFont typeface="Arial"/>
              <a:buNone/>
            </a:pPr>
            <a:r>
              <a:rPr lang="en-GB" sz="1800" b="0" i="0" u="none" strike="noStrike" cap="none">
                <a:solidFill>
                  <a:schemeClr val="lt1"/>
                </a:solidFill>
                <a:latin typeface="Arial"/>
                <a:ea typeface="Arial"/>
                <a:cs typeface="Arial"/>
                <a:sym typeface="Arial"/>
              </a:rPr>
              <a:t>ucd.ie/dignityandrespect</a:t>
            </a:r>
            <a:endParaRPr sz="1400" b="0" i="0" u="none" strike="noStrike" cap="none">
              <a:solidFill>
                <a:srgbClr val="000000"/>
              </a:solidFill>
              <a:latin typeface="Arial"/>
              <a:ea typeface="Arial"/>
              <a:cs typeface="Arial"/>
              <a:sym typeface="Arial"/>
            </a:endParaRPr>
          </a:p>
          <a:p>
            <a:pPr marL="0" marR="0" lvl="0" indent="0" algn="l" rtl="0">
              <a:lnSpc>
                <a:spcPct val="125000"/>
              </a:lnSpc>
              <a:spcBef>
                <a:spcPts val="0"/>
              </a:spcBef>
              <a:spcAft>
                <a:spcPts val="0"/>
              </a:spcAft>
              <a:buClr>
                <a:schemeClr val="lt1"/>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5" name="Google Shape;275;p18"/>
          <p:cNvSpPr txBox="1"/>
          <p:nvPr/>
        </p:nvSpPr>
        <p:spPr>
          <a:xfrm>
            <a:off x="2409286" y="2854676"/>
            <a:ext cx="3967324" cy="1148647"/>
          </a:xfrm>
          <a:prstGeom prst="rect">
            <a:avLst/>
          </a:prstGeom>
          <a:noFill/>
          <a:ln>
            <a:noFill/>
          </a:ln>
        </p:spPr>
        <p:txBody>
          <a:bodyPr spcFirstLastPara="1" wrap="square" lIns="91425" tIns="45700" rIns="91425" bIns="45700" anchor="t" anchorCtr="0">
            <a:noAutofit/>
          </a:bodyPr>
          <a:lstStyle/>
          <a:p>
            <a:pPr marL="0" marR="0" lvl="0" indent="0" algn="l" rtl="0">
              <a:lnSpc>
                <a:spcPct val="125000"/>
              </a:lnSpc>
              <a:spcBef>
                <a:spcPts val="0"/>
              </a:spcBef>
              <a:spcAft>
                <a:spcPts val="0"/>
              </a:spcAft>
              <a:buClr>
                <a:schemeClr val="lt1"/>
              </a:buClr>
              <a:buSzPts val="4000"/>
              <a:buFont typeface="Arial"/>
              <a:buNone/>
            </a:pPr>
            <a:r>
              <a:rPr lang="en-GB" sz="4000" b="0" i="0" u="none" strike="noStrike" cap="none">
                <a:solidFill>
                  <a:schemeClr val="lt1"/>
                </a:solidFill>
                <a:latin typeface="Arial"/>
                <a:ea typeface="Arial"/>
                <a:cs typeface="Arial"/>
                <a:sym typeface="Arial"/>
              </a:rPr>
              <a:t>THANK YOU</a:t>
            </a:r>
            <a:endParaRPr sz="1400" b="0" i="0" u="none" strike="noStrike" cap="none">
              <a:solidFill>
                <a:schemeClr val="lt1"/>
              </a:solidFill>
              <a:latin typeface="Arial"/>
              <a:ea typeface="Arial"/>
              <a:cs typeface="Arial"/>
              <a:sym typeface="Arial"/>
            </a:endParaRPr>
          </a:p>
        </p:txBody>
      </p:sp>
      <p:sp>
        <p:nvSpPr>
          <p:cNvPr id="276" name="Google Shape;276;p18"/>
          <p:cNvSpPr txBox="1"/>
          <p:nvPr/>
        </p:nvSpPr>
        <p:spPr>
          <a:xfrm>
            <a:off x="4392948" y="6429829"/>
            <a:ext cx="3406104" cy="29164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000"/>
              <a:buFont typeface="Arial"/>
              <a:buNone/>
            </a:pPr>
            <a:r>
              <a:rPr lang="en-GB" sz="1000" b="0" i="0" u="none" strike="noStrike" cap="none">
                <a:solidFill>
                  <a:schemeClr val="lt1"/>
                </a:solidFill>
                <a:latin typeface="Arial"/>
                <a:ea typeface="Arial"/>
                <a:cs typeface="Arial"/>
                <a:sym typeface="Arial"/>
              </a:rPr>
              <a:t>UCD DIGNITY &amp; RESPECT SUPPORT SERVICE </a:t>
            </a:r>
            <a:endParaRPr sz="1400" b="0" i="0" u="none" strike="noStrike" cap="none">
              <a:solidFill>
                <a:srgbClr val="000000"/>
              </a:solidFill>
              <a:latin typeface="Arial"/>
              <a:ea typeface="Arial"/>
              <a:cs typeface="Arial"/>
              <a:sym typeface="Arial"/>
            </a:endParaRPr>
          </a:p>
        </p:txBody>
      </p:sp>
      <p:pic>
        <p:nvPicPr>
          <p:cNvPr id="277" name="Google Shape;277;p18" descr="Instagram Logo - Free social icons"/>
          <p:cNvPicPr preferRelativeResize="0"/>
          <p:nvPr/>
        </p:nvPicPr>
        <p:blipFill rotWithShape="1">
          <a:blip r:embed="rId3">
            <a:alphaModFix/>
          </a:blip>
          <a:srcRect/>
          <a:stretch/>
        </p:blipFill>
        <p:spPr>
          <a:xfrm>
            <a:off x="8840105" y="3700792"/>
            <a:ext cx="393058" cy="393058"/>
          </a:xfrm>
          <a:prstGeom prst="rect">
            <a:avLst/>
          </a:prstGeom>
          <a:noFill/>
          <a:ln>
            <a:noFill/>
          </a:ln>
        </p:spPr>
      </p:pic>
      <p:pic>
        <p:nvPicPr>
          <p:cNvPr id="278" name="Google Shape;278;p18" descr="Twitter Icon Square Logo PNG Vector (AI) Free Download"/>
          <p:cNvPicPr preferRelativeResize="0"/>
          <p:nvPr/>
        </p:nvPicPr>
        <p:blipFill rotWithShape="1">
          <a:blip r:embed="rId4">
            <a:alphaModFix/>
          </a:blip>
          <a:srcRect/>
          <a:stretch/>
        </p:blipFill>
        <p:spPr>
          <a:xfrm>
            <a:off x="9350748" y="3700792"/>
            <a:ext cx="393058" cy="393058"/>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10">
  <p:cSld name="Content 10">
    <p:spTree>
      <p:nvGrpSpPr>
        <p:cNvPr id="1" name="Shape 279"/>
        <p:cNvGrpSpPr/>
        <p:nvPr/>
      </p:nvGrpSpPr>
      <p:grpSpPr>
        <a:xfrm>
          <a:off x="0" y="0"/>
          <a:ext cx="0" cy="0"/>
          <a:chOff x="0" y="0"/>
          <a:chExt cx="0" cy="0"/>
        </a:xfrm>
      </p:grpSpPr>
      <p:sp>
        <p:nvSpPr>
          <p:cNvPr id="280" name="Google Shape;280;p41"/>
          <p:cNvSpPr/>
          <p:nvPr/>
        </p:nvSpPr>
        <p:spPr>
          <a:xfrm>
            <a:off x="514985" y="1057275"/>
            <a:ext cx="6015990" cy="345757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1" name="Google Shape;281;p41"/>
          <p:cNvSpPr>
            <a:spLocks noGrp="1"/>
          </p:cNvSpPr>
          <p:nvPr>
            <p:ph type="pic" idx="2"/>
          </p:nvPr>
        </p:nvSpPr>
        <p:spPr>
          <a:xfrm>
            <a:off x="0" y="1057275"/>
            <a:ext cx="12191999" cy="5295900"/>
          </a:xfrm>
          <a:prstGeom prst="rect">
            <a:avLst/>
          </a:prstGeom>
          <a:solidFill>
            <a:schemeClr val="lt1"/>
          </a:solidFill>
          <a:ln>
            <a:noFill/>
          </a:ln>
        </p:spPr>
      </p:sp>
      <p:sp>
        <p:nvSpPr>
          <p:cNvPr id="282" name="Google Shape;282;p41"/>
          <p:cNvSpPr txBox="1">
            <a:spLocks noGrp="1"/>
          </p:cNvSpPr>
          <p:nvPr>
            <p:ph type="ftr" idx="11"/>
          </p:nvPr>
        </p:nvSpPr>
        <p:spPr>
          <a:xfrm>
            <a:off x="4038600" y="6515753"/>
            <a:ext cx="4114800" cy="20572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3" name="Google Shape;283;p41"/>
          <p:cNvSpPr txBox="1">
            <a:spLocks noGrp="1"/>
          </p:cNvSpPr>
          <p:nvPr>
            <p:ph type="sldNum" idx="12"/>
          </p:nvPr>
        </p:nvSpPr>
        <p:spPr>
          <a:xfrm>
            <a:off x="8610600" y="6515753"/>
            <a:ext cx="2743200" cy="20572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84" name="Google Shape;284;p41"/>
          <p:cNvSpPr txBox="1">
            <a:spLocks noGrp="1"/>
          </p:cNvSpPr>
          <p:nvPr>
            <p:ph type="body" idx="1"/>
          </p:nvPr>
        </p:nvSpPr>
        <p:spPr>
          <a:xfrm>
            <a:off x="926354" y="1547271"/>
            <a:ext cx="5172932" cy="2581276"/>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0"/>
              </a:spcBef>
              <a:spcAft>
                <a:spcPts val="0"/>
              </a:spcAft>
              <a:buClr>
                <a:schemeClr val="lt1"/>
              </a:buClr>
              <a:buSzPts val="1600"/>
              <a:buNone/>
              <a:defRPr sz="1600" cap="none">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5" name="Google Shape;285;p41"/>
          <p:cNvSpPr txBox="1">
            <a:spLocks noGrp="1"/>
          </p:cNvSpPr>
          <p:nvPr>
            <p:ph type="title"/>
          </p:nvPr>
        </p:nvSpPr>
        <p:spPr>
          <a:xfrm>
            <a:off x="3082250" y="762308"/>
            <a:ext cx="5783657" cy="665965"/>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chemeClr val="lt1"/>
              </a:buClr>
              <a:buSzPts val="4000"/>
              <a:buFont typeface="Arial"/>
              <a:buNone/>
              <a:defRPr sz="4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86" name="Google Shape;286;p41" descr="Logo&#10;&#10;Description automatically generated"/>
          <p:cNvPicPr preferRelativeResize="0"/>
          <p:nvPr/>
        </p:nvPicPr>
        <p:blipFill rotWithShape="1">
          <a:blip r:embed="rId2">
            <a:alphaModFix/>
          </a:blip>
          <a:srcRect/>
          <a:stretch/>
        </p:blipFill>
        <p:spPr>
          <a:xfrm>
            <a:off x="11091580" y="139792"/>
            <a:ext cx="524439" cy="7700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Financials">
  <p:cSld name="Financials">
    <p:spTree>
      <p:nvGrpSpPr>
        <p:cNvPr id="1" name="Shape 287"/>
        <p:cNvGrpSpPr/>
        <p:nvPr/>
      </p:nvGrpSpPr>
      <p:grpSpPr>
        <a:xfrm>
          <a:off x="0" y="0"/>
          <a:ext cx="0" cy="0"/>
          <a:chOff x="0" y="0"/>
          <a:chExt cx="0" cy="0"/>
        </a:xfrm>
      </p:grpSpPr>
      <p:sp>
        <p:nvSpPr>
          <p:cNvPr id="288" name="Google Shape;288;p43"/>
          <p:cNvSpPr txBox="1">
            <a:spLocks noGrp="1"/>
          </p:cNvSpPr>
          <p:nvPr>
            <p:ph type="ftr" idx="11"/>
          </p:nvPr>
        </p:nvSpPr>
        <p:spPr>
          <a:xfrm>
            <a:off x="4038600" y="6515753"/>
            <a:ext cx="4114800" cy="20572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75707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9" name="Google Shape;289;p43"/>
          <p:cNvSpPr txBox="1">
            <a:spLocks noGrp="1"/>
          </p:cNvSpPr>
          <p:nvPr>
            <p:ph type="sldNum" idx="12"/>
          </p:nvPr>
        </p:nvSpPr>
        <p:spPr>
          <a:xfrm>
            <a:off x="8610600" y="6515753"/>
            <a:ext cx="2743200" cy="20572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75707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75707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75707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75707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75707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75707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75707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75707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75707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90" name="Google Shape;290;p43"/>
          <p:cNvSpPr/>
          <p:nvPr/>
        </p:nvSpPr>
        <p:spPr>
          <a:xfrm>
            <a:off x="9393543" y="0"/>
            <a:ext cx="1855263" cy="445995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1" name="Google Shape;291;p43"/>
          <p:cNvSpPr txBox="1">
            <a:spLocks noGrp="1"/>
          </p:cNvSpPr>
          <p:nvPr>
            <p:ph type="title"/>
          </p:nvPr>
        </p:nvSpPr>
        <p:spPr>
          <a:xfrm rot="5400000">
            <a:off x="8333552" y="3930709"/>
            <a:ext cx="3975244" cy="996551"/>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chemeClr val="lt1"/>
              </a:buClr>
              <a:buSzPts val="4000"/>
              <a:buFont typeface="Arial"/>
              <a:buNone/>
              <a:defRPr sz="4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92" name="Google Shape;292;p43" descr="Logo&#10;&#10;Description automatically generated"/>
          <p:cNvPicPr preferRelativeResize="0"/>
          <p:nvPr/>
        </p:nvPicPr>
        <p:blipFill rotWithShape="1">
          <a:blip r:embed="rId2">
            <a:alphaModFix/>
          </a:blip>
          <a:srcRect/>
          <a:stretch/>
        </p:blipFill>
        <p:spPr>
          <a:xfrm>
            <a:off x="724203" y="5951475"/>
            <a:ext cx="524439" cy="7700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Graphic 1">
  <p:cSld name="Graphic 1">
    <p:spTree>
      <p:nvGrpSpPr>
        <p:cNvPr id="1" name="Shape 293"/>
        <p:cNvGrpSpPr/>
        <p:nvPr/>
      </p:nvGrpSpPr>
      <p:grpSpPr>
        <a:xfrm>
          <a:off x="0" y="0"/>
          <a:ext cx="0" cy="0"/>
          <a:chOff x="0" y="0"/>
          <a:chExt cx="0" cy="0"/>
        </a:xfrm>
      </p:grpSpPr>
      <p:sp>
        <p:nvSpPr>
          <p:cNvPr id="294" name="Google Shape;294;p44"/>
          <p:cNvSpPr txBox="1">
            <a:spLocks noGrp="1"/>
          </p:cNvSpPr>
          <p:nvPr>
            <p:ph type="ftr" idx="11"/>
          </p:nvPr>
        </p:nvSpPr>
        <p:spPr>
          <a:xfrm>
            <a:off x="4038600" y="6515753"/>
            <a:ext cx="4114800" cy="20572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5" name="Google Shape;295;p44"/>
          <p:cNvSpPr txBox="1">
            <a:spLocks noGrp="1"/>
          </p:cNvSpPr>
          <p:nvPr>
            <p:ph type="sldNum" idx="12"/>
          </p:nvPr>
        </p:nvSpPr>
        <p:spPr>
          <a:xfrm>
            <a:off x="8610600" y="6515753"/>
            <a:ext cx="2743200" cy="20572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96" name="Google Shape;296;p44"/>
          <p:cNvSpPr/>
          <p:nvPr/>
        </p:nvSpPr>
        <p:spPr>
          <a:xfrm rot="5400000">
            <a:off x="9766385" y="-1006534"/>
            <a:ext cx="972645" cy="3924298"/>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7" name="Google Shape;297;p44"/>
          <p:cNvSpPr txBox="1">
            <a:spLocks noGrp="1"/>
          </p:cNvSpPr>
          <p:nvPr>
            <p:ph type="body" idx="1"/>
          </p:nvPr>
        </p:nvSpPr>
        <p:spPr>
          <a:xfrm rot="-5400000">
            <a:off x="562550" y="3063183"/>
            <a:ext cx="2387816" cy="448769"/>
          </a:xfrm>
          <a:prstGeom prst="rect">
            <a:avLst/>
          </a:prstGeom>
          <a:noFill/>
          <a:ln>
            <a:noFill/>
          </a:ln>
        </p:spPr>
        <p:txBody>
          <a:bodyPr spcFirstLastPara="1" wrap="square" lIns="91425" tIns="45700" rIns="91425" bIns="45700" anchor="b" anchorCtr="0">
            <a:noAutofit/>
          </a:bodyPr>
          <a:lstStyle>
            <a:lvl1pPr marL="457200" lvl="0" indent="-228600" algn="l">
              <a:lnSpc>
                <a:spcPct val="80000"/>
              </a:lnSpc>
              <a:spcBef>
                <a:spcPts val="1000"/>
              </a:spcBef>
              <a:spcAft>
                <a:spcPts val="0"/>
              </a:spcAft>
              <a:buClr>
                <a:schemeClr val="accent1"/>
              </a:buClr>
              <a:buSzPts val="2400"/>
              <a:buNone/>
              <a:defRPr sz="2400" cap="none">
                <a:solidFill>
                  <a:schemeClr val="accen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8" name="Google Shape;298;p44"/>
          <p:cNvSpPr txBox="1">
            <a:spLocks noGrp="1"/>
          </p:cNvSpPr>
          <p:nvPr>
            <p:ph type="body" idx="2"/>
          </p:nvPr>
        </p:nvSpPr>
        <p:spPr>
          <a:xfrm rot="-5400000">
            <a:off x="3226739" y="3063183"/>
            <a:ext cx="2387816" cy="448769"/>
          </a:xfrm>
          <a:prstGeom prst="rect">
            <a:avLst/>
          </a:prstGeom>
          <a:noFill/>
          <a:ln>
            <a:noFill/>
          </a:ln>
        </p:spPr>
        <p:txBody>
          <a:bodyPr spcFirstLastPara="1" wrap="square" lIns="91425" tIns="45700" rIns="91425" bIns="45700" anchor="b" anchorCtr="0">
            <a:noAutofit/>
          </a:bodyPr>
          <a:lstStyle>
            <a:lvl1pPr marL="457200" lvl="0" indent="-228600" algn="l">
              <a:lnSpc>
                <a:spcPct val="80000"/>
              </a:lnSpc>
              <a:spcBef>
                <a:spcPts val="1000"/>
              </a:spcBef>
              <a:spcAft>
                <a:spcPts val="0"/>
              </a:spcAft>
              <a:buClr>
                <a:schemeClr val="accent1"/>
              </a:buClr>
              <a:buSzPts val="2400"/>
              <a:buNone/>
              <a:defRPr sz="2400" cap="none">
                <a:solidFill>
                  <a:schemeClr val="accen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9" name="Google Shape;299;p44"/>
          <p:cNvSpPr txBox="1">
            <a:spLocks noGrp="1"/>
          </p:cNvSpPr>
          <p:nvPr>
            <p:ph type="body" idx="3"/>
          </p:nvPr>
        </p:nvSpPr>
        <p:spPr>
          <a:xfrm rot="-5400000">
            <a:off x="5857430" y="3063181"/>
            <a:ext cx="2387816" cy="448769"/>
          </a:xfrm>
          <a:prstGeom prst="rect">
            <a:avLst/>
          </a:prstGeom>
          <a:noFill/>
          <a:ln>
            <a:noFill/>
          </a:ln>
        </p:spPr>
        <p:txBody>
          <a:bodyPr spcFirstLastPara="1" wrap="square" lIns="91425" tIns="45700" rIns="91425" bIns="45700" anchor="b" anchorCtr="0">
            <a:noAutofit/>
          </a:bodyPr>
          <a:lstStyle>
            <a:lvl1pPr marL="457200" lvl="0" indent="-228600" algn="l">
              <a:lnSpc>
                <a:spcPct val="80000"/>
              </a:lnSpc>
              <a:spcBef>
                <a:spcPts val="1000"/>
              </a:spcBef>
              <a:spcAft>
                <a:spcPts val="0"/>
              </a:spcAft>
              <a:buClr>
                <a:schemeClr val="accent1"/>
              </a:buClr>
              <a:buSzPts val="2400"/>
              <a:buNone/>
              <a:defRPr sz="2400" cap="none">
                <a:solidFill>
                  <a:schemeClr val="accen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0" name="Google Shape;300;p44"/>
          <p:cNvSpPr txBox="1">
            <a:spLocks noGrp="1"/>
          </p:cNvSpPr>
          <p:nvPr>
            <p:ph type="body" idx="4"/>
          </p:nvPr>
        </p:nvSpPr>
        <p:spPr>
          <a:xfrm rot="-5400000">
            <a:off x="8520742" y="3063180"/>
            <a:ext cx="2387816" cy="448769"/>
          </a:xfrm>
          <a:prstGeom prst="rect">
            <a:avLst/>
          </a:prstGeom>
          <a:noFill/>
          <a:ln>
            <a:noFill/>
          </a:ln>
        </p:spPr>
        <p:txBody>
          <a:bodyPr spcFirstLastPara="1" wrap="square" lIns="91425" tIns="45700" rIns="91425" bIns="45700" anchor="b" anchorCtr="0">
            <a:noAutofit/>
          </a:bodyPr>
          <a:lstStyle>
            <a:lvl1pPr marL="457200" lvl="0" indent="-228600" algn="l">
              <a:lnSpc>
                <a:spcPct val="80000"/>
              </a:lnSpc>
              <a:spcBef>
                <a:spcPts val="1000"/>
              </a:spcBef>
              <a:spcAft>
                <a:spcPts val="0"/>
              </a:spcAft>
              <a:buClr>
                <a:schemeClr val="accent1"/>
              </a:buClr>
              <a:buSzPts val="2400"/>
              <a:buNone/>
              <a:defRPr sz="2400" cap="none">
                <a:solidFill>
                  <a:schemeClr val="accen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1" name="Google Shape;301;p44"/>
          <p:cNvSpPr txBox="1">
            <a:spLocks noGrp="1"/>
          </p:cNvSpPr>
          <p:nvPr>
            <p:ph type="body" idx="5"/>
          </p:nvPr>
        </p:nvSpPr>
        <p:spPr>
          <a:xfrm>
            <a:off x="838200" y="5154557"/>
            <a:ext cx="2449286" cy="1003155"/>
          </a:xfrm>
          <a:prstGeom prst="rect">
            <a:avLst/>
          </a:prstGeom>
          <a:noFill/>
          <a:ln>
            <a:noFill/>
          </a:ln>
        </p:spPr>
        <p:txBody>
          <a:bodyPr spcFirstLastPara="1" wrap="square" lIns="91425" tIns="45700" rIns="91425" bIns="45700" anchor="t" anchorCtr="0">
            <a:noAutofit/>
          </a:bodyPr>
          <a:lstStyle>
            <a:lvl1pPr marL="457200" lvl="0" indent="-228600" algn="ctr">
              <a:lnSpc>
                <a:spcPct val="125000"/>
              </a:lnSpc>
              <a:spcBef>
                <a:spcPts val="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2" name="Google Shape;302;p44"/>
          <p:cNvSpPr txBox="1">
            <a:spLocks noGrp="1"/>
          </p:cNvSpPr>
          <p:nvPr>
            <p:ph type="body" idx="6"/>
          </p:nvPr>
        </p:nvSpPr>
        <p:spPr>
          <a:xfrm>
            <a:off x="838200" y="4525420"/>
            <a:ext cx="2449286" cy="639192"/>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0"/>
              </a:spcBef>
              <a:spcAft>
                <a:spcPts val="0"/>
              </a:spcAft>
              <a:buClr>
                <a:schemeClr val="accent1"/>
              </a:buClr>
              <a:buSzPts val="1600"/>
              <a:buNone/>
              <a:defRPr sz="1600" cap="none">
                <a:solidFill>
                  <a:schemeClr val="accen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3" name="Google Shape;303;p44"/>
          <p:cNvSpPr txBox="1">
            <a:spLocks noGrp="1"/>
          </p:cNvSpPr>
          <p:nvPr>
            <p:ph type="body" idx="7"/>
          </p:nvPr>
        </p:nvSpPr>
        <p:spPr>
          <a:xfrm>
            <a:off x="3536069" y="5154557"/>
            <a:ext cx="2449286" cy="1003155"/>
          </a:xfrm>
          <a:prstGeom prst="rect">
            <a:avLst/>
          </a:prstGeom>
          <a:noFill/>
          <a:ln>
            <a:noFill/>
          </a:ln>
        </p:spPr>
        <p:txBody>
          <a:bodyPr spcFirstLastPara="1" wrap="square" lIns="91425" tIns="45700" rIns="91425" bIns="45700" anchor="t" anchorCtr="0">
            <a:noAutofit/>
          </a:bodyPr>
          <a:lstStyle>
            <a:lvl1pPr marL="457200" lvl="0" indent="-228600" algn="ctr">
              <a:lnSpc>
                <a:spcPct val="125000"/>
              </a:lnSpc>
              <a:spcBef>
                <a:spcPts val="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4" name="Google Shape;304;p44"/>
          <p:cNvSpPr txBox="1">
            <a:spLocks noGrp="1"/>
          </p:cNvSpPr>
          <p:nvPr>
            <p:ph type="body" idx="8"/>
          </p:nvPr>
        </p:nvSpPr>
        <p:spPr>
          <a:xfrm>
            <a:off x="3536069" y="4525420"/>
            <a:ext cx="2449286" cy="639192"/>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0"/>
              </a:spcBef>
              <a:spcAft>
                <a:spcPts val="0"/>
              </a:spcAft>
              <a:buClr>
                <a:schemeClr val="accent1"/>
              </a:buClr>
              <a:buSzPts val="1600"/>
              <a:buNone/>
              <a:defRPr sz="1600" cap="none">
                <a:solidFill>
                  <a:schemeClr val="accen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5" name="Google Shape;305;p44"/>
          <p:cNvSpPr txBox="1">
            <a:spLocks noGrp="1"/>
          </p:cNvSpPr>
          <p:nvPr>
            <p:ph type="body" idx="9"/>
          </p:nvPr>
        </p:nvSpPr>
        <p:spPr>
          <a:xfrm>
            <a:off x="6211909" y="5154557"/>
            <a:ext cx="2449286" cy="1003155"/>
          </a:xfrm>
          <a:prstGeom prst="rect">
            <a:avLst/>
          </a:prstGeom>
          <a:noFill/>
          <a:ln>
            <a:noFill/>
          </a:ln>
        </p:spPr>
        <p:txBody>
          <a:bodyPr spcFirstLastPara="1" wrap="square" lIns="91425" tIns="45700" rIns="91425" bIns="45700" anchor="t" anchorCtr="0">
            <a:noAutofit/>
          </a:bodyPr>
          <a:lstStyle>
            <a:lvl1pPr marL="457200" lvl="0" indent="-228600" algn="ctr">
              <a:lnSpc>
                <a:spcPct val="125000"/>
              </a:lnSpc>
              <a:spcBef>
                <a:spcPts val="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6" name="Google Shape;306;p44"/>
          <p:cNvSpPr txBox="1">
            <a:spLocks noGrp="1"/>
          </p:cNvSpPr>
          <p:nvPr>
            <p:ph type="body" idx="13"/>
          </p:nvPr>
        </p:nvSpPr>
        <p:spPr>
          <a:xfrm>
            <a:off x="6211909" y="4525420"/>
            <a:ext cx="2449286" cy="639192"/>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0"/>
              </a:spcBef>
              <a:spcAft>
                <a:spcPts val="0"/>
              </a:spcAft>
              <a:buClr>
                <a:schemeClr val="accent1"/>
              </a:buClr>
              <a:buSzPts val="1600"/>
              <a:buNone/>
              <a:defRPr sz="1600" cap="none">
                <a:solidFill>
                  <a:schemeClr val="accen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7" name="Google Shape;307;p44"/>
          <p:cNvSpPr txBox="1">
            <a:spLocks noGrp="1"/>
          </p:cNvSpPr>
          <p:nvPr>
            <p:ph type="body" idx="14"/>
          </p:nvPr>
        </p:nvSpPr>
        <p:spPr>
          <a:xfrm>
            <a:off x="8904516" y="5154557"/>
            <a:ext cx="2449286" cy="1003155"/>
          </a:xfrm>
          <a:prstGeom prst="rect">
            <a:avLst/>
          </a:prstGeom>
          <a:noFill/>
          <a:ln>
            <a:noFill/>
          </a:ln>
        </p:spPr>
        <p:txBody>
          <a:bodyPr spcFirstLastPara="1" wrap="square" lIns="91425" tIns="45700" rIns="91425" bIns="45700" anchor="t" anchorCtr="0">
            <a:noAutofit/>
          </a:bodyPr>
          <a:lstStyle>
            <a:lvl1pPr marL="457200" lvl="0" indent="-228600" algn="ctr">
              <a:lnSpc>
                <a:spcPct val="125000"/>
              </a:lnSpc>
              <a:spcBef>
                <a:spcPts val="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8" name="Google Shape;308;p44"/>
          <p:cNvSpPr txBox="1">
            <a:spLocks noGrp="1"/>
          </p:cNvSpPr>
          <p:nvPr>
            <p:ph type="body" idx="15"/>
          </p:nvPr>
        </p:nvSpPr>
        <p:spPr>
          <a:xfrm>
            <a:off x="8904516" y="4525420"/>
            <a:ext cx="2449286" cy="639192"/>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0"/>
              </a:spcBef>
              <a:spcAft>
                <a:spcPts val="0"/>
              </a:spcAft>
              <a:buClr>
                <a:schemeClr val="accent1"/>
              </a:buClr>
              <a:buSzPts val="1600"/>
              <a:buNone/>
              <a:defRPr sz="1600" cap="none">
                <a:solidFill>
                  <a:schemeClr val="accen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9" name="Google Shape;309;p44"/>
          <p:cNvSpPr txBox="1">
            <a:spLocks noGrp="1"/>
          </p:cNvSpPr>
          <p:nvPr>
            <p:ph type="title"/>
          </p:nvPr>
        </p:nvSpPr>
        <p:spPr>
          <a:xfrm>
            <a:off x="5827694" y="658420"/>
            <a:ext cx="3472731" cy="665965"/>
          </a:xfrm>
          <a:prstGeom prst="rect">
            <a:avLst/>
          </a:prstGeom>
          <a:noFill/>
          <a:ln>
            <a:noFill/>
          </a:ln>
        </p:spPr>
        <p:txBody>
          <a:bodyPr spcFirstLastPara="1" wrap="square" lIns="91425" tIns="45700" rIns="91425" bIns="45700" anchor="t" anchorCtr="0">
            <a:noAutofit/>
          </a:bodyPr>
          <a:lstStyle>
            <a:lvl1pPr marR="0" lvl="0" algn="r" rtl="0">
              <a:lnSpc>
                <a:spcPct val="80000"/>
              </a:lnSpc>
              <a:spcBef>
                <a:spcPts val="0"/>
              </a:spcBef>
              <a:spcAft>
                <a:spcPts val="0"/>
              </a:spcAft>
              <a:buClr>
                <a:schemeClr val="lt1"/>
              </a:buClr>
              <a:buSzPts val="4000"/>
              <a:buFont typeface="Arial"/>
              <a:buNone/>
              <a:defRPr sz="4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aphicFrame>
        <p:nvGraphicFramePr>
          <p:cNvPr id="310" name="Google Shape;310;p44" descr="Chart"/>
          <p:cNvGraphicFramePr/>
          <p:nvPr/>
        </p:nvGraphicFramePr>
        <p:xfrm>
          <a:off x="1609005" y="1403931"/>
          <a:ext cx="1357883" cy="31127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11" name="Google Shape;311;p44" descr="Chart"/>
          <p:cNvGraphicFramePr/>
          <p:nvPr/>
        </p:nvGraphicFramePr>
        <p:xfrm>
          <a:off x="4276724" y="1403931"/>
          <a:ext cx="1357883" cy="31127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2" name="Google Shape;312;p44" descr="Chart"/>
          <p:cNvGraphicFramePr/>
          <p:nvPr/>
        </p:nvGraphicFramePr>
        <p:xfrm>
          <a:off x="6912371" y="1403640"/>
          <a:ext cx="1357883" cy="31127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3" name="Google Shape;313;p44" descr="Chart"/>
          <p:cNvGraphicFramePr/>
          <p:nvPr/>
        </p:nvGraphicFramePr>
        <p:xfrm>
          <a:off x="9548018" y="1403640"/>
          <a:ext cx="1357883" cy="3112798"/>
        </p:xfrm>
        <a:graphic>
          <a:graphicData uri="http://schemas.openxmlformats.org/drawingml/2006/chart">
            <c:chart xmlns:c="http://schemas.openxmlformats.org/drawingml/2006/chart" xmlns:r="http://schemas.openxmlformats.org/officeDocument/2006/relationships" r:id="rId5"/>
          </a:graphicData>
        </a:graphic>
      </p:graphicFrame>
      <p:pic>
        <p:nvPicPr>
          <p:cNvPr id="314" name="Google Shape;314;p44" descr="Logo&#10;&#10;Description automatically generated"/>
          <p:cNvPicPr preferRelativeResize="0"/>
          <p:nvPr/>
        </p:nvPicPr>
        <p:blipFill rotWithShape="1">
          <a:blip r:embed="rId6">
            <a:alphaModFix/>
          </a:blip>
          <a:srcRect/>
          <a:stretch/>
        </p:blipFill>
        <p:spPr>
          <a:xfrm>
            <a:off x="580296" y="588631"/>
            <a:ext cx="515808" cy="757328"/>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1"/>
        <p:cNvGrpSpPr/>
        <p:nvPr/>
      </p:nvGrpSpPr>
      <p:grpSpPr>
        <a:xfrm>
          <a:off x="0" y="0"/>
          <a:ext cx="0" cy="0"/>
          <a:chOff x="0" y="0"/>
          <a:chExt cx="0" cy="0"/>
        </a:xfrm>
      </p:grpSpPr>
      <p:sp>
        <p:nvSpPr>
          <p:cNvPr id="322" name="Google Shape;322;g1e370a7c432_0_3440"/>
          <p:cNvSpPr txBox="1">
            <a:spLocks noGrp="1"/>
          </p:cNvSpPr>
          <p:nvPr>
            <p:ph type="title"/>
          </p:nvPr>
        </p:nvSpPr>
        <p:spPr>
          <a:xfrm>
            <a:off x="838200" y="365125"/>
            <a:ext cx="10515600" cy="1325700"/>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3" name="Google Shape;323;g1e370a7c432_0_344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4" name="Google Shape;324;g1e370a7c432_0_344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5" name="Google Shape;325;g1e370a7c432_0_344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26"/>
        <p:cNvGrpSpPr/>
        <p:nvPr/>
      </p:nvGrpSpPr>
      <p:grpSpPr>
        <a:xfrm>
          <a:off x="0" y="0"/>
          <a:ext cx="0" cy="0"/>
          <a:chOff x="0" y="0"/>
          <a:chExt cx="0" cy="0"/>
        </a:xfrm>
      </p:grpSpPr>
      <p:sp>
        <p:nvSpPr>
          <p:cNvPr id="327" name="Google Shape;327;g1e370a7c432_0_3434"/>
          <p:cNvSpPr txBox="1">
            <a:spLocks noGrp="1"/>
          </p:cNvSpPr>
          <p:nvPr>
            <p:ph type="ctrTitle"/>
          </p:nvPr>
        </p:nvSpPr>
        <p:spPr>
          <a:xfrm>
            <a:off x="1524000" y="1122363"/>
            <a:ext cx="9144000" cy="2387700"/>
          </a:xfrm>
          <a:prstGeom prst="rect">
            <a:avLst/>
          </a:prstGeom>
          <a:noFill/>
          <a:ln>
            <a:noFill/>
          </a:ln>
        </p:spPr>
        <p:txBody>
          <a:bodyPr spcFirstLastPara="1" wrap="square" lIns="0" tIns="0" rIns="0" bIns="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8" name="Google Shape;328;g1e370a7c432_0_3434"/>
          <p:cNvSpPr txBox="1">
            <a:spLocks noGrp="1"/>
          </p:cNvSpPr>
          <p:nvPr>
            <p:ph type="subTitle" idx="1"/>
          </p:nvPr>
        </p:nvSpPr>
        <p:spPr>
          <a:xfrm>
            <a:off x="1524000" y="3602038"/>
            <a:ext cx="9144000" cy="1655700"/>
          </a:xfrm>
          <a:prstGeom prst="rect">
            <a:avLst/>
          </a:prstGeom>
          <a:noFill/>
          <a:ln>
            <a:noFill/>
          </a:ln>
        </p:spPr>
        <p:txBody>
          <a:bodyPr spcFirstLastPara="1" wrap="square" lIns="0" tIns="0" rIns="0" bIns="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29" name="Google Shape;329;g1e370a7c432_0_343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0" name="Google Shape;330;g1e370a7c432_0_343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1" name="Google Shape;331;g1e370a7c432_0_343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
        <p:cNvGrpSpPr/>
        <p:nvPr/>
      </p:nvGrpSpPr>
      <p:grpSpPr>
        <a:xfrm>
          <a:off x="0" y="0"/>
          <a:ext cx="0" cy="0"/>
          <a:chOff x="0" y="0"/>
          <a:chExt cx="0" cy="0"/>
        </a:xfrm>
      </p:grpSpPr>
      <p:sp>
        <p:nvSpPr>
          <p:cNvPr id="49" name="Google Shape;49;g1e370a7c432_0_3285"/>
          <p:cNvSpPr txBox="1">
            <a:spLocks noGrp="1"/>
          </p:cNvSpPr>
          <p:nvPr>
            <p:ph type="title"/>
          </p:nvPr>
        </p:nvSpPr>
        <p:spPr>
          <a:xfrm>
            <a:off x="838200" y="365125"/>
            <a:ext cx="10515600" cy="1325700"/>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g1e370a7c432_0_328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g1e370a7c432_0_328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g1e370a7c432_0_328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2"/>
        <p:cNvGrpSpPr/>
        <p:nvPr/>
      </p:nvGrpSpPr>
      <p:grpSpPr>
        <a:xfrm>
          <a:off x="0" y="0"/>
          <a:ext cx="0" cy="0"/>
          <a:chOff x="0" y="0"/>
          <a:chExt cx="0" cy="0"/>
        </a:xfrm>
      </p:grpSpPr>
      <p:sp>
        <p:nvSpPr>
          <p:cNvPr id="333" name="Google Shape;333;g1e370a7c432_0_3445"/>
          <p:cNvSpPr txBox="1">
            <a:spLocks noGrp="1"/>
          </p:cNvSpPr>
          <p:nvPr>
            <p:ph type="title"/>
          </p:nvPr>
        </p:nvSpPr>
        <p:spPr>
          <a:xfrm>
            <a:off x="831850" y="1709738"/>
            <a:ext cx="10515600" cy="2852700"/>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4" name="Google Shape;334;g1e370a7c432_0_3445"/>
          <p:cNvSpPr txBox="1">
            <a:spLocks noGrp="1"/>
          </p:cNvSpPr>
          <p:nvPr>
            <p:ph type="body" idx="1"/>
          </p:nvPr>
        </p:nvSpPr>
        <p:spPr>
          <a:xfrm>
            <a:off x="831850" y="4589463"/>
            <a:ext cx="10515600" cy="15003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5" name="Google Shape;335;g1e370a7c432_0_344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6" name="Google Shape;336;g1e370a7c432_0_344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7" name="Google Shape;337;g1e370a7c432_0_344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38"/>
        <p:cNvGrpSpPr/>
        <p:nvPr/>
      </p:nvGrpSpPr>
      <p:grpSpPr>
        <a:xfrm>
          <a:off x="0" y="0"/>
          <a:ext cx="0" cy="0"/>
          <a:chOff x="0" y="0"/>
          <a:chExt cx="0" cy="0"/>
        </a:xfrm>
      </p:grpSpPr>
      <p:sp>
        <p:nvSpPr>
          <p:cNvPr id="339" name="Google Shape;339;g1e370a7c432_0_3451"/>
          <p:cNvSpPr txBox="1">
            <a:spLocks noGrp="1"/>
          </p:cNvSpPr>
          <p:nvPr>
            <p:ph type="title"/>
          </p:nvPr>
        </p:nvSpPr>
        <p:spPr>
          <a:xfrm>
            <a:off x="838200" y="365125"/>
            <a:ext cx="10515600" cy="1325700"/>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0" name="Google Shape;340;g1e370a7c432_0_3451"/>
          <p:cNvSpPr txBox="1">
            <a:spLocks noGrp="1"/>
          </p:cNvSpPr>
          <p:nvPr>
            <p:ph type="body" idx="1"/>
          </p:nvPr>
        </p:nvSpPr>
        <p:spPr>
          <a:xfrm>
            <a:off x="838200" y="1825625"/>
            <a:ext cx="10515600" cy="43512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1" name="Google Shape;341;g1e370a7c432_0_345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2" name="Google Shape;342;g1e370a7c432_0_345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3" name="Google Shape;343;g1e370a7c432_0_345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4"/>
        <p:cNvGrpSpPr/>
        <p:nvPr/>
      </p:nvGrpSpPr>
      <p:grpSpPr>
        <a:xfrm>
          <a:off x="0" y="0"/>
          <a:ext cx="0" cy="0"/>
          <a:chOff x="0" y="0"/>
          <a:chExt cx="0" cy="0"/>
        </a:xfrm>
      </p:grpSpPr>
      <p:sp>
        <p:nvSpPr>
          <p:cNvPr id="345" name="Google Shape;345;g1e370a7c432_0_3457"/>
          <p:cNvSpPr txBox="1">
            <a:spLocks noGrp="1"/>
          </p:cNvSpPr>
          <p:nvPr>
            <p:ph type="title"/>
          </p:nvPr>
        </p:nvSpPr>
        <p:spPr>
          <a:xfrm>
            <a:off x="838200" y="365125"/>
            <a:ext cx="10515600" cy="1325700"/>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6" name="Google Shape;346;g1e370a7c432_0_3457"/>
          <p:cNvSpPr txBox="1">
            <a:spLocks noGrp="1"/>
          </p:cNvSpPr>
          <p:nvPr>
            <p:ph type="body" idx="1"/>
          </p:nvPr>
        </p:nvSpPr>
        <p:spPr>
          <a:xfrm>
            <a:off x="838200" y="1825625"/>
            <a:ext cx="5181600" cy="43512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7" name="Google Shape;347;g1e370a7c432_0_3457"/>
          <p:cNvSpPr txBox="1">
            <a:spLocks noGrp="1"/>
          </p:cNvSpPr>
          <p:nvPr>
            <p:ph type="body" idx="2"/>
          </p:nvPr>
        </p:nvSpPr>
        <p:spPr>
          <a:xfrm>
            <a:off x="6172200" y="1825625"/>
            <a:ext cx="5181600" cy="43512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8" name="Google Shape;348;g1e370a7c432_0_345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9" name="Google Shape;349;g1e370a7c432_0_345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0" name="Google Shape;350;g1e370a7c432_0_345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51"/>
        <p:cNvGrpSpPr/>
        <p:nvPr/>
      </p:nvGrpSpPr>
      <p:grpSpPr>
        <a:xfrm>
          <a:off x="0" y="0"/>
          <a:ext cx="0" cy="0"/>
          <a:chOff x="0" y="0"/>
          <a:chExt cx="0" cy="0"/>
        </a:xfrm>
      </p:grpSpPr>
      <p:sp>
        <p:nvSpPr>
          <p:cNvPr id="352" name="Google Shape;352;g1e370a7c432_0_3464"/>
          <p:cNvSpPr txBox="1">
            <a:spLocks noGrp="1"/>
          </p:cNvSpPr>
          <p:nvPr>
            <p:ph type="title"/>
          </p:nvPr>
        </p:nvSpPr>
        <p:spPr>
          <a:xfrm>
            <a:off x="839788" y="365125"/>
            <a:ext cx="10515600" cy="1325700"/>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3" name="Google Shape;353;g1e370a7c432_0_3464"/>
          <p:cNvSpPr txBox="1">
            <a:spLocks noGrp="1"/>
          </p:cNvSpPr>
          <p:nvPr>
            <p:ph type="body" idx="1"/>
          </p:nvPr>
        </p:nvSpPr>
        <p:spPr>
          <a:xfrm>
            <a:off x="839788" y="1681163"/>
            <a:ext cx="5157900" cy="823800"/>
          </a:xfrm>
          <a:prstGeom prst="rect">
            <a:avLst/>
          </a:prstGeom>
          <a:noFill/>
          <a:ln>
            <a:noFill/>
          </a:ln>
        </p:spPr>
        <p:txBody>
          <a:bodyPr spcFirstLastPara="1" wrap="square" lIns="0" tIns="0" rIns="0" bIns="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4" name="Google Shape;354;g1e370a7c432_0_3464"/>
          <p:cNvSpPr txBox="1">
            <a:spLocks noGrp="1"/>
          </p:cNvSpPr>
          <p:nvPr>
            <p:ph type="body" idx="2"/>
          </p:nvPr>
        </p:nvSpPr>
        <p:spPr>
          <a:xfrm>
            <a:off x="839788" y="2505075"/>
            <a:ext cx="5157900" cy="36846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5" name="Google Shape;355;g1e370a7c432_0_3464"/>
          <p:cNvSpPr txBox="1">
            <a:spLocks noGrp="1"/>
          </p:cNvSpPr>
          <p:nvPr>
            <p:ph type="body" idx="3"/>
          </p:nvPr>
        </p:nvSpPr>
        <p:spPr>
          <a:xfrm>
            <a:off x="6172200" y="1681163"/>
            <a:ext cx="5183100" cy="823800"/>
          </a:xfrm>
          <a:prstGeom prst="rect">
            <a:avLst/>
          </a:prstGeom>
          <a:noFill/>
          <a:ln>
            <a:noFill/>
          </a:ln>
        </p:spPr>
        <p:txBody>
          <a:bodyPr spcFirstLastPara="1" wrap="square" lIns="0" tIns="0" rIns="0" bIns="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6" name="Google Shape;356;g1e370a7c432_0_3464"/>
          <p:cNvSpPr txBox="1">
            <a:spLocks noGrp="1"/>
          </p:cNvSpPr>
          <p:nvPr>
            <p:ph type="body" idx="4"/>
          </p:nvPr>
        </p:nvSpPr>
        <p:spPr>
          <a:xfrm>
            <a:off x="6172200" y="2505075"/>
            <a:ext cx="5183100" cy="36846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7" name="Google Shape;357;g1e370a7c432_0_346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8" name="Google Shape;358;g1e370a7c432_0_346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9" name="Google Shape;359;g1e370a7c432_0_346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0"/>
        <p:cNvGrpSpPr/>
        <p:nvPr/>
      </p:nvGrpSpPr>
      <p:grpSpPr>
        <a:xfrm>
          <a:off x="0" y="0"/>
          <a:ext cx="0" cy="0"/>
          <a:chOff x="0" y="0"/>
          <a:chExt cx="0" cy="0"/>
        </a:xfrm>
      </p:grpSpPr>
      <p:sp>
        <p:nvSpPr>
          <p:cNvPr id="361" name="Google Shape;361;g1e370a7c432_0_347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2" name="Google Shape;362;g1e370a7c432_0_347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3" name="Google Shape;363;g1e370a7c432_0_347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64"/>
        <p:cNvGrpSpPr/>
        <p:nvPr/>
      </p:nvGrpSpPr>
      <p:grpSpPr>
        <a:xfrm>
          <a:off x="0" y="0"/>
          <a:ext cx="0" cy="0"/>
          <a:chOff x="0" y="0"/>
          <a:chExt cx="0" cy="0"/>
        </a:xfrm>
      </p:grpSpPr>
      <p:sp>
        <p:nvSpPr>
          <p:cNvPr id="365" name="Google Shape;365;g1e370a7c432_0_3477"/>
          <p:cNvSpPr txBox="1">
            <a:spLocks noGrp="1"/>
          </p:cNvSpPr>
          <p:nvPr>
            <p:ph type="title"/>
          </p:nvPr>
        </p:nvSpPr>
        <p:spPr>
          <a:xfrm>
            <a:off x="839788" y="457200"/>
            <a:ext cx="3932100" cy="1600200"/>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6" name="Google Shape;366;g1e370a7c432_0_3477"/>
          <p:cNvSpPr txBox="1">
            <a:spLocks noGrp="1"/>
          </p:cNvSpPr>
          <p:nvPr>
            <p:ph type="body" idx="1"/>
          </p:nvPr>
        </p:nvSpPr>
        <p:spPr>
          <a:xfrm>
            <a:off x="5183188" y="987425"/>
            <a:ext cx="6172200" cy="4873500"/>
          </a:xfrm>
          <a:prstGeom prst="rect">
            <a:avLst/>
          </a:prstGeom>
          <a:noFill/>
          <a:ln>
            <a:noFill/>
          </a:ln>
        </p:spPr>
        <p:txBody>
          <a:bodyPr spcFirstLastPara="1" wrap="square" lIns="0" tIns="0" rIns="0" bIns="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67" name="Google Shape;367;g1e370a7c432_0_3477"/>
          <p:cNvSpPr txBox="1">
            <a:spLocks noGrp="1"/>
          </p:cNvSpPr>
          <p:nvPr>
            <p:ph type="body" idx="2"/>
          </p:nvPr>
        </p:nvSpPr>
        <p:spPr>
          <a:xfrm>
            <a:off x="839788" y="2057400"/>
            <a:ext cx="3932100" cy="38115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68" name="Google Shape;368;g1e370a7c432_0_347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9" name="Google Shape;369;g1e370a7c432_0_347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0" name="Google Shape;370;g1e370a7c432_0_347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71"/>
        <p:cNvGrpSpPr/>
        <p:nvPr/>
      </p:nvGrpSpPr>
      <p:grpSpPr>
        <a:xfrm>
          <a:off x="0" y="0"/>
          <a:ext cx="0" cy="0"/>
          <a:chOff x="0" y="0"/>
          <a:chExt cx="0" cy="0"/>
        </a:xfrm>
      </p:grpSpPr>
      <p:sp>
        <p:nvSpPr>
          <p:cNvPr id="372" name="Google Shape;372;g1e370a7c432_0_3484"/>
          <p:cNvSpPr txBox="1">
            <a:spLocks noGrp="1"/>
          </p:cNvSpPr>
          <p:nvPr>
            <p:ph type="title"/>
          </p:nvPr>
        </p:nvSpPr>
        <p:spPr>
          <a:xfrm>
            <a:off x="839788" y="457200"/>
            <a:ext cx="3932100" cy="1600200"/>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3" name="Google Shape;373;g1e370a7c432_0_3484"/>
          <p:cNvSpPr>
            <a:spLocks noGrp="1"/>
          </p:cNvSpPr>
          <p:nvPr>
            <p:ph type="pic" idx="2"/>
          </p:nvPr>
        </p:nvSpPr>
        <p:spPr>
          <a:xfrm>
            <a:off x="5183188" y="987425"/>
            <a:ext cx="6172200" cy="4873500"/>
          </a:xfrm>
          <a:prstGeom prst="rect">
            <a:avLst/>
          </a:prstGeom>
          <a:noFill/>
          <a:ln>
            <a:noFill/>
          </a:ln>
        </p:spPr>
      </p:sp>
      <p:sp>
        <p:nvSpPr>
          <p:cNvPr id="374" name="Google Shape;374;g1e370a7c432_0_3484"/>
          <p:cNvSpPr txBox="1">
            <a:spLocks noGrp="1"/>
          </p:cNvSpPr>
          <p:nvPr>
            <p:ph type="body" idx="1"/>
          </p:nvPr>
        </p:nvSpPr>
        <p:spPr>
          <a:xfrm>
            <a:off x="839788" y="2057400"/>
            <a:ext cx="3932100" cy="38115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75" name="Google Shape;375;g1e370a7c432_0_348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6" name="Google Shape;376;g1e370a7c432_0_348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7" name="Google Shape;377;g1e370a7c432_0_348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78"/>
        <p:cNvGrpSpPr/>
        <p:nvPr/>
      </p:nvGrpSpPr>
      <p:grpSpPr>
        <a:xfrm>
          <a:off x="0" y="0"/>
          <a:ext cx="0" cy="0"/>
          <a:chOff x="0" y="0"/>
          <a:chExt cx="0" cy="0"/>
        </a:xfrm>
      </p:grpSpPr>
      <p:sp>
        <p:nvSpPr>
          <p:cNvPr id="379" name="Google Shape;379;g1e370a7c432_0_3491"/>
          <p:cNvSpPr txBox="1">
            <a:spLocks noGrp="1"/>
          </p:cNvSpPr>
          <p:nvPr>
            <p:ph type="title"/>
          </p:nvPr>
        </p:nvSpPr>
        <p:spPr>
          <a:xfrm>
            <a:off x="838200" y="365125"/>
            <a:ext cx="10515600" cy="1325700"/>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0" name="Google Shape;380;g1e370a7c432_0_3491"/>
          <p:cNvSpPr txBox="1">
            <a:spLocks noGrp="1"/>
          </p:cNvSpPr>
          <p:nvPr>
            <p:ph type="body" idx="1"/>
          </p:nvPr>
        </p:nvSpPr>
        <p:spPr>
          <a:xfrm rot="5400000">
            <a:off x="3920400" y="-1256575"/>
            <a:ext cx="4351200" cy="105156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1" name="Google Shape;381;g1e370a7c432_0_349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2" name="Google Shape;382;g1e370a7c432_0_349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3" name="Google Shape;383;g1e370a7c432_0_349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84"/>
        <p:cNvGrpSpPr/>
        <p:nvPr/>
      </p:nvGrpSpPr>
      <p:grpSpPr>
        <a:xfrm>
          <a:off x="0" y="0"/>
          <a:ext cx="0" cy="0"/>
          <a:chOff x="0" y="0"/>
          <a:chExt cx="0" cy="0"/>
        </a:xfrm>
      </p:grpSpPr>
      <p:sp>
        <p:nvSpPr>
          <p:cNvPr id="385" name="Google Shape;385;g1e370a7c432_0_3497"/>
          <p:cNvSpPr txBox="1">
            <a:spLocks noGrp="1"/>
          </p:cNvSpPr>
          <p:nvPr>
            <p:ph type="title"/>
          </p:nvPr>
        </p:nvSpPr>
        <p:spPr>
          <a:xfrm rot="5400000">
            <a:off x="7133400" y="1956625"/>
            <a:ext cx="5811900" cy="2628900"/>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6" name="Google Shape;386;g1e370a7c432_0_3497"/>
          <p:cNvSpPr txBox="1">
            <a:spLocks noGrp="1"/>
          </p:cNvSpPr>
          <p:nvPr>
            <p:ph type="body" idx="1"/>
          </p:nvPr>
        </p:nvSpPr>
        <p:spPr>
          <a:xfrm rot="5400000">
            <a:off x="1799400" y="-596075"/>
            <a:ext cx="5811900" cy="77343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7" name="Google Shape;387;g1e370a7c432_0_349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8" name="Google Shape;388;g1e370a7c432_0_349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9" name="Google Shape;389;g1e370a7c432_0_349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1026"/>
        <p:cNvGrpSpPr/>
        <p:nvPr/>
      </p:nvGrpSpPr>
      <p:grpSpPr>
        <a:xfrm>
          <a:off x="0" y="0"/>
          <a:ext cx="0" cy="0"/>
          <a:chOff x="0" y="0"/>
          <a:chExt cx="0" cy="0"/>
        </a:xfrm>
      </p:grpSpPr>
      <p:pic>
        <p:nvPicPr>
          <p:cNvPr id="1027" name="Google Shape;1027;g2be0eb19aa2_0_953"/>
          <p:cNvPicPr preferRelativeResize="0"/>
          <p:nvPr/>
        </p:nvPicPr>
        <p:blipFill rotWithShape="1">
          <a:blip r:embed="rId2">
            <a:alphaModFix/>
          </a:blip>
          <a:srcRect t="4849" b="9158"/>
          <a:stretch/>
        </p:blipFill>
        <p:spPr>
          <a:xfrm>
            <a:off x="400670" y="1337751"/>
            <a:ext cx="11390660" cy="5520250"/>
          </a:xfrm>
          <a:prstGeom prst="rect">
            <a:avLst/>
          </a:prstGeom>
          <a:noFill/>
          <a:ln>
            <a:noFill/>
          </a:ln>
        </p:spPr>
      </p:pic>
      <p:sp>
        <p:nvSpPr>
          <p:cNvPr id="1028" name="Google Shape;1028;g2be0eb19aa2_0_953"/>
          <p:cNvSpPr/>
          <p:nvPr/>
        </p:nvSpPr>
        <p:spPr>
          <a:xfrm>
            <a:off x="3600126" y="5095875"/>
            <a:ext cx="4991700" cy="17622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29" name="Google Shape;1029;g2be0eb19aa2_0_953"/>
          <p:cNvSpPr txBox="1">
            <a:spLocks noGrp="1"/>
          </p:cNvSpPr>
          <p:nvPr>
            <p:ph type="title"/>
          </p:nvPr>
        </p:nvSpPr>
        <p:spPr>
          <a:xfrm>
            <a:off x="3745395" y="5370987"/>
            <a:ext cx="4701300" cy="1212000"/>
          </a:xfrm>
          <a:prstGeom prst="rect">
            <a:avLst/>
          </a:prstGeom>
          <a:noFill/>
          <a:ln>
            <a:noFill/>
          </a:ln>
        </p:spPr>
        <p:txBody>
          <a:bodyPr spcFirstLastPara="1" wrap="square" lIns="91425" tIns="45700" rIns="91425" bIns="45700" anchor="t" anchorCtr="0">
            <a:noAutofit/>
          </a:bodyPr>
          <a:lstStyle>
            <a:lvl1pPr marR="0" lvl="0" algn="ctr" rtl="0">
              <a:lnSpc>
                <a:spcPct val="8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30" name="Google Shape;1030;g2be0eb19aa2_0_953"/>
          <p:cNvSpPr txBox="1">
            <a:spLocks noGrp="1"/>
          </p:cNvSpPr>
          <p:nvPr>
            <p:ph type="dt" idx="10"/>
          </p:nvPr>
        </p:nvSpPr>
        <p:spPr>
          <a:xfrm>
            <a:off x="466724" y="6518118"/>
            <a:ext cx="1437900" cy="2130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chemeClr val="lt1"/>
              </a:buClr>
              <a:buSzPts val="1400"/>
              <a:buFont typeface="Calibri"/>
              <a:buNone/>
              <a:defRPr>
                <a:solidFill>
                  <a:schemeClr val="lt1"/>
                </a:solidFill>
              </a:defRPr>
            </a:lvl1pPr>
            <a:lvl2pPr lvl="1" algn="l" rtl="0">
              <a:lnSpc>
                <a:spcPct val="100000"/>
              </a:lnSpc>
              <a:spcBef>
                <a:spcPts val="0"/>
              </a:spcBef>
              <a:spcAft>
                <a:spcPts val="0"/>
              </a:spcAft>
              <a:buClr>
                <a:schemeClr val="dk1"/>
              </a:buClr>
              <a:buSzPts val="1400"/>
              <a:buFont typeface="Calibri"/>
              <a:buNone/>
              <a:defRPr/>
            </a:lvl2pPr>
            <a:lvl3pPr lvl="2" algn="l" rtl="0">
              <a:lnSpc>
                <a:spcPct val="100000"/>
              </a:lnSpc>
              <a:spcBef>
                <a:spcPts val="0"/>
              </a:spcBef>
              <a:spcAft>
                <a:spcPts val="0"/>
              </a:spcAft>
              <a:buClr>
                <a:schemeClr val="dk1"/>
              </a:buClr>
              <a:buSzPts val="1400"/>
              <a:buFont typeface="Calibri"/>
              <a:buNone/>
              <a:defRPr/>
            </a:lvl3pPr>
            <a:lvl4pPr lvl="3" algn="l" rtl="0">
              <a:lnSpc>
                <a:spcPct val="100000"/>
              </a:lnSpc>
              <a:spcBef>
                <a:spcPts val="0"/>
              </a:spcBef>
              <a:spcAft>
                <a:spcPts val="0"/>
              </a:spcAft>
              <a:buClr>
                <a:schemeClr val="dk1"/>
              </a:buClr>
              <a:buSzPts val="1400"/>
              <a:buFont typeface="Calibri"/>
              <a:buNone/>
              <a:defRPr/>
            </a:lvl4pPr>
            <a:lvl5pPr lvl="4" algn="l" rtl="0">
              <a:lnSpc>
                <a:spcPct val="100000"/>
              </a:lnSpc>
              <a:spcBef>
                <a:spcPts val="0"/>
              </a:spcBef>
              <a:spcAft>
                <a:spcPts val="0"/>
              </a:spcAft>
              <a:buClr>
                <a:schemeClr val="dk1"/>
              </a:buClr>
              <a:buSzPts val="1400"/>
              <a:buFont typeface="Calibri"/>
              <a:buNone/>
              <a:defRPr/>
            </a:lvl5pPr>
            <a:lvl6pPr lvl="5" algn="l" rtl="0">
              <a:lnSpc>
                <a:spcPct val="100000"/>
              </a:lnSpc>
              <a:spcBef>
                <a:spcPts val="0"/>
              </a:spcBef>
              <a:spcAft>
                <a:spcPts val="0"/>
              </a:spcAft>
              <a:buClr>
                <a:schemeClr val="dk1"/>
              </a:buClr>
              <a:buSzPts val="1400"/>
              <a:buFont typeface="Calibri"/>
              <a:buNone/>
              <a:defRPr/>
            </a:lvl6pPr>
            <a:lvl7pPr lvl="6" algn="l" rtl="0">
              <a:lnSpc>
                <a:spcPct val="100000"/>
              </a:lnSpc>
              <a:spcBef>
                <a:spcPts val="0"/>
              </a:spcBef>
              <a:spcAft>
                <a:spcPts val="0"/>
              </a:spcAft>
              <a:buClr>
                <a:schemeClr val="dk1"/>
              </a:buClr>
              <a:buSzPts val="1400"/>
              <a:buFont typeface="Calibri"/>
              <a:buNone/>
              <a:defRPr/>
            </a:lvl7pPr>
            <a:lvl8pPr lvl="7" algn="l" rtl="0">
              <a:lnSpc>
                <a:spcPct val="100000"/>
              </a:lnSpc>
              <a:spcBef>
                <a:spcPts val="0"/>
              </a:spcBef>
              <a:spcAft>
                <a:spcPts val="0"/>
              </a:spcAft>
              <a:buClr>
                <a:schemeClr val="dk1"/>
              </a:buClr>
              <a:buSzPts val="1400"/>
              <a:buFont typeface="Calibri"/>
              <a:buNone/>
              <a:defRPr/>
            </a:lvl8pPr>
            <a:lvl9pPr lvl="8" algn="l" rtl="0">
              <a:lnSpc>
                <a:spcPct val="100000"/>
              </a:lnSpc>
              <a:spcBef>
                <a:spcPts val="0"/>
              </a:spcBef>
              <a:spcAft>
                <a:spcPts val="0"/>
              </a:spcAft>
              <a:buClr>
                <a:schemeClr val="dk1"/>
              </a:buClr>
              <a:buSzPts val="1400"/>
              <a:buFont typeface="Calibri"/>
              <a:buNone/>
              <a:defRPr/>
            </a:lvl9pPr>
          </a:lstStyle>
          <a:p>
            <a:endParaRPr/>
          </a:p>
        </p:txBody>
      </p:sp>
      <p:pic>
        <p:nvPicPr>
          <p:cNvPr id="1031" name="Google Shape;1031;g2be0eb19aa2_0_953" descr="Logo&#10;&#10;Description automatically generated"/>
          <p:cNvPicPr preferRelativeResize="0"/>
          <p:nvPr/>
        </p:nvPicPr>
        <p:blipFill rotWithShape="1">
          <a:blip r:embed="rId3">
            <a:alphaModFix/>
          </a:blip>
          <a:srcRect/>
          <a:stretch/>
        </p:blipFill>
        <p:spPr>
          <a:xfrm>
            <a:off x="466724" y="231083"/>
            <a:ext cx="524439" cy="770000"/>
          </a:xfrm>
          <a:prstGeom prst="rect">
            <a:avLst/>
          </a:prstGeom>
          <a:noFill/>
          <a:ln>
            <a:noFill/>
          </a:ln>
        </p:spPr>
      </p:pic>
      <p:sp>
        <p:nvSpPr>
          <p:cNvPr id="1032" name="Google Shape;1032;g2be0eb19aa2_0_953"/>
          <p:cNvSpPr txBox="1"/>
          <p:nvPr/>
        </p:nvSpPr>
        <p:spPr>
          <a:xfrm>
            <a:off x="6172614" y="227901"/>
            <a:ext cx="60195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chemeClr val="accent1"/>
                </a:solidFill>
                <a:latin typeface="Arial"/>
                <a:ea typeface="Arial"/>
                <a:cs typeface="Arial"/>
                <a:sym typeface="Arial"/>
              </a:rPr>
              <a:t>UCD Dignity &amp; Respect Support Service</a:t>
            </a:r>
            <a:endParaRPr sz="1400" b="0" i="0" u="none" strike="noStrike" cap="none">
              <a:solidFill>
                <a:srgbClr val="000000"/>
              </a:solidFill>
              <a:latin typeface="Arial"/>
              <a:ea typeface="Arial"/>
              <a:cs typeface="Arial"/>
              <a:sym typeface="Arial"/>
            </a:endParaRPr>
          </a:p>
        </p:txBody>
      </p:sp>
      <p:sp>
        <p:nvSpPr>
          <p:cNvPr id="1033" name="Google Shape;1033;g2be0eb19aa2_0_953"/>
          <p:cNvSpPr txBox="1"/>
          <p:nvPr/>
        </p:nvSpPr>
        <p:spPr>
          <a:xfrm>
            <a:off x="6172614" y="591995"/>
            <a:ext cx="5552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accent1"/>
                </a:solidFill>
                <a:latin typeface="Arial"/>
                <a:ea typeface="Arial"/>
                <a:cs typeface="Arial"/>
                <a:sym typeface="Arial"/>
              </a:rPr>
              <a:t>FOSTERING RESPECT IN OUR UCD</a:t>
            </a:r>
            <a:endParaRPr sz="1400" b="0" i="0" u="none" strike="noStrike" cap="none">
              <a:solidFill>
                <a:srgbClr val="000000"/>
              </a:solidFill>
              <a:latin typeface="Arial"/>
              <a:ea typeface="Arial"/>
              <a:cs typeface="Arial"/>
              <a:sym typeface="Arial"/>
            </a:endParaRPr>
          </a:p>
        </p:txBody>
      </p:sp>
      <p:pic>
        <p:nvPicPr>
          <p:cNvPr id="1034" name="Google Shape;1034;g2be0eb19aa2_0_953" descr="Icon&#10;&#10;Description automatically generated"/>
          <p:cNvPicPr preferRelativeResize="0"/>
          <p:nvPr/>
        </p:nvPicPr>
        <p:blipFill rotWithShape="1">
          <a:blip r:embed="rId4">
            <a:alphaModFix/>
          </a:blip>
          <a:srcRect/>
          <a:stretch/>
        </p:blipFill>
        <p:spPr>
          <a:xfrm>
            <a:off x="5156176" y="209823"/>
            <a:ext cx="863212" cy="95948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4">
  <p:cSld name="Content 4">
    <p:spTree>
      <p:nvGrpSpPr>
        <p:cNvPr id="1" name="Shape 53"/>
        <p:cNvGrpSpPr/>
        <p:nvPr/>
      </p:nvGrpSpPr>
      <p:grpSpPr>
        <a:xfrm>
          <a:off x="0" y="0"/>
          <a:ext cx="0" cy="0"/>
          <a:chOff x="0" y="0"/>
          <a:chExt cx="0" cy="0"/>
        </a:xfrm>
      </p:grpSpPr>
      <p:sp>
        <p:nvSpPr>
          <p:cNvPr id="54" name="Google Shape;54;g1e370a7c432_0_3273"/>
          <p:cNvSpPr txBox="1">
            <a:spLocks noGrp="1"/>
          </p:cNvSpPr>
          <p:nvPr>
            <p:ph type="ftr" idx="11"/>
          </p:nvPr>
        </p:nvSpPr>
        <p:spPr>
          <a:xfrm>
            <a:off x="4038600" y="6515753"/>
            <a:ext cx="4114800" cy="205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g1e370a7c432_0_3273"/>
          <p:cNvSpPr txBox="1">
            <a:spLocks noGrp="1"/>
          </p:cNvSpPr>
          <p:nvPr>
            <p:ph type="sldNum" idx="12"/>
          </p:nvPr>
        </p:nvSpPr>
        <p:spPr>
          <a:xfrm>
            <a:off x="8610600" y="6515753"/>
            <a:ext cx="2743200" cy="205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56" name="Google Shape;56;g1e370a7c432_0_3273"/>
          <p:cNvSpPr>
            <a:spLocks noGrp="1"/>
          </p:cNvSpPr>
          <p:nvPr>
            <p:ph type="pic" idx="2"/>
          </p:nvPr>
        </p:nvSpPr>
        <p:spPr>
          <a:xfrm flipH="1">
            <a:off x="1" y="466725"/>
            <a:ext cx="6096000" cy="5924700"/>
          </a:xfrm>
          <a:prstGeom prst="rect">
            <a:avLst/>
          </a:prstGeom>
          <a:noFill/>
          <a:ln>
            <a:noFill/>
          </a:ln>
        </p:spPr>
      </p:sp>
      <p:sp>
        <p:nvSpPr>
          <p:cNvPr id="57" name="Google Shape;57;g1e370a7c432_0_3273"/>
          <p:cNvSpPr txBox="1">
            <a:spLocks noGrp="1"/>
          </p:cNvSpPr>
          <p:nvPr>
            <p:ph type="body" idx="1"/>
          </p:nvPr>
        </p:nvSpPr>
        <p:spPr>
          <a:xfrm>
            <a:off x="6934200" y="2183098"/>
            <a:ext cx="4419600" cy="642000"/>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g1e370a7c432_0_3273"/>
          <p:cNvSpPr txBox="1">
            <a:spLocks noGrp="1"/>
          </p:cNvSpPr>
          <p:nvPr>
            <p:ph type="body" idx="3"/>
          </p:nvPr>
        </p:nvSpPr>
        <p:spPr>
          <a:xfrm>
            <a:off x="6934200" y="1632228"/>
            <a:ext cx="4419600" cy="550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accent1"/>
              </a:buClr>
              <a:buSzPts val="1600"/>
              <a:buNone/>
              <a:defRPr sz="1600" cap="none">
                <a:solidFill>
                  <a:schemeClr val="accen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g1e370a7c432_0_3273"/>
          <p:cNvSpPr txBox="1">
            <a:spLocks noGrp="1"/>
          </p:cNvSpPr>
          <p:nvPr>
            <p:ph type="body" idx="4"/>
          </p:nvPr>
        </p:nvSpPr>
        <p:spPr>
          <a:xfrm>
            <a:off x="6934200" y="3732794"/>
            <a:ext cx="4419600" cy="642000"/>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g1e370a7c432_0_3273"/>
          <p:cNvSpPr txBox="1">
            <a:spLocks noGrp="1"/>
          </p:cNvSpPr>
          <p:nvPr>
            <p:ph type="body" idx="5"/>
          </p:nvPr>
        </p:nvSpPr>
        <p:spPr>
          <a:xfrm>
            <a:off x="6934200" y="3181924"/>
            <a:ext cx="4419600" cy="550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accent1"/>
              </a:buClr>
              <a:buSzPts val="1600"/>
              <a:buNone/>
              <a:defRPr sz="1600" cap="none">
                <a:solidFill>
                  <a:schemeClr val="accen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g1e370a7c432_0_3273"/>
          <p:cNvSpPr txBox="1">
            <a:spLocks noGrp="1"/>
          </p:cNvSpPr>
          <p:nvPr>
            <p:ph type="body" idx="6"/>
          </p:nvPr>
        </p:nvSpPr>
        <p:spPr>
          <a:xfrm>
            <a:off x="6934200" y="5307885"/>
            <a:ext cx="4419600" cy="642000"/>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g1e370a7c432_0_3273"/>
          <p:cNvSpPr txBox="1">
            <a:spLocks noGrp="1"/>
          </p:cNvSpPr>
          <p:nvPr>
            <p:ph type="body" idx="7"/>
          </p:nvPr>
        </p:nvSpPr>
        <p:spPr>
          <a:xfrm>
            <a:off x="6934200" y="4757015"/>
            <a:ext cx="4419600" cy="550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accent1"/>
              </a:buClr>
              <a:buSzPts val="1600"/>
              <a:buNone/>
              <a:defRPr sz="1600" cap="none">
                <a:solidFill>
                  <a:schemeClr val="accen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g1e370a7c432_0_3273"/>
          <p:cNvSpPr txBox="1">
            <a:spLocks noGrp="1"/>
          </p:cNvSpPr>
          <p:nvPr>
            <p:ph type="title"/>
          </p:nvPr>
        </p:nvSpPr>
        <p:spPr>
          <a:xfrm>
            <a:off x="4513162" y="668924"/>
            <a:ext cx="6042000" cy="642000"/>
          </a:xfrm>
          <a:prstGeom prst="rect">
            <a:avLst/>
          </a:prstGeom>
          <a:noFill/>
          <a:ln>
            <a:noFill/>
          </a:ln>
        </p:spPr>
        <p:txBody>
          <a:bodyPr spcFirstLastPara="1" wrap="square" lIns="91425" tIns="45700" rIns="91425" bIns="45700" anchor="t" anchorCtr="0">
            <a:noAutofit/>
          </a:bodyPr>
          <a:lstStyle>
            <a:lvl1pPr marR="0" lvl="0" algn="l">
              <a:lnSpc>
                <a:spcPct val="80000"/>
              </a:lnSpc>
              <a:spcBef>
                <a:spcPts val="0"/>
              </a:spcBef>
              <a:spcAft>
                <a:spcPts val="0"/>
              </a:spcAft>
              <a:buClr>
                <a:schemeClr val="lt1"/>
              </a:buClr>
              <a:buSzPts val="4000"/>
              <a:buFont typeface="Arial"/>
              <a:buNone/>
              <a:defRPr sz="40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64" name="Google Shape;64;g1e370a7c432_0_3273" descr="Logo&#10;&#10;Description automatically generated"/>
          <p:cNvPicPr preferRelativeResize="0"/>
          <p:nvPr/>
        </p:nvPicPr>
        <p:blipFill rotWithShape="1">
          <a:blip r:embed="rId2">
            <a:alphaModFix/>
          </a:blip>
          <a:srcRect/>
          <a:stretch/>
        </p:blipFill>
        <p:spPr>
          <a:xfrm>
            <a:off x="11091580" y="373825"/>
            <a:ext cx="524439" cy="770000"/>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35"/>
        <p:cNvGrpSpPr/>
        <p:nvPr/>
      </p:nvGrpSpPr>
      <p:grpSpPr>
        <a:xfrm>
          <a:off x="0" y="0"/>
          <a:ext cx="0" cy="0"/>
          <a:chOff x="0" y="0"/>
          <a:chExt cx="0" cy="0"/>
        </a:xfrm>
      </p:grpSpPr>
      <p:sp>
        <p:nvSpPr>
          <p:cNvPr id="1036" name="Google Shape;1036;g2be0eb19aa2_0_962"/>
          <p:cNvSpPr txBox="1">
            <a:spLocks noGrp="1"/>
          </p:cNvSpPr>
          <p:nvPr>
            <p:ph type="title"/>
          </p:nvPr>
        </p:nvSpPr>
        <p:spPr>
          <a:xfrm>
            <a:off x="838200" y="365125"/>
            <a:ext cx="10515600" cy="1325700"/>
          </a:xfrm>
          <a:prstGeom prst="rect">
            <a:avLst/>
          </a:prstGeom>
          <a:noFill/>
          <a:ln>
            <a:noFill/>
          </a:ln>
        </p:spPr>
        <p:txBody>
          <a:bodyPr spcFirstLastPara="1" wrap="square" lIns="0" tIns="0" rIns="0" bIns="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37" name="Google Shape;1037;g2be0eb19aa2_0_962"/>
          <p:cNvSpPr txBox="1">
            <a:spLocks noGrp="1"/>
          </p:cNvSpPr>
          <p:nvPr>
            <p:ph type="body" idx="1"/>
          </p:nvPr>
        </p:nvSpPr>
        <p:spPr>
          <a:xfrm>
            <a:off x="838200" y="1825625"/>
            <a:ext cx="10515600" cy="4351200"/>
          </a:xfrm>
          <a:prstGeom prst="rect">
            <a:avLst/>
          </a:prstGeom>
          <a:noFill/>
          <a:ln>
            <a:noFill/>
          </a:ln>
        </p:spPr>
        <p:txBody>
          <a:bodyPr spcFirstLastPara="1" wrap="square" lIns="0" tIns="0" rIns="0" bIns="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38" name="Google Shape;1038;g2be0eb19aa2_0_96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39" name="Google Shape;1039;g2be0eb19aa2_0_96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40" name="Google Shape;1040;g2be0eb19aa2_0_96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2">
  <p:cSld name="Content 2">
    <p:spTree>
      <p:nvGrpSpPr>
        <p:cNvPr id="1" name="Shape 1041"/>
        <p:cNvGrpSpPr/>
        <p:nvPr/>
      </p:nvGrpSpPr>
      <p:grpSpPr>
        <a:xfrm>
          <a:off x="0" y="0"/>
          <a:ext cx="0" cy="0"/>
          <a:chOff x="0" y="0"/>
          <a:chExt cx="0" cy="0"/>
        </a:xfrm>
      </p:grpSpPr>
      <p:sp>
        <p:nvSpPr>
          <p:cNvPr id="1042" name="Google Shape;1042;g2be0eb19aa2_0_968"/>
          <p:cNvSpPr/>
          <p:nvPr/>
        </p:nvSpPr>
        <p:spPr>
          <a:xfrm>
            <a:off x="4483944" y="2406747"/>
            <a:ext cx="3200400" cy="1127700"/>
          </a:xfrm>
          <a:prstGeom prst="rect">
            <a:avLst/>
          </a:prstGeom>
          <a:solidFill>
            <a:srgbClr val="3BB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43" name="Google Shape;1043;g2be0eb19aa2_0_968"/>
          <p:cNvSpPr/>
          <p:nvPr/>
        </p:nvSpPr>
        <p:spPr>
          <a:xfrm>
            <a:off x="4489659" y="2406748"/>
            <a:ext cx="3192000" cy="3185100"/>
          </a:xfrm>
          <a:prstGeom prst="rect">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44" name="Google Shape;1044;g2be0eb19aa2_0_968"/>
          <p:cNvSpPr/>
          <p:nvPr/>
        </p:nvSpPr>
        <p:spPr>
          <a:xfrm>
            <a:off x="8284843" y="2406747"/>
            <a:ext cx="3200400" cy="1127700"/>
          </a:xfrm>
          <a:prstGeom prst="rect">
            <a:avLst/>
          </a:prstGeom>
          <a:solidFill>
            <a:srgbClr val="7CD0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45" name="Google Shape;1045;g2be0eb19aa2_0_968"/>
          <p:cNvSpPr/>
          <p:nvPr/>
        </p:nvSpPr>
        <p:spPr>
          <a:xfrm>
            <a:off x="8290558" y="2406748"/>
            <a:ext cx="3192000" cy="3185100"/>
          </a:xfrm>
          <a:prstGeom prst="rect">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46" name="Google Shape;1046;g2be0eb19aa2_0_968"/>
          <p:cNvSpPr txBox="1">
            <a:spLocks noGrp="1"/>
          </p:cNvSpPr>
          <p:nvPr>
            <p:ph type="ftr" idx="11"/>
          </p:nvPr>
        </p:nvSpPr>
        <p:spPr>
          <a:xfrm>
            <a:off x="4038600" y="6515753"/>
            <a:ext cx="4114800" cy="2058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rgbClr val="888888"/>
              </a:buClr>
              <a:buSzPts val="1400"/>
              <a:buFont typeface="Calibri"/>
              <a:buNone/>
              <a:defRPr/>
            </a:lvl1pPr>
            <a:lvl2pPr lvl="1" algn="l" rtl="0">
              <a:lnSpc>
                <a:spcPct val="100000"/>
              </a:lnSpc>
              <a:spcBef>
                <a:spcPts val="0"/>
              </a:spcBef>
              <a:spcAft>
                <a:spcPts val="0"/>
              </a:spcAft>
              <a:buClr>
                <a:schemeClr val="dk1"/>
              </a:buClr>
              <a:buSzPts val="1400"/>
              <a:buFont typeface="Calibri"/>
              <a:buNone/>
              <a:defRPr/>
            </a:lvl2pPr>
            <a:lvl3pPr lvl="2" algn="l" rtl="0">
              <a:lnSpc>
                <a:spcPct val="100000"/>
              </a:lnSpc>
              <a:spcBef>
                <a:spcPts val="0"/>
              </a:spcBef>
              <a:spcAft>
                <a:spcPts val="0"/>
              </a:spcAft>
              <a:buClr>
                <a:schemeClr val="dk1"/>
              </a:buClr>
              <a:buSzPts val="1400"/>
              <a:buFont typeface="Calibri"/>
              <a:buNone/>
              <a:defRPr/>
            </a:lvl3pPr>
            <a:lvl4pPr lvl="3" algn="l" rtl="0">
              <a:lnSpc>
                <a:spcPct val="100000"/>
              </a:lnSpc>
              <a:spcBef>
                <a:spcPts val="0"/>
              </a:spcBef>
              <a:spcAft>
                <a:spcPts val="0"/>
              </a:spcAft>
              <a:buClr>
                <a:schemeClr val="dk1"/>
              </a:buClr>
              <a:buSzPts val="1400"/>
              <a:buFont typeface="Calibri"/>
              <a:buNone/>
              <a:defRPr/>
            </a:lvl4pPr>
            <a:lvl5pPr lvl="4" algn="l" rtl="0">
              <a:lnSpc>
                <a:spcPct val="100000"/>
              </a:lnSpc>
              <a:spcBef>
                <a:spcPts val="0"/>
              </a:spcBef>
              <a:spcAft>
                <a:spcPts val="0"/>
              </a:spcAft>
              <a:buClr>
                <a:schemeClr val="dk1"/>
              </a:buClr>
              <a:buSzPts val="1400"/>
              <a:buFont typeface="Calibri"/>
              <a:buNone/>
              <a:defRPr/>
            </a:lvl5pPr>
            <a:lvl6pPr lvl="5" algn="l" rtl="0">
              <a:lnSpc>
                <a:spcPct val="100000"/>
              </a:lnSpc>
              <a:spcBef>
                <a:spcPts val="0"/>
              </a:spcBef>
              <a:spcAft>
                <a:spcPts val="0"/>
              </a:spcAft>
              <a:buClr>
                <a:schemeClr val="dk1"/>
              </a:buClr>
              <a:buSzPts val="1400"/>
              <a:buFont typeface="Calibri"/>
              <a:buNone/>
              <a:defRPr/>
            </a:lvl6pPr>
            <a:lvl7pPr lvl="6" algn="l" rtl="0">
              <a:lnSpc>
                <a:spcPct val="100000"/>
              </a:lnSpc>
              <a:spcBef>
                <a:spcPts val="0"/>
              </a:spcBef>
              <a:spcAft>
                <a:spcPts val="0"/>
              </a:spcAft>
              <a:buClr>
                <a:schemeClr val="dk1"/>
              </a:buClr>
              <a:buSzPts val="1400"/>
              <a:buFont typeface="Calibri"/>
              <a:buNone/>
              <a:defRPr/>
            </a:lvl7pPr>
            <a:lvl8pPr lvl="7" algn="l" rtl="0">
              <a:lnSpc>
                <a:spcPct val="100000"/>
              </a:lnSpc>
              <a:spcBef>
                <a:spcPts val="0"/>
              </a:spcBef>
              <a:spcAft>
                <a:spcPts val="0"/>
              </a:spcAft>
              <a:buClr>
                <a:schemeClr val="dk1"/>
              </a:buClr>
              <a:buSzPts val="1400"/>
              <a:buFont typeface="Calibri"/>
              <a:buNone/>
              <a:defRPr/>
            </a:lvl8pPr>
            <a:lvl9pPr lvl="8" algn="l" rtl="0">
              <a:lnSpc>
                <a:spcPct val="100000"/>
              </a:lnSpc>
              <a:spcBef>
                <a:spcPts val="0"/>
              </a:spcBef>
              <a:spcAft>
                <a:spcPts val="0"/>
              </a:spcAft>
              <a:buClr>
                <a:schemeClr val="dk1"/>
              </a:buClr>
              <a:buSzPts val="1400"/>
              <a:buFont typeface="Calibri"/>
              <a:buNone/>
              <a:defRPr/>
            </a:lvl9pPr>
          </a:lstStyle>
          <a:p>
            <a:endParaRPr/>
          </a:p>
        </p:txBody>
      </p:sp>
      <p:sp>
        <p:nvSpPr>
          <p:cNvPr id="1047" name="Google Shape;1047;g2be0eb19aa2_0_968"/>
          <p:cNvSpPr txBox="1">
            <a:spLocks noGrp="1"/>
          </p:cNvSpPr>
          <p:nvPr>
            <p:ph type="sldNum" idx="12"/>
          </p:nvPr>
        </p:nvSpPr>
        <p:spPr>
          <a:xfrm>
            <a:off x="8610600" y="6515753"/>
            <a:ext cx="2743200" cy="205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048" name="Google Shape;1048;g2be0eb19aa2_0_968"/>
          <p:cNvSpPr/>
          <p:nvPr/>
        </p:nvSpPr>
        <p:spPr>
          <a:xfrm>
            <a:off x="691513" y="2406747"/>
            <a:ext cx="3200400" cy="11277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49" name="Google Shape;1049;g2be0eb19aa2_0_968"/>
          <p:cNvSpPr/>
          <p:nvPr/>
        </p:nvSpPr>
        <p:spPr>
          <a:xfrm>
            <a:off x="697228" y="2406748"/>
            <a:ext cx="3192000" cy="3185100"/>
          </a:xfrm>
          <a:prstGeom prst="rect">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50" name="Google Shape;1050;g2be0eb19aa2_0_968"/>
          <p:cNvSpPr txBox="1">
            <a:spLocks noGrp="1"/>
          </p:cNvSpPr>
          <p:nvPr>
            <p:ph type="body" idx="1"/>
          </p:nvPr>
        </p:nvSpPr>
        <p:spPr>
          <a:xfrm>
            <a:off x="963928" y="2683198"/>
            <a:ext cx="2667000" cy="609300"/>
          </a:xfrm>
          <a:prstGeom prst="rect">
            <a:avLst/>
          </a:prstGeom>
          <a:noFill/>
          <a:ln>
            <a:noFill/>
          </a:ln>
        </p:spPr>
        <p:txBody>
          <a:bodyPr spcFirstLastPara="1" wrap="square" lIns="91425" tIns="45700" rIns="91425" bIns="45700" anchor="ctr" anchorCtr="0">
            <a:noAutofit/>
          </a:bodyPr>
          <a:lstStyle>
            <a:lvl1pPr marL="457200" lvl="0" indent="-228600" algn="ctr" rtl="0">
              <a:lnSpc>
                <a:spcPct val="80000"/>
              </a:lnSpc>
              <a:spcBef>
                <a:spcPts val="0"/>
              </a:spcBef>
              <a:spcAft>
                <a:spcPts val="0"/>
              </a:spcAft>
              <a:buClr>
                <a:schemeClr val="dk1"/>
              </a:buClr>
              <a:buSzPts val="2000"/>
              <a:buNone/>
              <a:defRPr sz="2000" cap="none">
                <a:solidFill>
                  <a:schemeClr val="dk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51" name="Google Shape;1051;g2be0eb19aa2_0_968"/>
          <p:cNvSpPr txBox="1">
            <a:spLocks noGrp="1"/>
          </p:cNvSpPr>
          <p:nvPr>
            <p:ph type="body" idx="2"/>
          </p:nvPr>
        </p:nvSpPr>
        <p:spPr>
          <a:xfrm>
            <a:off x="4750644" y="2683198"/>
            <a:ext cx="2667000" cy="609300"/>
          </a:xfrm>
          <a:prstGeom prst="rect">
            <a:avLst/>
          </a:prstGeom>
          <a:noFill/>
          <a:ln>
            <a:noFill/>
          </a:ln>
        </p:spPr>
        <p:txBody>
          <a:bodyPr spcFirstLastPara="1" wrap="square" lIns="91425" tIns="45700" rIns="91425" bIns="45700" anchor="ctr" anchorCtr="0">
            <a:noAutofit/>
          </a:bodyPr>
          <a:lstStyle>
            <a:lvl1pPr marL="457200" lvl="0" indent="-228600" algn="ctr" rtl="0">
              <a:lnSpc>
                <a:spcPct val="80000"/>
              </a:lnSpc>
              <a:spcBef>
                <a:spcPts val="0"/>
              </a:spcBef>
              <a:spcAft>
                <a:spcPts val="0"/>
              </a:spcAft>
              <a:buClr>
                <a:schemeClr val="dk1"/>
              </a:buClr>
              <a:buSzPts val="2000"/>
              <a:buNone/>
              <a:defRPr sz="2000" cap="none">
                <a:solidFill>
                  <a:schemeClr val="dk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52" name="Google Shape;1052;g2be0eb19aa2_0_968"/>
          <p:cNvSpPr txBox="1">
            <a:spLocks noGrp="1"/>
          </p:cNvSpPr>
          <p:nvPr>
            <p:ph type="body" idx="3"/>
          </p:nvPr>
        </p:nvSpPr>
        <p:spPr>
          <a:xfrm>
            <a:off x="8551543" y="2683198"/>
            <a:ext cx="2667000" cy="609300"/>
          </a:xfrm>
          <a:prstGeom prst="rect">
            <a:avLst/>
          </a:prstGeom>
          <a:noFill/>
          <a:ln>
            <a:noFill/>
          </a:ln>
        </p:spPr>
        <p:txBody>
          <a:bodyPr spcFirstLastPara="1" wrap="square" lIns="91425" tIns="45700" rIns="91425" bIns="45700" anchor="ctr" anchorCtr="0">
            <a:noAutofit/>
          </a:bodyPr>
          <a:lstStyle>
            <a:lvl1pPr marL="457200" lvl="0" indent="-228600" algn="ctr" rtl="0">
              <a:lnSpc>
                <a:spcPct val="80000"/>
              </a:lnSpc>
              <a:spcBef>
                <a:spcPts val="0"/>
              </a:spcBef>
              <a:spcAft>
                <a:spcPts val="0"/>
              </a:spcAft>
              <a:buClr>
                <a:schemeClr val="dk1"/>
              </a:buClr>
              <a:buSzPts val="2000"/>
              <a:buNone/>
              <a:defRPr sz="2000" cap="none">
                <a:solidFill>
                  <a:schemeClr val="dk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53" name="Google Shape;1053;g2be0eb19aa2_0_968"/>
          <p:cNvSpPr txBox="1">
            <a:spLocks noGrp="1"/>
          </p:cNvSpPr>
          <p:nvPr>
            <p:ph type="body" idx="4"/>
          </p:nvPr>
        </p:nvSpPr>
        <p:spPr>
          <a:xfrm>
            <a:off x="963928" y="3778623"/>
            <a:ext cx="2667000" cy="1558200"/>
          </a:xfrm>
          <a:prstGeom prst="rect">
            <a:avLst/>
          </a:prstGeom>
          <a:noFill/>
          <a:ln>
            <a:noFill/>
          </a:ln>
        </p:spPr>
        <p:txBody>
          <a:bodyPr spcFirstLastPara="1" wrap="square" lIns="91425" tIns="45700" rIns="91425" bIns="45700" anchor="t" anchorCtr="0">
            <a:noAutofit/>
          </a:bodyPr>
          <a:lstStyle>
            <a:lvl1pPr marL="457200" lvl="0" indent="-228600" algn="ctr" rtl="0">
              <a:lnSpc>
                <a:spcPct val="125000"/>
              </a:lnSpc>
              <a:spcBef>
                <a:spcPts val="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54" name="Google Shape;1054;g2be0eb19aa2_0_968"/>
          <p:cNvSpPr txBox="1">
            <a:spLocks noGrp="1"/>
          </p:cNvSpPr>
          <p:nvPr>
            <p:ph type="body" idx="5"/>
          </p:nvPr>
        </p:nvSpPr>
        <p:spPr>
          <a:xfrm>
            <a:off x="4750644" y="3778623"/>
            <a:ext cx="2667000" cy="1558200"/>
          </a:xfrm>
          <a:prstGeom prst="rect">
            <a:avLst/>
          </a:prstGeom>
          <a:noFill/>
          <a:ln>
            <a:noFill/>
          </a:ln>
        </p:spPr>
        <p:txBody>
          <a:bodyPr spcFirstLastPara="1" wrap="square" lIns="91425" tIns="45700" rIns="91425" bIns="45700" anchor="t" anchorCtr="0">
            <a:noAutofit/>
          </a:bodyPr>
          <a:lstStyle>
            <a:lvl1pPr marL="457200" lvl="0" indent="-228600" algn="ctr" rtl="0">
              <a:lnSpc>
                <a:spcPct val="125000"/>
              </a:lnSpc>
              <a:spcBef>
                <a:spcPts val="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55" name="Google Shape;1055;g2be0eb19aa2_0_968"/>
          <p:cNvSpPr txBox="1">
            <a:spLocks noGrp="1"/>
          </p:cNvSpPr>
          <p:nvPr>
            <p:ph type="body" idx="6"/>
          </p:nvPr>
        </p:nvSpPr>
        <p:spPr>
          <a:xfrm>
            <a:off x="8551543" y="3778623"/>
            <a:ext cx="2667000" cy="1558200"/>
          </a:xfrm>
          <a:prstGeom prst="rect">
            <a:avLst/>
          </a:prstGeom>
          <a:noFill/>
          <a:ln>
            <a:noFill/>
          </a:ln>
        </p:spPr>
        <p:txBody>
          <a:bodyPr spcFirstLastPara="1" wrap="square" lIns="91425" tIns="45700" rIns="91425" bIns="45700" anchor="t" anchorCtr="0">
            <a:noAutofit/>
          </a:bodyPr>
          <a:lstStyle>
            <a:lvl1pPr marL="457200" lvl="0" indent="-228600" algn="ctr" rtl="0">
              <a:lnSpc>
                <a:spcPct val="125000"/>
              </a:lnSpc>
              <a:spcBef>
                <a:spcPts val="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56" name="Google Shape;1056;g2be0eb19aa2_0_968"/>
          <p:cNvSpPr/>
          <p:nvPr/>
        </p:nvSpPr>
        <p:spPr>
          <a:xfrm rot="5400000">
            <a:off x="5621157" y="-5151806"/>
            <a:ext cx="972600" cy="122148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57" name="Google Shape;1057;g2be0eb19aa2_0_968"/>
          <p:cNvSpPr txBox="1">
            <a:spLocks noGrp="1"/>
          </p:cNvSpPr>
          <p:nvPr>
            <p:ph type="title"/>
          </p:nvPr>
        </p:nvSpPr>
        <p:spPr>
          <a:xfrm>
            <a:off x="834174" y="729659"/>
            <a:ext cx="6408900" cy="4518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chemeClr val="lt1"/>
              </a:buClr>
              <a:buSzPts val="4000"/>
              <a:buFont typeface="Arial"/>
              <a:buNone/>
              <a:defRPr sz="4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58" name="Google Shape;1058;g2be0eb19aa2_0_968" descr="Logo&#10;&#10;Description automatically generated"/>
          <p:cNvPicPr preferRelativeResize="0"/>
          <p:nvPr/>
        </p:nvPicPr>
        <p:blipFill rotWithShape="1">
          <a:blip r:embed="rId2">
            <a:alphaModFix/>
          </a:blip>
          <a:srcRect/>
          <a:stretch/>
        </p:blipFill>
        <p:spPr>
          <a:xfrm>
            <a:off x="10829361" y="570615"/>
            <a:ext cx="524439" cy="7700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ntent 4">
  <p:cSld name="Content 4">
    <p:spTree>
      <p:nvGrpSpPr>
        <p:cNvPr id="1" name="Shape 1059"/>
        <p:cNvGrpSpPr/>
        <p:nvPr/>
      </p:nvGrpSpPr>
      <p:grpSpPr>
        <a:xfrm>
          <a:off x="0" y="0"/>
          <a:ext cx="0" cy="0"/>
          <a:chOff x="0" y="0"/>
          <a:chExt cx="0" cy="0"/>
        </a:xfrm>
      </p:grpSpPr>
      <p:sp>
        <p:nvSpPr>
          <p:cNvPr id="1060" name="Google Shape;1060;g2be0eb19aa2_0_986"/>
          <p:cNvSpPr txBox="1">
            <a:spLocks noGrp="1"/>
          </p:cNvSpPr>
          <p:nvPr>
            <p:ph type="ftr" idx="11"/>
          </p:nvPr>
        </p:nvSpPr>
        <p:spPr>
          <a:xfrm>
            <a:off x="4038600" y="6515753"/>
            <a:ext cx="4114800" cy="2058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61" name="Google Shape;1061;g2be0eb19aa2_0_986"/>
          <p:cNvSpPr txBox="1">
            <a:spLocks noGrp="1"/>
          </p:cNvSpPr>
          <p:nvPr>
            <p:ph type="sldNum" idx="12"/>
          </p:nvPr>
        </p:nvSpPr>
        <p:spPr>
          <a:xfrm>
            <a:off x="8610600" y="6515753"/>
            <a:ext cx="2743200" cy="205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062" name="Google Shape;1062;g2be0eb19aa2_0_986"/>
          <p:cNvSpPr>
            <a:spLocks noGrp="1"/>
          </p:cNvSpPr>
          <p:nvPr>
            <p:ph type="pic" idx="2"/>
          </p:nvPr>
        </p:nvSpPr>
        <p:spPr>
          <a:xfrm flipH="1">
            <a:off x="1" y="466725"/>
            <a:ext cx="6096000" cy="5924700"/>
          </a:xfrm>
          <a:prstGeom prst="rect">
            <a:avLst/>
          </a:prstGeom>
          <a:noFill/>
          <a:ln>
            <a:noFill/>
          </a:ln>
        </p:spPr>
      </p:sp>
      <p:sp>
        <p:nvSpPr>
          <p:cNvPr id="1063" name="Google Shape;1063;g2be0eb19aa2_0_986"/>
          <p:cNvSpPr txBox="1">
            <a:spLocks noGrp="1"/>
          </p:cNvSpPr>
          <p:nvPr>
            <p:ph type="body" idx="1"/>
          </p:nvPr>
        </p:nvSpPr>
        <p:spPr>
          <a:xfrm>
            <a:off x="6934200" y="2183098"/>
            <a:ext cx="4419600" cy="642000"/>
          </a:xfrm>
          <a:prstGeom prst="rect">
            <a:avLst/>
          </a:prstGeom>
          <a:noFill/>
          <a:ln>
            <a:noFill/>
          </a:ln>
        </p:spPr>
        <p:txBody>
          <a:bodyPr spcFirstLastPara="1" wrap="square" lIns="91425" tIns="45700" rIns="91425" bIns="45700" anchor="t" anchorCtr="0">
            <a:noAutofit/>
          </a:bodyPr>
          <a:lstStyle>
            <a:lvl1pPr marL="457200" lvl="0" indent="-228600" algn="l" rtl="0">
              <a:lnSpc>
                <a:spcPct val="125000"/>
              </a:lnSpc>
              <a:spcBef>
                <a:spcPts val="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64" name="Google Shape;1064;g2be0eb19aa2_0_986"/>
          <p:cNvSpPr txBox="1">
            <a:spLocks noGrp="1"/>
          </p:cNvSpPr>
          <p:nvPr>
            <p:ph type="body" idx="3"/>
          </p:nvPr>
        </p:nvSpPr>
        <p:spPr>
          <a:xfrm>
            <a:off x="6934200" y="1632228"/>
            <a:ext cx="4419600" cy="550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accent1"/>
              </a:buClr>
              <a:buSzPts val="1600"/>
              <a:buNone/>
              <a:defRPr sz="1600" cap="none">
                <a:solidFill>
                  <a:schemeClr val="accent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65" name="Google Shape;1065;g2be0eb19aa2_0_986"/>
          <p:cNvSpPr txBox="1">
            <a:spLocks noGrp="1"/>
          </p:cNvSpPr>
          <p:nvPr>
            <p:ph type="body" idx="4"/>
          </p:nvPr>
        </p:nvSpPr>
        <p:spPr>
          <a:xfrm>
            <a:off x="6934200" y="3732794"/>
            <a:ext cx="4419600" cy="642000"/>
          </a:xfrm>
          <a:prstGeom prst="rect">
            <a:avLst/>
          </a:prstGeom>
          <a:noFill/>
          <a:ln>
            <a:noFill/>
          </a:ln>
        </p:spPr>
        <p:txBody>
          <a:bodyPr spcFirstLastPara="1" wrap="square" lIns="91425" tIns="45700" rIns="91425" bIns="45700" anchor="t" anchorCtr="0">
            <a:noAutofit/>
          </a:bodyPr>
          <a:lstStyle>
            <a:lvl1pPr marL="457200" lvl="0" indent="-228600" algn="l" rtl="0">
              <a:lnSpc>
                <a:spcPct val="125000"/>
              </a:lnSpc>
              <a:spcBef>
                <a:spcPts val="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66" name="Google Shape;1066;g2be0eb19aa2_0_986"/>
          <p:cNvSpPr txBox="1">
            <a:spLocks noGrp="1"/>
          </p:cNvSpPr>
          <p:nvPr>
            <p:ph type="body" idx="5"/>
          </p:nvPr>
        </p:nvSpPr>
        <p:spPr>
          <a:xfrm>
            <a:off x="6934200" y="3181924"/>
            <a:ext cx="4419600" cy="550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accent1"/>
              </a:buClr>
              <a:buSzPts val="1600"/>
              <a:buNone/>
              <a:defRPr sz="1600" cap="none">
                <a:solidFill>
                  <a:schemeClr val="accent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67" name="Google Shape;1067;g2be0eb19aa2_0_986"/>
          <p:cNvSpPr txBox="1">
            <a:spLocks noGrp="1"/>
          </p:cNvSpPr>
          <p:nvPr>
            <p:ph type="body" idx="6"/>
          </p:nvPr>
        </p:nvSpPr>
        <p:spPr>
          <a:xfrm>
            <a:off x="6934200" y="5307885"/>
            <a:ext cx="4419600" cy="642000"/>
          </a:xfrm>
          <a:prstGeom prst="rect">
            <a:avLst/>
          </a:prstGeom>
          <a:noFill/>
          <a:ln>
            <a:noFill/>
          </a:ln>
        </p:spPr>
        <p:txBody>
          <a:bodyPr spcFirstLastPara="1" wrap="square" lIns="91425" tIns="45700" rIns="91425" bIns="45700" anchor="t" anchorCtr="0">
            <a:noAutofit/>
          </a:bodyPr>
          <a:lstStyle>
            <a:lvl1pPr marL="457200" lvl="0" indent="-228600" algn="l" rtl="0">
              <a:lnSpc>
                <a:spcPct val="125000"/>
              </a:lnSpc>
              <a:spcBef>
                <a:spcPts val="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68" name="Google Shape;1068;g2be0eb19aa2_0_986"/>
          <p:cNvSpPr txBox="1">
            <a:spLocks noGrp="1"/>
          </p:cNvSpPr>
          <p:nvPr>
            <p:ph type="body" idx="7"/>
          </p:nvPr>
        </p:nvSpPr>
        <p:spPr>
          <a:xfrm>
            <a:off x="6934200" y="4757015"/>
            <a:ext cx="4419600" cy="550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accent1"/>
              </a:buClr>
              <a:buSzPts val="1600"/>
              <a:buNone/>
              <a:defRPr sz="1600" cap="none">
                <a:solidFill>
                  <a:schemeClr val="accent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69" name="Google Shape;1069;g2be0eb19aa2_0_986"/>
          <p:cNvSpPr txBox="1">
            <a:spLocks noGrp="1"/>
          </p:cNvSpPr>
          <p:nvPr>
            <p:ph type="title"/>
          </p:nvPr>
        </p:nvSpPr>
        <p:spPr>
          <a:xfrm>
            <a:off x="4513162" y="668924"/>
            <a:ext cx="6042000" cy="64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chemeClr val="lt1"/>
              </a:buClr>
              <a:buSzPts val="4000"/>
              <a:buFont typeface="Arial"/>
              <a:buNone/>
              <a:defRPr sz="4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70" name="Google Shape;1070;g2be0eb19aa2_0_986" descr="Logo&#10;&#10;Description automatically generated"/>
          <p:cNvPicPr preferRelativeResize="0"/>
          <p:nvPr/>
        </p:nvPicPr>
        <p:blipFill rotWithShape="1">
          <a:blip r:embed="rId2">
            <a:alphaModFix/>
          </a:blip>
          <a:srcRect/>
          <a:stretch/>
        </p:blipFill>
        <p:spPr>
          <a:xfrm>
            <a:off x="11091580" y="373825"/>
            <a:ext cx="524439" cy="770000"/>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71"/>
        <p:cNvGrpSpPr/>
        <p:nvPr/>
      </p:nvGrpSpPr>
      <p:grpSpPr>
        <a:xfrm>
          <a:off x="0" y="0"/>
          <a:ext cx="0" cy="0"/>
          <a:chOff x="0" y="0"/>
          <a:chExt cx="0" cy="0"/>
        </a:xfrm>
      </p:grpSpPr>
      <p:sp>
        <p:nvSpPr>
          <p:cNvPr id="1072" name="Google Shape;1072;g2be0eb19aa2_0_998"/>
          <p:cNvSpPr txBox="1">
            <a:spLocks noGrp="1"/>
          </p:cNvSpPr>
          <p:nvPr>
            <p:ph type="title"/>
          </p:nvPr>
        </p:nvSpPr>
        <p:spPr>
          <a:xfrm>
            <a:off x="838200" y="365125"/>
            <a:ext cx="10515600" cy="1325700"/>
          </a:xfrm>
          <a:prstGeom prst="rect">
            <a:avLst/>
          </a:prstGeom>
          <a:noFill/>
          <a:ln>
            <a:noFill/>
          </a:ln>
        </p:spPr>
        <p:txBody>
          <a:bodyPr spcFirstLastPara="1" wrap="square" lIns="0" tIns="0" rIns="0" bIns="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73" name="Google Shape;1073;g2be0eb19aa2_0_99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74" name="Google Shape;1074;g2be0eb19aa2_0_99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75" name="Google Shape;1075;g2be0eb19aa2_0_99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76"/>
        <p:cNvGrpSpPr/>
        <p:nvPr/>
      </p:nvGrpSpPr>
      <p:grpSpPr>
        <a:xfrm>
          <a:off x="0" y="0"/>
          <a:ext cx="0" cy="0"/>
          <a:chOff x="0" y="0"/>
          <a:chExt cx="0" cy="0"/>
        </a:xfrm>
      </p:grpSpPr>
      <p:sp>
        <p:nvSpPr>
          <p:cNvPr id="1077" name="Google Shape;1077;g2be0eb19aa2_0_1003"/>
          <p:cNvSpPr txBox="1">
            <a:spLocks noGrp="1"/>
          </p:cNvSpPr>
          <p:nvPr>
            <p:ph type="title"/>
          </p:nvPr>
        </p:nvSpPr>
        <p:spPr>
          <a:xfrm>
            <a:off x="838200" y="365125"/>
            <a:ext cx="10515600" cy="1325700"/>
          </a:xfrm>
          <a:prstGeom prst="rect">
            <a:avLst/>
          </a:prstGeom>
          <a:noFill/>
          <a:ln>
            <a:noFill/>
          </a:ln>
        </p:spPr>
        <p:txBody>
          <a:bodyPr spcFirstLastPara="1" wrap="square" lIns="0" tIns="0" rIns="0" bIns="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78" name="Google Shape;1078;g2be0eb19aa2_0_1003"/>
          <p:cNvSpPr txBox="1">
            <a:spLocks noGrp="1"/>
          </p:cNvSpPr>
          <p:nvPr>
            <p:ph type="body" idx="1"/>
          </p:nvPr>
        </p:nvSpPr>
        <p:spPr>
          <a:xfrm>
            <a:off x="838200" y="1825625"/>
            <a:ext cx="5181600" cy="4351200"/>
          </a:xfrm>
          <a:prstGeom prst="rect">
            <a:avLst/>
          </a:prstGeom>
          <a:noFill/>
          <a:ln>
            <a:noFill/>
          </a:ln>
        </p:spPr>
        <p:txBody>
          <a:bodyPr spcFirstLastPara="1" wrap="square" lIns="0" tIns="0" rIns="0" bIns="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79" name="Google Shape;1079;g2be0eb19aa2_0_1003"/>
          <p:cNvSpPr txBox="1">
            <a:spLocks noGrp="1"/>
          </p:cNvSpPr>
          <p:nvPr>
            <p:ph type="body" idx="2"/>
          </p:nvPr>
        </p:nvSpPr>
        <p:spPr>
          <a:xfrm>
            <a:off x="6172200" y="1825625"/>
            <a:ext cx="5181600" cy="4351200"/>
          </a:xfrm>
          <a:prstGeom prst="rect">
            <a:avLst/>
          </a:prstGeom>
          <a:noFill/>
          <a:ln>
            <a:noFill/>
          </a:ln>
        </p:spPr>
        <p:txBody>
          <a:bodyPr spcFirstLastPara="1" wrap="square" lIns="0" tIns="0" rIns="0" bIns="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80" name="Google Shape;1080;g2be0eb19aa2_0_100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81" name="Google Shape;1081;g2be0eb19aa2_0_100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82" name="Google Shape;1082;g2be0eb19aa2_0_100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83"/>
        <p:cNvGrpSpPr/>
        <p:nvPr/>
      </p:nvGrpSpPr>
      <p:grpSpPr>
        <a:xfrm>
          <a:off x="0" y="0"/>
          <a:ext cx="0" cy="0"/>
          <a:chOff x="0" y="0"/>
          <a:chExt cx="0" cy="0"/>
        </a:xfrm>
      </p:grpSpPr>
      <p:sp>
        <p:nvSpPr>
          <p:cNvPr id="1084" name="Google Shape;1084;g2be0eb19aa2_0_101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85" name="Google Shape;1085;g2be0eb19aa2_0_101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86" name="Google Shape;1086;g2be0eb19aa2_0_101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87"/>
        <p:cNvGrpSpPr/>
        <p:nvPr/>
      </p:nvGrpSpPr>
      <p:grpSpPr>
        <a:xfrm>
          <a:off x="0" y="0"/>
          <a:ext cx="0" cy="0"/>
          <a:chOff x="0" y="0"/>
          <a:chExt cx="0" cy="0"/>
        </a:xfrm>
      </p:grpSpPr>
      <p:sp>
        <p:nvSpPr>
          <p:cNvPr id="1088" name="Google Shape;1088;g2be0eb19aa2_0_1014"/>
          <p:cNvSpPr txBox="1">
            <a:spLocks noGrp="1"/>
          </p:cNvSpPr>
          <p:nvPr>
            <p:ph type="title"/>
          </p:nvPr>
        </p:nvSpPr>
        <p:spPr>
          <a:xfrm>
            <a:off x="839788" y="457200"/>
            <a:ext cx="3932100" cy="1600200"/>
          </a:xfrm>
          <a:prstGeom prst="rect">
            <a:avLst/>
          </a:prstGeom>
          <a:noFill/>
          <a:ln>
            <a:noFill/>
          </a:ln>
        </p:spPr>
        <p:txBody>
          <a:bodyPr spcFirstLastPara="1" wrap="square" lIns="0" tIns="0" rIns="0" bIns="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89" name="Google Shape;1089;g2be0eb19aa2_0_1014"/>
          <p:cNvSpPr txBox="1">
            <a:spLocks noGrp="1"/>
          </p:cNvSpPr>
          <p:nvPr>
            <p:ph type="body" idx="1"/>
          </p:nvPr>
        </p:nvSpPr>
        <p:spPr>
          <a:xfrm>
            <a:off x="5183188" y="987425"/>
            <a:ext cx="6172200" cy="4873500"/>
          </a:xfrm>
          <a:prstGeom prst="rect">
            <a:avLst/>
          </a:prstGeom>
          <a:noFill/>
          <a:ln>
            <a:noFill/>
          </a:ln>
        </p:spPr>
        <p:txBody>
          <a:bodyPr spcFirstLastPara="1" wrap="square" lIns="0" tIns="0" rIns="0" bIns="0" anchor="t" anchorCtr="0">
            <a:norm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1090" name="Google Shape;1090;g2be0eb19aa2_0_1014"/>
          <p:cNvSpPr txBox="1">
            <a:spLocks noGrp="1"/>
          </p:cNvSpPr>
          <p:nvPr>
            <p:ph type="body" idx="2"/>
          </p:nvPr>
        </p:nvSpPr>
        <p:spPr>
          <a:xfrm>
            <a:off x="839788" y="2057400"/>
            <a:ext cx="3932100" cy="3811500"/>
          </a:xfrm>
          <a:prstGeom prst="rect">
            <a:avLst/>
          </a:prstGeom>
          <a:noFill/>
          <a:ln>
            <a:noFill/>
          </a:ln>
        </p:spPr>
        <p:txBody>
          <a:bodyPr spcFirstLastPara="1" wrap="square" lIns="0" tIns="0" rIns="0" bIns="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091" name="Google Shape;1091;g2be0eb19aa2_0_101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92" name="Google Shape;1092;g2be0eb19aa2_0_101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93" name="Google Shape;1093;g2be0eb19aa2_0_101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94"/>
        <p:cNvGrpSpPr/>
        <p:nvPr/>
      </p:nvGrpSpPr>
      <p:grpSpPr>
        <a:xfrm>
          <a:off x="0" y="0"/>
          <a:ext cx="0" cy="0"/>
          <a:chOff x="0" y="0"/>
          <a:chExt cx="0" cy="0"/>
        </a:xfrm>
      </p:grpSpPr>
      <p:sp>
        <p:nvSpPr>
          <p:cNvPr id="1095" name="Google Shape;1095;g2be0eb19aa2_0_1021"/>
          <p:cNvSpPr txBox="1">
            <a:spLocks noGrp="1"/>
          </p:cNvSpPr>
          <p:nvPr>
            <p:ph type="title"/>
          </p:nvPr>
        </p:nvSpPr>
        <p:spPr>
          <a:xfrm>
            <a:off x="839788" y="457200"/>
            <a:ext cx="3932100" cy="1600200"/>
          </a:xfrm>
          <a:prstGeom prst="rect">
            <a:avLst/>
          </a:prstGeom>
          <a:noFill/>
          <a:ln>
            <a:noFill/>
          </a:ln>
        </p:spPr>
        <p:txBody>
          <a:bodyPr spcFirstLastPara="1" wrap="square" lIns="0" tIns="0" rIns="0" bIns="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96" name="Google Shape;1096;g2be0eb19aa2_0_1021"/>
          <p:cNvSpPr>
            <a:spLocks noGrp="1"/>
          </p:cNvSpPr>
          <p:nvPr>
            <p:ph type="pic" idx="2"/>
          </p:nvPr>
        </p:nvSpPr>
        <p:spPr>
          <a:xfrm>
            <a:off x="5183188" y="987425"/>
            <a:ext cx="6172200" cy="4873500"/>
          </a:xfrm>
          <a:prstGeom prst="rect">
            <a:avLst/>
          </a:prstGeom>
          <a:noFill/>
          <a:ln>
            <a:noFill/>
          </a:ln>
        </p:spPr>
      </p:sp>
      <p:sp>
        <p:nvSpPr>
          <p:cNvPr id="1097" name="Google Shape;1097;g2be0eb19aa2_0_1021"/>
          <p:cNvSpPr txBox="1">
            <a:spLocks noGrp="1"/>
          </p:cNvSpPr>
          <p:nvPr>
            <p:ph type="body" idx="1"/>
          </p:nvPr>
        </p:nvSpPr>
        <p:spPr>
          <a:xfrm>
            <a:off x="839788" y="2057400"/>
            <a:ext cx="3932100" cy="3811500"/>
          </a:xfrm>
          <a:prstGeom prst="rect">
            <a:avLst/>
          </a:prstGeom>
          <a:noFill/>
          <a:ln>
            <a:noFill/>
          </a:ln>
        </p:spPr>
        <p:txBody>
          <a:bodyPr spcFirstLastPara="1" wrap="square" lIns="0" tIns="0" rIns="0" bIns="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098" name="Google Shape;1098;g2be0eb19aa2_0_102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99" name="Google Shape;1099;g2be0eb19aa2_0_102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00" name="Google Shape;1100;g2be0eb19aa2_0_102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01"/>
        <p:cNvGrpSpPr/>
        <p:nvPr/>
      </p:nvGrpSpPr>
      <p:grpSpPr>
        <a:xfrm>
          <a:off x="0" y="0"/>
          <a:ext cx="0" cy="0"/>
          <a:chOff x="0" y="0"/>
          <a:chExt cx="0" cy="0"/>
        </a:xfrm>
      </p:grpSpPr>
      <p:sp>
        <p:nvSpPr>
          <p:cNvPr id="1102" name="Google Shape;1102;g2be0eb19aa2_0_1028"/>
          <p:cNvSpPr txBox="1">
            <a:spLocks noGrp="1"/>
          </p:cNvSpPr>
          <p:nvPr>
            <p:ph type="title"/>
          </p:nvPr>
        </p:nvSpPr>
        <p:spPr>
          <a:xfrm>
            <a:off x="838200" y="365125"/>
            <a:ext cx="10515600" cy="1325700"/>
          </a:xfrm>
          <a:prstGeom prst="rect">
            <a:avLst/>
          </a:prstGeom>
          <a:noFill/>
          <a:ln>
            <a:noFill/>
          </a:ln>
        </p:spPr>
        <p:txBody>
          <a:bodyPr spcFirstLastPara="1" wrap="square" lIns="0" tIns="0" rIns="0" bIns="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03" name="Google Shape;1103;g2be0eb19aa2_0_1028"/>
          <p:cNvSpPr txBox="1">
            <a:spLocks noGrp="1"/>
          </p:cNvSpPr>
          <p:nvPr>
            <p:ph type="body" idx="1"/>
          </p:nvPr>
        </p:nvSpPr>
        <p:spPr>
          <a:xfrm rot="5400000">
            <a:off x="3920400" y="-1256575"/>
            <a:ext cx="4351200" cy="10515600"/>
          </a:xfrm>
          <a:prstGeom prst="rect">
            <a:avLst/>
          </a:prstGeom>
          <a:noFill/>
          <a:ln>
            <a:noFill/>
          </a:ln>
        </p:spPr>
        <p:txBody>
          <a:bodyPr spcFirstLastPara="1" wrap="square" lIns="0" tIns="0" rIns="0" bIns="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04" name="Google Shape;1104;g2be0eb19aa2_0_102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05" name="Google Shape;1105;g2be0eb19aa2_0_102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06" name="Google Shape;1106;g2be0eb19aa2_0_102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07"/>
        <p:cNvGrpSpPr/>
        <p:nvPr/>
      </p:nvGrpSpPr>
      <p:grpSpPr>
        <a:xfrm>
          <a:off x="0" y="0"/>
          <a:ext cx="0" cy="0"/>
          <a:chOff x="0" y="0"/>
          <a:chExt cx="0" cy="0"/>
        </a:xfrm>
      </p:grpSpPr>
      <p:sp>
        <p:nvSpPr>
          <p:cNvPr id="1108" name="Google Shape;1108;g2be0eb19aa2_0_1034"/>
          <p:cNvSpPr txBox="1">
            <a:spLocks noGrp="1"/>
          </p:cNvSpPr>
          <p:nvPr>
            <p:ph type="title"/>
          </p:nvPr>
        </p:nvSpPr>
        <p:spPr>
          <a:xfrm rot="5400000">
            <a:off x="7133400" y="1956625"/>
            <a:ext cx="5811900" cy="2628900"/>
          </a:xfrm>
          <a:prstGeom prst="rect">
            <a:avLst/>
          </a:prstGeom>
          <a:noFill/>
          <a:ln>
            <a:noFill/>
          </a:ln>
        </p:spPr>
        <p:txBody>
          <a:bodyPr spcFirstLastPara="1" wrap="square" lIns="0" tIns="0" rIns="0" bIns="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09" name="Google Shape;1109;g2be0eb19aa2_0_1034"/>
          <p:cNvSpPr txBox="1">
            <a:spLocks noGrp="1"/>
          </p:cNvSpPr>
          <p:nvPr>
            <p:ph type="body" idx="1"/>
          </p:nvPr>
        </p:nvSpPr>
        <p:spPr>
          <a:xfrm rot="5400000">
            <a:off x="1799400" y="-596075"/>
            <a:ext cx="5811900" cy="7734300"/>
          </a:xfrm>
          <a:prstGeom prst="rect">
            <a:avLst/>
          </a:prstGeom>
          <a:noFill/>
          <a:ln>
            <a:noFill/>
          </a:ln>
        </p:spPr>
        <p:txBody>
          <a:bodyPr spcFirstLastPara="1" wrap="square" lIns="0" tIns="0" rIns="0" bIns="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10" name="Google Shape;1110;g2be0eb19aa2_0_103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11" name="Google Shape;1111;g2be0eb19aa2_0_103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12" name="Google Shape;1112;g2be0eb19aa2_0_103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5"/>
        <p:cNvGrpSpPr/>
        <p:nvPr/>
      </p:nvGrpSpPr>
      <p:grpSpPr>
        <a:xfrm>
          <a:off x="0" y="0"/>
          <a:ext cx="0" cy="0"/>
          <a:chOff x="0" y="0"/>
          <a:chExt cx="0" cy="0"/>
        </a:xfrm>
      </p:grpSpPr>
      <p:sp>
        <p:nvSpPr>
          <p:cNvPr id="66" name="Google Shape;66;g1e370a7c432_0_3290"/>
          <p:cNvSpPr txBox="1">
            <a:spLocks noGrp="1"/>
          </p:cNvSpPr>
          <p:nvPr>
            <p:ph type="title"/>
          </p:nvPr>
        </p:nvSpPr>
        <p:spPr>
          <a:xfrm>
            <a:off x="838200" y="365125"/>
            <a:ext cx="10515600" cy="1325700"/>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g1e370a7c432_0_3290"/>
          <p:cNvSpPr txBox="1">
            <a:spLocks noGrp="1"/>
          </p:cNvSpPr>
          <p:nvPr>
            <p:ph type="body" idx="1"/>
          </p:nvPr>
        </p:nvSpPr>
        <p:spPr>
          <a:xfrm>
            <a:off x="838200" y="1825625"/>
            <a:ext cx="5181600" cy="43512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g1e370a7c432_0_3290"/>
          <p:cNvSpPr txBox="1">
            <a:spLocks noGrp="1"/>
          </p:cNvSpPr>
          <p:nvPr>
            <p:ph type="body" idx="2"/>
          </p:nvPr>
        </p:nvSpPr>
        <p:spPr>
          <a:xfrm>
            <a:off x="6172200" y="1825625"/>
            <a:ext cx="5181600" cy="43512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g1e370a7c432_0_329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g1e370a7c432_0_329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g1e370a7c432_0_329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Meet the team">
  <p:cSld name="Meet the team">
    <p:spTree>
      <p:nvGrpSpPr>
        <p:cNvPr id="1" name="Shape 99"/>
        <p:cNvGrpSpPr/>
        <p:nvPr/>
      </p:nvGrpSpPr>
      <p:grpSpPr>
        <a:xfrm>
          <a:off x="0" y="0"/>
          <a:ext cx="0" cy="0"/>
          <a:chOff x="0" y="0"/>
          <a:chExt cx="0" cy="0"/>
        </a:xfrm>
      </p:grpSpPr>
      <p:sp>
        <p:nvSpPr>
          <p:cNvPr id="100" name="Google Shape;100;p22"/>
          <p:cNvSpPr/>
          <p:nvPr/>
        </p:nvSpPr>
        <p:spPr>
          <a:xfrm>
            <a:off x="6029326" y="2152651"/>
            <a:ext cx="6162674" cy="2909888"/>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1" name="Google Shape;101;p22"/>
          <p:cNvSpPr txBox="1">
            <a:spLocks noGrp="1"/>
          </p:cNvSpPr>
          <p:nvPr>
            <p:ph type="body" idx="1"/>
          </p:nvPr>
        </p:nvSpPr>
        <p:spPr>
          <a:xfrm>
            <a:off x="6524625" y="2624137"/>
            <a:ext cx="5172075" cy="2033588"/>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22"/>
          <p:cNvSpPr txBox="1">
            <a:spLocks noGrp="1"/>
          </p:cNvSpPr>
          <p:nvPr>
            <p:ph type="title"/>
          </p:nvPr>
        </p:nvSpPr>
        <p:spPr>
          <a:xfrm>
            <a:off x="6524624" y="1136738"/>
            <a:ext cx="5172076" cy="639192"/>
          </a:xfrm>
          <a:prstGeom prst="rect">
            <a:avLst/>
          </a:prstGeom>
          <a:noFill/>
          <a:ln>
            <a:noFill/>
          </a:ln>
        </p:spPr>
        <p:txBody>
          <a:bodyPr spcFirstLastPara="1" wrap="square" lIns="91425" tIns="45700" rIns="91425" bIns="45700" anchor="t" anchorCtr="0">
            <a:noAutofit/>
          </a:bodyPr>
          <a:lstStyle>
            <a:lvl1pPr marR="0" lvl="0" algn="ctr" rtl="0">
              <a:lnSpc>
                <a:spcPct val="80000"/>
              </a:lnSpc>
              <a:spcBef>
                <a:spcPts val="0"/>
              </a:spcBef>
              <a:spcAft>
                <a:spcPts val="0"/>
              </a:spcAft>
              <a:buClr>
                <a:srgbClr val="000000"/>
              </a:buClr>
              <a:buSzPts val="4000"/>
              <a:buFont typeface="Arial"/>
              <a:buNone/>
              <a:defRPr sz="4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3" name="Google Shape;103;p22"/>
          <p:cNvSpPr>
            <a:spLocks noGrp="1"/>
          </p:cNvSpPr>
          <p:nvPr>
            <p:ph type="pic" idx="2"/>
          </p:nvPr>
        </p:nvSpPr>
        <p:spPr>
          <a:xfrm>
            <a:off x="495300" y="1136738"/>
            <a:ext cx="2013133" cy="1697455"/>
          </a:xfrm>
          <a:prstGeom prst="rect">
            <a:avLst/>
          </a:prstGeom>
          <a:noFill/>
          <a:ln>
            <a:noFill/>
          </a:ln>
        </p:spPr>
      </p:sp>
      <p:sp>
        <p:nvSpPr>
          <p:cNvPr id="104" name="Google Shape;104;p22"/>
          <p:cNvSpPr txBox="1">
            <a:spLocks noGrp="1"/>
          </p:cNvSpPr>
          <p:nvPr>
            <p:ph type="body" idx="3"/>
          </p:nvPr>
        </p:nvSpPr>
        <p:spPr>
          <a:xfrm>
            <a:off x="258014" y="2891554"/>
            <a:ext cx="2487705" cy="411277"/>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1000"/>
              </a:spcBef>
              <a:spcAft>
                <a:spcPts val="0"/>
              </a:spcAft>
              <a:buClr>
                <a:schemeClr val="accent1"/>
              </a:buClr>
              <a:buSzPts val="1600"/>
              <a:buNone/>
              <a:defRPr sz="1600" cap="none">
                <a:solidFill>
                  <a:schemeClr val="accen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22"/>
          <p:cNvSpPr txBox="1">
            <a:spLocks noGrp="1"/>
          </p:cNvSpPr>
          <p:nvPr>
            <p:ph type="body" idx="4"/>
          </p:nvPr>
        </p:nvSpPr>
        <p:spPr>
          <a:xfrm>
            <a:off x="258014" y="3266549"/>
            <a:ext cx="2487705" cy="43563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accent1"/>
              </a:buClr>
              <a:buSzPts val="1400"/>
              <a:buNone/>
              <a:defRPr sz="1400" cap="none">
                <a:solidFill>
                  <a:schemeClr val="accen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22"/>
          <p:cNvSpPr>
            <a:spLocks noGrp="1"/>
          </p:cNvSpPr>
          <p:nvPr>
            <p:ph type="pic" idx="5"/>
          </p:nvPr>
        </p:nvSpPr>
        <p:spPr>
          <a:xfrm>
            <a:off x="3501452" y="1136738"/>
            <a:ext cx="2013133" cy="1697455"/>
          </a:xfrm>
          <a:prstGeom prst="rect">
            <a:avLst/>
          </a:prstGeom>
          <a:noFill/>
          <a:ln>
            <a:noFill/>
          </a:ln>
        </p:spPr>
      </p:sp>
      <p:sp>
        <p:nvSpPr>
          <p:cNvPr id="107" name="Google Shape;107;p22"/>
          <p:cNvSpPr txBox="1">
            <a:spLocks noGrp="1"/>
          </p:cNvSpPr>
          <p:nvPr>
            <p:ph type="body" idx="6"/>
          </p:nvPr>
        </p:nvSpPr>
        <p:spPr>
          <a:xfrm>
            <a:off x="3264166" y="2890991"/>
            <a:ext cx="2487705" cy="411277"/>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1000"/>
              </a:spcBef>
              <a:spcAft>
                <a:spcPts val="0"/>
              </a:spcAft>
              <a:buClr>
                <a:schemeClr val="accent1"/>
              </a:buClr>
              <a:buSzPts val="1600"/>
              <a:buNone/>
              <a:defRPr sz="1600" cap="none">
                <a:solidFill>
                  <a:schemeClr val="accen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22"/>
          <p:cNvSpPr txBox="1">
            <a:spLocks noGrp="1"/>
          </p:cNvSpPr>
          <p:nvPr>
            <p:ph type="body" idx="7"/>
          </p:nvPr>
        </p:nvSpPr>
        <p:spPr>
          <a:xfrm>
            <a:off x="3264166" y="3265986"/>
            <a:ext cx="2487705" cy="43563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accent1"/>
              </a:buClr>
              <a:buSzPts val="1400"/>
              <a:buNone/>
              <a:defRPr sz="1400" cap="none">
                <a:solidFill>
                  <a:schemeClr val="accen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22"/>
          <p:cNvSpPr>
            <a:spLocks noGrp="1"/>
          </p:cNvSpPr>
          <p:nvPr>
            <p:ph type="pic" idx="8"/>
          </p:nvPr>
        </p:nvSpPr>
        <p:spPr>
          <a:xfrm>
            <a:off x="495300" y="3959110"/>
            <a:ext cx="2013133" cy="1697455"/>
          </a:xfrm>
          <a:prstGeom prst="rect">
            <a:avLst/>
          </a:prstGeom>
          <a:noFill/>
          <a:ln>
            <a:noFill/>
          </a:ln>
        </p:spPr>
      </p:sp>
      <p:sp>
        <p:nvSpPr>
          <p:cNvPr id="110" name="Google Shape;110;p22"/>
          <p:cNvSpPr txBox="1">
            <a:spLocks noGrp="1"/>
          </p:cNvSpPr>
          <p:nvPr>
            <p:ph type="body" idx="9"/>
          </p:nvPr>
        </p:nvSpPr>
        <p:spPr>
          <a:xfrm>
            <a:off x="258014" y="5713926"/>
            <a:ext cx="2487705" cy="411277"/>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1000"/>
              </a:spcBef>
              <a:spcAft>
                <a:spcPts val="0"/>
              </a:spcAft>
              <a:buClr>
                <a:schemeClr val="accent1"/>
              </a:buClr>
              <a:buSzPts val="1600"/>
              <a:buNone/>
              <a:defRPr sz="1600" cap="none">
                <a:solidFill>
                  <a:schemeClr val="accen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22"/>
          <p:cNvSpPr txBox="1">
            <a:spLocks noGrp="1"/>
          </p:cNvSpPr>
          <p:nvPr>
            <p:ph type="body" idx="13"/>
          </p:nvPr>
        </p:nvSpPr>
        <p:spPr>
          <a:xfrm>
            <a:off x="258014" y="6088921"/>
            <a:ext cx="2487705" cy="43563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accent1"/>
              </a:buClr>
              <a:buSzPts val="1400"/>
              <a:buNone/>
              <a:defRPr sz="1400" cap="none">
                <a:solidFill>
                  <a:schemeClr val="accen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22"/>
          <p:cNvSpPr>
            <a:spLocks noGrp="1"/>
          </p:cNvSpPr>
          <p:nvPr>
            <p:ph type="pic" idx="14"/>
          </p:nvPr>
        </p:nvSpPr>
        <p:spPr>
          <a:xfrm>
            <a:off x="3501452" y="3959110"/>
            <a:ext cx="2013133" cy="1697455"/>
          </a:xfrm>
          <a:prstGeom prst="rect">
            <a:avLst/>
          </a:prstGeom>
          <a:noFill/>
          <a:ln>
            <a:noFill/>
          </a:ln>
        </p:spPr>
      </p:sp>
      <p:sp>
        <p:nvSpPr>
          <p:cNvPr id="113" name="Google Shape;113;p22"/>
          <p:cNvSpPr txBox="1">
            <a:spLocks noGrp="1"/>
          </p:cNvSpPr>
          <p:nvPr>
            <p:ph type="body" idx="15"/>
          </p:nvPr>
        </p:nvSpPr>
        <p:spPr>
          <a:xfrm>
            <a:off x="3264166" y="5713363"/>
            <a:ext cx="2487705" cy="411277"/>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1000"/>
              </a:spcBef>
              <a:spcAft>
                <a:spcPts val="0"/>
              </a:spcAft>
              <a:buClr>
                <a:schemeClr val="accent1"/>
              </a:buClr>
              <a:buSzPts val="1600"/>
              <a:buNone/>
              <a:defRPr sz="1600" cap="none">
                <a:solidFill>
                  <a:schemeClr val="accen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22"/>
          <p:cNvSpPr txBox="1">
            <a:spLocks noGrp="1"/>
          </p:cNvSpPr>
          <p:nvPr>
            <p:ph type="body" idx="16"/>
          </p:nvPr>
        </p:nvSpPr>
        <p:spPr>
          <a:xfrm>
            <a:off x="3264166" y="6088358"/>
            <a:ext cx="2487705" cy="43563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accent1"/>
              </a:buClr>
              <a:buSzPts val="1400"/>
              <a:buNone/>
              <a:defRPr sz="1400" cap="none">
                <a:solidFill>
                  <a:schemeClr val="accen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15" name="Google Shape;115;p22" descr="Logo&#10;&#10;Description automatically generated"/>
          <p:cNvPicPr preferRelativeResize="0"/>
          <p:nvPr/>
        </p:nvPicPr>
        <p:blipFill rotWithShape="1">
          <a:blip r:embed="rId2">
            <a:alphaModFix/>
          </a:blip>
          <a:srcRect/>
          <a:stretch/>
        </p:blipFill>
        <p:spPr>
          <a:xfrm>
            <a:off x="466724" y="231083"/>
            <a:ext cx="524439" cy="770000"/>
          </a:xfrm>
          <a:prstGeom prst="rect">
            <a:avLst/>
          </a:prstGeom>
          <a:noFill/>
          <a:ln>
            <a:noFill/>
          </a:ln>
        </p:spPr>
      </p:pic>
      <p:sp>
        <p:nvSpPr>
          <p:cNvPr id="116" name="Google Shape;116;p22"/>
          <p:cNvSpPr txBox="1"/>
          <p:nvPr/>
        </p:nvSpPr>
        <p:spPr>
          <a:xfrm>
            <a:off x="6172614" y="227901"/>
            <a:ext cx="671843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chemeClr val="accent1"/>
                </a:solidFill>
                <a:latin typeface="Arial"/>
                <a:ea typeface="Arial"/>
                <a:cs typeface="Arial"/>
                <a:sym typeface="Arial"/>
              </a:rPr>
              <a:t>UCD Dignity &amp; Respect Support Service</a:t>
            </a:r>
            <a:endParaRPr sz="1400" b="0" i="0" u="none" strike="noStrike" cap="none">
              <a:solidFill>
                <a:srgbClr val="000000"/>
              </a:solidFill>
              <a:latin typeface="Arial"/>
              <a:ea typeface="Arial"/>
              <a:cs typeface="Arial"/>
              <a:sym typeface="Arial"/>
            </a:endParaRPr>
          </a:p>
        </p:txBody>
      </p:sp>
      <p:sp>
        <p:nvSpPr>
          <p:cNvPr id="117" name="Google Shape;117;p22"/>
          <p:cNvSpPr txBox="1"/>
          <p:nvPr/>
        </p:nvSpPr>
        <p:spPr>
          <a:xfrm>
            <a:off x="6172614" y="591995"/>
            <a:ext cx="555266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accent1"/>
                </a:solidFill>
                <a:latin typeface="Arial"/>
                <a:ea typeface="Arial"/>
                <a:cs typeface="Arial"/>
                <a:sym typeface="Arial"/>
              </a:rPr>
              <a:t>FOSTERING RESPECT IN OUR UCD</a:t>
            </a:r>
            <a:endParaRPr sz="1400" b="0" i="0" u="none" strike="noStrike" cap="none">
              <a:solidFill>
                <a:srgbClr val="000000"/>
              </a:solidFill>
              <a:latin typeface="Arial"/>
              <a:ea typeface="Arial"/>
              <a:cs typeface="Arial"/>
              <a:sym typeface="Arial"/>
            </a:endParaRPr>
          </a:p>
        </p:txBody>
      </p:sp>
      <p:pic>
        <p:nvPicPr>
          <p:cNvPr id="118" name="Google Shape;118;p22" descr="A yellow sign with blue text&#10;&#10;Description automatically generated with low confidence"/>
          <p:cNvPicPr preferRelativeResize="0"/>
          <p:nvPr/>
        </p:nvPicPr>
        <p:blipFill rotWithShape="1">
          <a:blip r:embed="rId3">
            <a:alphaModFix/>
          </a:blip>
          <a:srcRect/>
          <a:stretch/>
        </p:blipFill>
        <p:spPr>
          <a:xfrm>
            <a:off x="7621525" y="5365691"/>
            <a:ext cx="2231891" cy="1158298"/>
          </a:xfrm>
          <a:prstGeom prst="rect">
            <a:avLst/>
          </a:prstGeom>
          <a:noFill/>
          <a:ln>
            <a:noFill/>
          </a:ln>
        </p:spPr>
      </p:pic>
    </p:spTree>
    <p:extLst>
      <p:ext uri="{BB962C8B-B14F-4D97-AF65-F5344CB8AC3E}">
        <p14:creationId xmlns:p14="http://schemas.microsoft.com/office/powerpoint/2010/main" val="39659147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19"/>
        <p:cNvGrpSpPr/>
        <p:nvPr/>
      </p:nvGrpSpPr>
      <p:grpSpPr>
        <a:xfrm>
          <a:off x="0" y="0"/>
          <a:ext cx="0" cy="0"/>
          <a:chOff x="0" y="0"/>
          <a:chExt cx="0" cy="0"/>
        </a:xfrm>
      </p:grpSpPr>
      <p:sp>
        <p:nvSpPr>
          <p:cNvPr id="120" name="Google Shape;120;p2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8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1" name="Google Shape;121;p2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2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2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2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9753699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ntent 2">
  <p:cSld name="Content 2">
    <p:spTree>
      <p:nvGrpSpPr>
        <p:cNvPr id="1" name="Shape 125"/>
        <p:cNvGrpSpPr/>
        <p:nvPr/>
      </p:nvGrpSpPr>
      <p:grpSpPr>
        <a:xfrm>
          <a:off x="0" y="0"/>
          <a:ext cx="0" cy="0"/>
          <a:chOff x="0" y="0"/>
          <a:chExt cx="0" cy="0"/>
        </a:xfrm>
      </p:grpSpPr>
      <p:sp>
        <p:nvSpPr>
          <p:cNvPr id="126" name="Google Shape;126;p24"/>
          <p:cNvSpPr/>
          <p:nvPr/>
        </p:nvSpPr>
        <p:spPr>
          <a:xfrm>
            <a:off x="4483944" y="2406747"/>
            <a:ext cx="3200401" cy="1127760"/>
          </a:xfrm>
          <a:prstGeom prst="rect">
            <a:avLst/>
          </a:prstGeom>
          <a:solidFill>
            <a:srgbClr val="3BB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7" name="Google Shape;127;p24"/>
          <p:cNvSpPr/>
          <p:nvPr/>
        </p:nvSpPr>
        <p:spPr>
          <a:xfrm>
            <a:off x="4489659" y="2406748"/>
            <a:ext cx="3191933" cy="3185159"/>
          </a:xfrm>
          <a:prstGeom prst="rect">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8" name="Google Shape;128;p24"/>
          <p:cNvSpPr/>
          <p:nvPr/>
        </p:nvSpPr>
        <p:spPr>
          <a:xfrm>
            <a:off x="8284843" y="2406747"/>
            <a:ext cx="3200401" cy="1127760"/>
          </a:xfrm>
          <a:prstGeom prst="rect">
            <a:avLst/>
          </a:prstGeom>
          <a:solidFill>
            <a:srgbClr val="7CD0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9" name="Google Shape;129;p24"/>
          <p:cNvSpPr/>
          <p:nvPr/>
        </p:nvSpPr>
        <p:spPr>
          <a:xfrm>
            <a:off x="8290558" y="2406748"/>
            <a:ext cx="3191933" cy="3185159"/>
          </a:xfrm>
          <a:prstGeom prst="rect">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0" name="Google Shape;130;p24"/>
          <p:cNvSpPr txBox="1">
            <a:spLocks noGrp="1"/>
          </p:cNvSpPr>
          <p:nvPr>
            <p:ph type="ftr" idx="11"/>
          </p:nvPr>
        </p:nvSpPr>
        <p:spPr>
          <a:xfrm>
            <a:off x="4038600" y="6515753"/>
            <a:ext cx="4114800" cy="20572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24"/>
          <p:cNvSpPr txBox="1">
            <a:spLocks noGrp="1"/>
          </p:cNvSpPr>
          <p:nvPr>
            <p:ph type="sldNum" idx="12"/>
          </p:nvPr>
        </p:nvSpPr>
        <p:spPr>
          <a:xfrm>
            <a:off x="8610600" y="6515753"/>
            <a:ext cx="2743200" cy="20572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32" name="Google Shape;132;p24"/>
          <p:cNvSpPr/>
          <p:nvPr/>
        </p:nvSpPr>
        <p:spPr>
          <a:xfrm>
            <a:off x="691513" y="2406747"/>
            <a:ext cx="3200401" cy="112776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3" name="Google Shape;133;p24"/>
          <p:cNvSpPr/>
          <p:nvPr/>
        </p:nvSpPr>
        <p:spPr>
          <a:xfrm>
            <a:off x="697228" y="2406748"/>
            <a:ext cx="3191933" cy="3185159"/>
          </a:xfrm>
          <a:prstGeom prst="rect">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4" name="Google Shape;134;p24"/>
          <p:cNvSpPr txBox="1">
            <a:spLocks noGrp="1"/>
          </p:cNvSpPr>
          <p:nvPr>
            <p:ph type="body" idx="1"/>
          </p:nvPr>
        </p:nvSpPr>
        <p:spPr>
          <a:xfrm>
            <a:off x="963928" y="2683198"/>
            <a:ext cx="2667000" cy="609180"/>
          </a:xfrm>
          <a:prstGeom prst="rect">
            <a:avLst/>
          </a:prstGeom>
          <a:noFill/>
          <a:ln>
            <a:noFill/>
          </a:ln>
        </p:spPr>
        <p:txBody>
          <a:bodyPr spcFirstLastPara="1" wrap="square" lIns="91425" tIns="45700" rIns="91425" bIns="45700" anchor="ctr" anchorCtr="0">
            <a:noAutofit/>
          </a:bodyPr>
          <a:lstStyle>
            <a:lvl1pPr marL="457200" lvl="0" indent="-228600" algn="ctr">
              <a:lnSpc>
                <a:spcPct val="80000"/>
              </a:lnSpc>
              <a:spcBef>
                <a:spcPts val="0"/>
              </a:spcBef>
              <a:spcAft>
                <a:spcPts val="0"/>
              </a:spcAft>
              <a:buClr>
                <a:schemeClr val="dk1"/>
              </a:buClr>
              <a:buSzPts val="2000"/>
              <a:buNone/>
              <a:defRPr sz="2000" cap="none">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5" name="Google Shape;135;p24"/>
          <p:cNvSpPr txBox="1">
            <a:spLocks noGrp="1"/>
          </p:cNvSpPr>
          <p:nvPr>
            <p:ph type="body" idx="2"/>
          </p:nvPr>
        </p:nvSpPr>
        <p:spPr>
          <a:xfrm>
            <a:off x="4750644" y="2683198"/>
            <a:ext cx="2667000" cy="609180"/>
          </a:xfrm>
          <a:prstGeom prst="rect">
            <a:avLst/>
          </a:prstGeom>
          <a:noFill/>
          <a:ln>
            <a:noFill/>
          </a:ln>
        </p:spPr>
        <p:txBody>
          <a:bodyPr spcFirstLastPara="1" wrap="square" lIns="91425" tIns="45700" rIns="91425" bIns="45700" anchor="ctr" anchorCtr="0">
            <a:noAutofit/>
          </a:bodyPr>
          <a:lstStyle>
            <a:lvl1pPr marL="457200" lvl="0" indent="-228600" algn="ctr">
              <a:lnSpc>
                <a:spcPct val="80000"/>
              </a:lnSpc>
              <a:spcBef>
                <a:spcPts val="0"/>
              </a:spcBef>
              <a:spcAft>
                <a:spcPts val="0"/>
              </a:spcAft>
              <a:buClr>
                <a:schemeClr val="dk1"/>
              </a:buClr>
              <a:buSzPts val="2000"/>
              <a:buNone/>
              <a:defRPr sz="2000" cap="none">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 name="Google Shape;136;p24"/>
          <p:cNvSpPr txBox="1">
            <a:spLocks noGrp="1"/>
          </p:cNvSpPr>
          <p:nvPr>
            <p:ph type="body" idx="3"/>
          </p:nvPr>
        </p:nvSpPr>
        <p:spPr>
          <a:xfrm>
            <a:off x="8551543" y="2683198"/>
            <a:ext cx="2667000" cy="609180"/>
          </a:xfrm>
          <a:prstGeom prst="rect">
            <a:avLst/>
          </a:prstGeom>
          <a:noFill/>
          <a:ln>
            <a:noFill/>
          </a:ln>
        </p:spPr>
        <p:txBody>
          <a:bodyPr spcFirstLastPara="1" wrap="square" lIns="91425" tIns="45700" rIns="91425" bIns="45700" anchor="ctr" anchorCtr="0">
            <a:noAutofit/>
          </a:bodyPr>
          <a:lstStyle>
            <a:lvl1pPr marL="457200" lvl="0" indent="-228600" algn="ctr">
              <a:lnSpc>
                <a:spcPct val="80000"/>
              </a:lnSpc>
              <a:spcBef>
                <a:spcPts val="0"/>
              </a:spcBef>
              <a:spcAft>
                <a:spcPts val="0"/>
              </a:spcAft>
              <a:buClr>
                <a:schemeClr val="dk1"/>
              </a:buClr>
              <a:buSzPts val="2000"/>
              <a:buNone/>
              <a:defRPr sz="2000" cap="none">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24"/>
          <p:cNvSpPr txBox="1">
            <a:spLocks noGrp="1"/>
          </p:cNvSpPr>
          <p:nvPr>
            <p:ph type="body" idx="4"/>
          </p:nvPr>
        </p:nvSpPr>
        <p:spPr>
          <a:xfrm>
            <a:off x="963928" y="3778623"/>
            <a:ext cx="2667000" cy="1558104"/>
          </a:xfrm>
          <a:prstGeom prst="rect">
            <a:avLst/>
          </a:prstGeom>
          <a:noFill/>
          <a:ln>
            <a:noFill/>
          </a:ln>
        </p:spPr>
        <p:txBody>
          <a:bodyPr spcFirstLastPara="1" wrap="square" lIns="91425" tIns="45700" rIns="91425" bIns="45700" anchor="t" anchorCtr="0">
            <a:noAutofit/>
          </a:bodyPr>
          <a:lstStyle>
            <a:lvl1pPr marL="457200" lvl="0" indent="-228600" algn="ctr">
              <a:lnSpc>
                <a:spcPct val="125000"/>
              </a:lnSpc>
              <a:spcBef>
                <a:spcPts val="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24"/>
          <p:cNvSpPr txBox="1">
            <a:spLocks noGrp="1"/>
          </p:cNvSpPr>
          <p:nvPr>
            <p:ph type="body" idx="5"/>
          </p:nvPr>
        </p:nvSpPr>
        <p:spPr>
          <a:xfrm>
            <a:off x="4750644" y="3778623"/>
            <a:ext cx="2667000" cy="1558104"/>
          </a:xfrm>
          <a:prstGeom prst="rect">
            <a:avLst/>
          </a:prstGeom>
          <a:noFill/>
          <a:ln>
            <a:noFill/>
          </a:ln>
        </p:spPr>
        <p:txBody>
          <a:bodyPr spcFirstLastPara="1" wrap="square" lIns="91425" tIns="45700" rIns="91425" bIns="45700" anchor="t" anchorCtr="0">
            <a:noAutofit/>
          </a:bodyPr>
          <a:lstStyle>
            <a:lvl1pPr marL="457200" lvl="0" indent="-228600" algn="ctr">
              <a:lnSpc>
                <a:spcPct val="125000"/>
              </a:lnSpc>
              <a:spcBef>
                <a:spcPts val="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24"/>
          <p:cNvSpPr txBox="1">
            <a:spLocks noGrp="1"/>
          </p:cNvSpPr>
          <p:nvPr>
            <p:ph type="body" idx="6"/>
          </p:nvPr>
        </p:nvSpPr>
        <p:spPr>
          <a:xfrm>
            <a:off x="8551543" y="3778623"/>
            <a:ext cx="2667000" cy="1558104"/>
          </a:xfrm>
          <a:prstGeom prst="rect">
            <a:avLst/>
          </a:prstGeom>
          <a:noFill/>
          <a:ln>
            <a:noFill/>
          </a:ln>
        </p:spPr>
        <p:txBody>
          <a:bodyPr spcFirstLastPara="1" wrap="square" lIns="91425" tIns="45700" rIns="91425" bIns="45700" anchor="t" anchorCtr="0">
            <a:noAutofit/>
          </a:bodyPr>
          <a:lstStyle>
            <a:lvl1pPr marL="457200" lvl="0" indent="-228600" algn="ctr">
              <a:lnSpc>
                <a:spcPct val="125000"/>
              </a:lnSpc>
              <a:spcBef>
                <a:spcPts val="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24"/>
          <p:cNvSpPr/>
          <p:nvPr/>
        </p:nvSpPr>
        <p:spPr>
          <a:xfrm rot="5400000">
            <a:off x="5621105" y="-5151813"/>
            <a:ext cx="972645" cy="12214858"/>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1" name="Google Shape;141;p24"/>
          <p:cNvSpPr txBox="1">
            <a:spLocks noGrp="1"/>
          </p:cNvSpPr>
          <p:nvPr>
            <p:ph type="title"/>
          </p:nvPr>
        </p:nvSpPr>
        <p:spPr>
          <a:xfrm>
            <a:off x="834174" y="729659"/>
            <a:ext cx="6408851" cy="451913"/>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chemeClr val="lt1"/>
              </a:buClr>
              <a:buSzPts val="4000"/>
              <a:buFont typeface="Arial"/>
              <a:buNone/>
              <a:defRPr sz="4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42" name="Google Shape;142;p24" descr="Logo&#10;&#10;Description automatically generated"/>
          <p:cNvPicPr preferRelativeResize="0"/>
          <p:nvPr/>
        </p:nvPicPr>
        <p:blipFill rotWithShape="1">
          <a:blip r:embed="rId2">
            <a:alphaModFix/>
          </a:blip>
          <a:srcRect/>
          <a:stretch/>
        </p:blipFill>
        <p:spPr>
          <a:xfrm>
            <a:off x="10829361" y="570615"/>
            <a:ext cx="524439" cy="770000"/>
          </a:xfrm>
          <a:prstGeom prst="rect">
            <a:avLst/>
          </a:prstGeom>
          <a:noFill/>
          <a:ln>
            <a:noFill/>
          </a:ln>
        </p:spPr>
      </p:pic>
    </p:spTree>
    <p:extLst>
      <p:ext uri="{BB962C8B-B14F-4D97-AF65-F5344CB8AC3E}">
        <p14:creationId xmlns:p14="http://schemas.microsoft.com/office/powerpoint/2010/main" val="25866235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ontent 5">
  <p:cSld name="Content 5">
    <p:spTree>
      <p:nvGrpSpPr>
        <p:cNvPr id="1" name="Shape 143"/>
        <p:cNvGrpSpPr/>
        <p:nvPr/>
      </p:nvGrpSpPr>
      <p:grpSpPr>
        <a:xfrm>
          <a:off x="0" y="0"/>
          <a:ext cx="0" cy="0"/>
          <a:chOff x="0" y="0"/>
          <a:chExt cx="0" cy="0"/>
        </a:xfrm>
      </p:grpSpPr>
      <p:sp>
        <p:nvSpPr>
          <p:cNvPr id="144" name="Google Shape;144;p32"/>
          <p:cNvSpPr>
            <a:spLocks noGrp="1"/>
          </p:cNvSpPr>
          <p:nvPr>
            <p:ph type="pic" idx="2"/>
          </p:nvPr>
        </p:nvSpPr>
        <p:spPr>
          <a:xfrm>
            <a:off x="0" y="466725"/>
            <a:ext cx="4858139" cy="5924550"/>
          </a:xfrm>
          <a:prstGeom prst="rect">
            <a:avLst/>
          </a:prstGeom>
          <a:noFill/>
          <a:ln>
            <a:noFill/>
          </a:ln>
        </p:spPr>
      </p:sp>
      <p:sp>
        <p:nvSpPr>
          <p:cNvPr id="145" name="Google Shape;145;p32"/>
          <p:cNvSpPr txBox="1">
            <a:spLocks noGrp="1"/>
          </p:cNvSpPr>
          <p:nvPr>
            <p:ph type="ftr" idx="11"/>
          </p:nvPr>
        </p:nvSpPr>
        <p:spPr>
          <a:xfrm>
            <a:off x="4038600" y="6515753"/>
            <a:ext cx="4114800" cy="20572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75707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32"/>
          <p:cNvSpPr txBox="1">
            <a:spLocks noGrp="1"/>
          </p:cNvSpPr>
          <p:nvPr>
            <p:ph type="body" idx="1"/>
          </p:nvPr>
        </p:nvSpPr>
        <p:spPr>
          <a:xfrm>
            <a:off x="5598135" y="2759613"/>
            <a:ext cx="2824355" cy="1117566"/>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100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32"/>
          <p:cNvSpPr txBox="1">
            <a:spLocks noGrp="1"/>
          </p:cNvSpPr>
          <p:nvPr>
            <p:ph type="body" idx="3"/>
          </p:nvPr>
        </p:nvSpPr>
        <p:spPr>
          <a:xfrm>
            <a:off x="5598135" y="2176946"/>
            <a:ext cx="2824355" cy="58153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accent4"/>
              </a:buClr>
              <a:buSzPts val="1600"/>
              <a:buNone/>
              <a:defRPr sz="1600" cap="none">
                <a:solidFill>
                  <a:schemeClr val="accent4"/>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32"/>
          <p:cNvSpPr txBox="1">
            <a:spLocks noGrp="1"/>
          </p:cNvSpPr>
          <p:nvPr>
            <p:ph type="body" idx="4"/>
          </p:nvPr>
        </p:nvSpPr>
        <p:spPr>
          <a:xfrm>
            <a:off x="8845966" y="2759613"/>
            <a:ext cx="2595758" cy="1117566"/>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100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32"/>
          <p:cNvSpPr txBox="1">
            <a:spLocks noGrp="1"/>
          </p:cNvSpPr>
          <p:nvPr>
            <p:ph type="body" idx="5"/>
          </p:nvPr>
        </p:nvSpPr>
        <p:spPr>
          <a:xfrm>
            <a:off x="8845966" y="2176946"/>
            <a:ext cx="2595758" cy="58153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accent4"/>
              </a:buClr>
              <a:buSzPts val="1600"/>
              <a:buNone/>
              <a:defRPr sz="1600" cap="none">
                <a:solidFill>
                  <a:schemeClr val="accent4"/>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32"/>
          <p:cNvSpPr txBox="1">
            <a:spLocks noGrp="1"/>
          </p:cNvSpPr>
          <p:nvPr>
            <p:ph type="body" idx="6"/>
          </p:nvPr>
        </p:nvSpPr>
        <p:spPr>
          <a:xfrm>
            <a:off x="5598135" y="4712146"/>
            <a:ext cx="2824355" cy="1117566"/>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100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32"/>
          <p:cNvSpPr txBox="1">
            <a:spLocks noGrp="1"/>
          </p:cNvSpPr>
          <p:nvPr>
            <p:ph type="body" idx="7"/>
          </p:nvPr>
        </p:nvSpPr>
        <p:spPr>
          <a:xfrm>
            <a:off x="5598135" y="4129479"/>
            <a:ext cx="2824355" cy="58153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accent4"/>
              </a:buClr>
              <a:buSzPts val="1600"/>
              <a:buNone/>
              <a:defRPr sz="1600" cap="none">
                <a:solidFill>
                  <a:schemeClr val="accent4"/>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32"/>
          <p:cNvSpPr txBox="1">
            <a:spLocks noGrp="1"/>
          </p:cNvSpPr>
          <p:nvPr>
            <p:ph type="body" idx="8"/>
          </p:nvPr>
        </p:nvSpPr>
        <p:spPr>
          <a:xfrm>
            <a:off x="8845966" y="4712146"/>
            <a:ext cx="2595758" cy="1117566"/>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100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32"/>
          <p:cNvSpPr txBox="1">
            <a:spLocks noGrp="1"/>
          </p:cNvSpPr>
          <p:nvPr>
            <p:ph type="body" idx="9"/>
          </p:nvPr>
        </p:nvSpPr>
        <p:spPr>
          <a:xfrm>
            <a:off x="8845966" y="4129479"/>
            <a:ext cx="2595758" cy="58153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accent4"/>
              </a:buClr>
              <a:buSzPts val="1600"/>
              <a:buNone/>
              <a:defRPr sz="1600" cap="none">
                <a:solidFill>
                  <a:schemeClr val="accent4"/>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32"/>
          <p:cNvSpPr txBox="1">
            <a:spLocks noGrp="1"/>
          </p:cNvSpPr>
          <p:nvPr>
            <p:ph type="title"/>
          </p:nvPr>
        </p:nvSpPr>
        <p:spPr>
          <a:xfrm>
            <a:off x="5586411" y="941112"/>
            <a:ext cx="6074545" cy="639192"/>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chemeClr val="lt1"/>
              </a:buClr>
              <a:buSzPts val="4000"/>
              <a:buFont typeface="Arial"/>
              <a:buNone/>
              <a:defRPr sz="4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55" name="Google Shape;155;p32" descr="Logo&#10;&#10;Description automatically generated"/>
          <p:cNvPicPr preferRelativeResize="0"/>
          <p:nvPr/>
        </p:nvPicPr>
        <p:blipFill rotWithShape="1">
          <a:blip r:embed="rId2">
            <a:alphaModFix/>
          </a:blip>
          <a:srcRect/>
          <a:stretch/>
        </p:blipFill>
        <p:spPr>
          <a:xfrm>
            <a:off x="10917285" y="6006275"/>
            <a:ext cx="524439" cy="770000"/>
          </a:xfrm>
          <a:prstGeom prst="rect">
            <a:avLst/>
          </a:prstGeom>
          <a:noFill/>
          <a:ln>
            <a:noFill/>
          </a:ln>
        </p:spPr>
      </p:pic>
    </p:spTree>
    <p:extLst>
      <p:ext uri="{BB962C8B-B14F-4D97-AF65-F5344CB8AC3E}">
        <p14:creationId xmlns:p14="http://schemas.microsoft.com/office/powerpoint/2010/main" val="39603505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61"/>
        <p:cNvGrpSpPr/>
        <p:nvPr/>
      </p:nvGrpSpPr>
      <p:grpSpPr>
        <a:xfrm>
          <a:off x="0" y="0"/>
          <a:ext cx="0" cy="0"/>
          <a:chOff x="0" y="0"/>
          <a:chExt cx="0" cy="0"/>
        </a:xfrm>
      </p:grpSpPr>
      <p:sp>
        <p:nvSpPr>
          <p:cNvPr id="162" name="Google Shape;162;p4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8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3" name="Google Shape;163;p4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4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4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2046393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166"/>
        <p:cNvGrpSpPr/>
        <p:nvPr/>
      </p:nvGrpSpPr>
      <p:grpSpPr>
        <a:xfrm>
          <a:off x="0" y="0"/>
          <a:ext cx="0" cy="0"/>
          <a:chOff x="0" y="0"/>
          <a:chExt cx="0" cy="0"/>
        </a:xfrm>
      </p:grpSpPr>
      <p:pic>
        <p:nvPicPr>
          <p:cNvPr id="167" name="Google Shape;167;p45"/>
          <p:cNvPicPr preferRelativeResize="0"/>
          <p:nvPr/>
        </p:nvPicPr>
        <p:blipFill rotWithShape="1">
          <a:blip r:embed="rId2">
            <a:alphaModFix/>
          </a:blip>
          <a:srcRect t="4852" b="9157"/>
          <a:stretch/>
        </p:blipFill>
        <p:spPr>
          <a:xfrm>
            <a:off x="400670" y="1337751"/>
            <a:ext cx="11390659" cy="5520250"/>
          </a:xfrm>
          <a:prstGeom prst="rect">
            <a:avLst/>
          </a:prstGeom>
          <a:noFill/>
          <a:ln>
            <a:noFill/>
          </a:ln>
        </p:spPr>
      </p:pic>
      <p:sp>
        <p:nvSpPr>
          <p:cNvPr id="168" name="Google Shape;168;p45"/>
          <p:cNvSpPr/>
          <p:nvPr/>
        </p:nvSpPr>
        <p:spPr>
          <a:xfrm>
            <a:off x="3600126" y="5095875"/>
            <a:ext cx="4991747" cy="1762125"/>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9" name="Google Shape;169;p45"/>
          <p:cNvSpPr txBox="1">
            <a:spLocks noGrp="1"/>
          </p:cNvSpPr>
          <p:nvPr>
            <p:ph type="title"/>
          </p:nvPr>
        </p:nvSpPr>
        <p:spPr>
          <a:xfrm>
            <a:off x="3745395" y="5370987"/>
            <a:ext cx="4701208" cy="1211899"/>
          </a:xfrm>
          <a:prstGeom prst="rect">
            <a:avLst/>
          </a:prstGeom>
          <a:noFill/>
          <a:ln>
            <a:noFill/>
          </a:ln>
        </p:spPr>
        <p:txBody>
          <a:bodyPr spcFirstLastPara="1" wrap="square" lIns="91425" tIns="45700" rIns="91425" bIns="45700" anchor="t" anchorCtr="0">
            <a:noAutofit/>
          </a:bodyPr>
          <a:lstStyle>
            <a:lvl1pPr marR="0" lvl="0" algn="ctr" rtl="0">
              <a:lnSpc>
                <a:spcPct val="8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0" name="Google Shape;170;p45"/>
          <p:cNvSpPr txBox="1">
            <a:spLocks noGrp="1"/>
          </p:cNvSpPr>
          <p:nvPr>
            <p:ph type="dt" idx="10"/>
          </p:nvPr>
        </p:nvSpPr>
        <p:spPr>
          <a:xfrm>
            <a:off x="466724" y="6518118"/>
            <a:ext cx="1437861" cy="21303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71" name="Google Shape;171;p45" descr="Logo&#10;&#10;Description automatically generated"/>
          <p:cNvPicPr preferRelativeResize="0"/>
          <p:nvPr/>
        </p:nvPicPr>
        <p:blipFill rotWithShape="1">
          <a:blip r:embed="rId3">
            <a:alphaModFix/>
          </a:blip>
          <a:srcRect/>
          <a:stretch/>
        </p:blipFill>
        <p:spPr>
          <a:xfrm>
            <a:off x="466724" y="231083"/>
            <a:ext cx="524439" cy="770000"/>
          </a:xfrm>
          <a:prstGeom prst="rect">
            <a:avLst/>
          </a:prstGeom>
          <a:noFill/>
          <a:ln>
            <a:noFill/>
          </a:ln>
        </p:spPr>
      </p:pic>
      <p:sp>
        <p:nvSpPr>
          <p:cNvPr id="172" name="Google Shape;172;p45"/>
          <p:cNvSpPr txBox="1"/>
          <p:nvPr/>
        </p:nvSpPr>
        <p:spPr>
          <a:xfrm>
            <a:off x="6172614" y="227901"/>
            <a:ext cx="6019386"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chemeClr val="accent1"/>
                </a:solidFill>
                <a:latin typeface="Arial"/>
                <a:ea typeface="Arial"/>
                <a:cs typeface="Arial"/>
                <a:sym typeface="Arial"/>
              </a:rPr>
              <a:t>UCD Dignity &amp; Respect Support Service</a:t>
            </a:r>
            <a:endParaRPr sz="1400" b="0" i="0" u="none" strike="noStrike" cap="none">
              <a:solidFill>
                <a:srgbClr val="000000"/>
              </a:solidFill>
              <a:latin typeface="Arial"/>
              <a:ea typeface="Arial"/>
              <a:cs typeface="Arial"/>
              <a:sym typeface="Arial"/>
            </a:endParaRPr>
          </a:p>
        </p:txBody>
      </p:sp>
      <p:sp>
        <p:nvSpPr>
          <p:cNvPr id="173" name="Google Shape;173;p45"/>
          <p:cNvSpPr txBox="1"/>
          <p:nvPr/>
        </p:nvSpPr>
        <p:spPr>
          <a:xfrm>
            <a:off x="6172614" y="591995"/>
            <a:ext cx="555266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accent1"/>
                </a:solidFill>
                <a:latin typeface="Arial"/>
                <a:ea typeface="Arial"/>
                <a:cs typeface="Arial"/>
                <a:sym typeface="Arial"/>
              </a:rPr>
              <a:t>FOSTERING RESPECT IN OUR UCD</a:t>
            </a:r>
            <a:endParaRPr sz="1400" b="0" i="0" u="none" strike="noStrike" cap="none">
              <a:solidFill>
                <a:srgbClr val="000000"/>
              </a:solidFill>
              <a:latin typeface="Arial"/>
              <a:ea typeface="Arial"/>
              <a:cs typeface="Arial"/>
              <a:sym typeface="Arial"/>
            </a:endParaRPr>
          </a:p>
        </p:txBody>
      </p:sp>
      <p:pic>
        <p:nvPicPr>
          <p:cNvPr id="174" name="Google Shape;174;p45" descr="Icon&#10;&#10;Description automatically generated"/>
          <p:cNvPicPr preferRelativeResize="0"/>
          <p:nvPr/>
        </p:nvPicPr>
        <p:blipFill rotWithShape="1">
          <a:blip r:embed="rId4">
            <a:alphaModFix/>
          </a:blip>
          <a:srcRect/>
          <a:stretch/>
        </p:blipFill>
        <p:spPr>
          <a:xfrm>
            <a:off x="5156176" y="209823"/>
            <a:ext cx="863211" cy="959486"/>
          </a:xfrm>
          <a:prstGeom prst="rect">
            <a:avLst/>
          </a:prstGeom>
          <a:noFill/>
          <a:ln>
            <a:noFill/>
          </a:ln>
        </p:spPr>
      </p:pic>
    </p:spTree>
    <p:extLst>
      <p:ext uri="{BB962C8B-B14F-4D97-AF65-F5344CB8AC3E}">
        <p14:creationId xmlns:p14="http://schemas.microsoft.com/office/powerpoint/2010/main" val="35548873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ontent 4">
  <p:cSld name="Content 4">
    <p:spTree>
      <p:nvGrpSpPr>
        <p:cNvPr id="1" name="Shape 175"/>
        <p:cNvGrpSpPr/>
        <p:nvPr/>
      </p:nvGrpSpPr>
      <p:grpSpPr>
        <a:xfrm>
          <a:off x="0" y="0"/>
          <a:ext cx="0" cy="0"/>
          <a:chOff x="0" y="0"/>
          <a:chExt cx="0" cy="0"/>
        </a:xfrm>
      </p:grpSpPr>
      <p:sp>
        <p:nvSpPr>
          <p:cNvPr id="176" name="Google Shape;176;p46"/>
          <p:cNvSpPr txBox="1">
            <a:spLocks noGrp="1"/>
          </p:cNvSpPr>
          <p:nvPr>
            <p:ph type="ftr" idx="11"/>
          </p:nvPr>
        </p:nvSpPr>
        <p:spPr>
          <a:xfrm>
            <a:off x="4038600" y="6515753"/>
            <a:ext cx="4114800" cy="20572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p46"/>
          <p:cNvSpPr txBox="1">
            <a:spLocks noGrp="1"/>
          </p:cNvSpPr>
          <p:nvPr>
            <p:ph type="sldNum" idx="12"/>
          </p:nvPr>
        </p:nvSpPr>
        <p:spPr>
          <a:xfrm>
            <a:off x="8610600" y="6515753"/>
            <a:ext cx="2743200" cy="20572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78" name="Google Shape;178;p46"/>
          <p:cNvSpPr>
            <a:spLocks noGrp="1"/>
          </p:cNvSpPr>
          <p:nvPr>
            <p:ph type="pic" idx="2"/>
          </p:nvPr>
        </p:nvSpPr>
        <p:spPr>
          <a:xfrm flipH="1">
            <a:off x="1" y="466725"/>
            <a:ext cx="6096000" cy="5924550"/>
          </a:xfrm>
          <a:prstGeom prst="rect">
            <a:avLst/>
          </a:prstGeom>
          <a:noFill/>
          <a:ln>
            <a:noFill/>
          </a:ln>
        </p:spPr>
      </p:sp>
      <p:sp>
        <p:nvSpPr>
          <p:cNvPr id="179" name="Google Shape;179;p46"/>
          <p:cNvSpPr txBox="1">
            <a:spLocks noGrp="1"/>
          </p:cNvSpPr>
          <p:nvPr>
            <p:ph type="body" idx="1"/>
          </p:nvPr>
        </p:nvSpPr>
        <p:spPr>
          <a:xfrm>
            <a:off x="6934200" y="2183098"/>
            <a:ext cx="4419600" cy="642075"/>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0" name="Google Shape;180;p46"/>
          <p:cNvSpPr txBox="1">
            <a:spLocks noGrp="1"/>
          </p:cNvSpPr>
          <p:nvPr>
            <p:ph type="body" idx="3"/>
          </p:nvPr>
        </p:nvSpPr>
        <p:spPr>
          <a:xfrm>
            <a:off x="6934200" y="1632228"/>
            <a:ext cx="4419600" cy="55087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accent1"/>
              </a:buClr>
              <a:buSzPts val="1600"/>
              <a:buNone/>
              <a:defRPr sz="1600" cap="none">
                <a:solidFill>
                  <a:schemeClr val="accen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1" name="Google Shape;181;p46"/>
          <p:cNvSpPr txBox="1">
            <a:spLocks noGrp="1"/>
          </p:cNvSpPr>
          <p:nvPr>
            <p:ph type="body" idx="4"/>
          </p:nvPr>
        </p:nvSpPr>
        <p:spPr>
          <a:xfrm>
            <a:off x="6934200" y="3732794"/>
            <a:ext cx="4419600" cy="642075"/>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2" name="Google Shape;182;p46"/>
          <p:cNvSpPr txBox="1">
            <a:spLocks noGrp="1"/>
          </p:cNvSpPr>
          <p:nvPr>
            <p:ph type="body" idx="5"/>
          </p:nvPr>
        </p:nvSpPr>
        <p:spPr>
          <a:xfrm>
            <a:off x="6934200" y="3181924"/>
            <a:ext cx="4419600" cy="55087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accent1"/>
              </a:buClr>
              <a:buSzPts val="1600"/>
              <a:buNone/>
              <a:defRPr sz="1600" cap="none">
                <a:solidFill>
                  <a:schemeClr val="accen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46"/>
          <p:cNvSpPr txBox="1">
            <a:spLocks noGrp="1"/>
          </p:cNvSpPr>
          <p:nvPr>
            <p:ph type="body" idx="6"/>
          </p:nvPr>
        </p:nvSpPr>
        <p:spPr>
          <a:xfrm>
            <a:off x="6934200" y="5307885"/>
            <a:ext cx="4419600" cy="642075"/>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 name="Google Shape;184;p46"/>
          <p:cNvSpPr txBox="1">
            <a:spLocks noGrp="1"/>
          </p:cNvSpPr>
          <p:nvPr>
            <p:ph type="body" idx="7"/>
          </p:nvPr>
        </p:nvSpPr>
        <p:spPr>
          <a:xfrm>
            <a:off x="6934200" y="4757015"/>
            <a:ext cx="4419600" cy="55087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accent1"/>
              </a:buClr>
              <a:buSzPts val="1600"/>
              <a:buNone/>
              <a:defRPr sz="1600" cap="none">
                <a:solidFill>
                  <a:schemeClr val="accen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5" name="Google Shape;185;p46"/>
          <p:cNvSpPr txBox="1">
            <a:spLocks noGrp="1"/>
          </p:cNvSpPr>
          <p:nvPr>
            <p:ph type="title"/>
          </p:nvPr>
        </p:nvSpPr>
        <p:spPr>
          <a:xfrm>
            <a:off x="4513162" y="668924"/>
            <a:ext cx="6041908" cy="642075"/>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chemeClr val="lt1"/>
              </a:buClr>
              <a:buSzPts val="4000"/>
              <a:buFont typeface="Arial"/>
              <a:buNone/>
              <a:defRPr sz="4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86" name="Google Shape;186;p46" descr="Logo&#10;&#10;Description automatically generated"/>
          <p:cNvPicPr preferRelativeResize="0"/>
          <p:nvPr/>
        </p:nvPicPr>
        <p:blipFill rotWithShape="1">
          <a:blip r:embed="rId2">
            <a:alphaModFix/>
          </a:blip>
          <a:srcRect/>
          <a:stretch/>
        </p:blipFill>
        <p:spPr>
          <a:xfrm>
            <a:off x="11091580" y="373825"/>
            <a:ext cx="524439" cy="770000"/>
          </a:xfrm>
          <a:prstGeom prst="rect">
            <a:avLst/>
          </a:prstGeom>
          <a:noFill/>
          <a:ln>
            <a:noFill/>
          </a:ln>
        </p:spPr>
      </p:pic>
    </p:spTree>
    <p:extLst>
      <p:ext uri="{BB962C8B-B14F-4D97-AF65-F5344CB8AC3E}">
        <p14:creationId xmlns:p14="http://schemas.microsoft.com/office/powerpoint/2010/main" val="7614701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ontent 8">
  <p:cSld name="Content 8">
    <p:spTree>
      <p:nvGrpSpPr>
        <p:cNvPr id="1" name="Shape 187"/>
        <p:cNvGrpSpPr/>
        <p:nvPr/>
      </p:nvGrpSpPr>
      <p:grpSpPr>
        <a:xfrm>
          <a:off x="0" y="0"/>
          <a:ext cx="0" cy="0"/>
          <a:chOff x="0" y="0"/>
          <a:chExt cx="0" cy="0"/>
        </a:xfrm>
      </p:grpSpPr>
      <p:sp>
        <p:nvSpPr>
          <p:cNvPr id="188" name="Google Shape;188;p47"/>
          <p:cNvSpPr>
            <a:spLocks noGrp="1"/>
          </p:cNvSpPr>
          <p:nvPr>
            <p:ph type="pic" idx="2"/>
          </p:nvPr>
        </p:nvSpPr>
        <p:spPr>
          <a:xfrm>
            <a:off x="7333860" y="466725"/>
            <a:ext cx="4858139" cy="5924550"/>
          </a:xfrm>
          <a:prstGeom prst="rect">
            <a:avLst/>
          </a:prstGeom>
          <a:noFill/>
          <a:ln>
            <a:noFill/>
          </a:ln>
        </p:spPr>
      </p:sp>
      <p:sp>
        <p:nvSpPr>
          <p:cNvPr id="189" name="Google Shape;189;p47"/>
          <p:cNvSpPr txBox="1">
            <a:spLocks noGrp="1"/>
          </p:cNvSpPr>
          <p:nvPr>
            <p:ph type="ftr" idx="11"/>
          </p:nvPr>
        </p:nvSpPr>
        <p:spPr>
          <a:xfrm>
            <a:off x="4038600" y="6515753"/>
            <a:ext cx="4114800" cy="20572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0" name="Google Shape;190;p47"/>
          <p:cNvSpPr txBox="1">
            <a:spLocks noGrp="1"/>
          </p:cNvSpPr>
          <p:nvPr>
            <p:ph type="sldNum" idx="12"/>
          </p:nvPr>
        </p:nvSpPr>
        <p:spPr>
          <a:xfrm>
            <a:off x="8610600" y="6515753"/>
            <a:ext cx="2743200" cy="20572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91" name="Google Shape;191;p47"/>
          <p:cNvSpPr txBox="1">
            <a:spLocks noGrp="1"/>
          </p:cNvSpPr>
          <p:nvPr>
            <p:ph type="body" idx="1"/>
          </p:nvPr>
        </p:nvSpPr>
        <p:spPr>
          <a:xfrm>
            <a:off x="757045" y="2387634"/>
            <a:ext cx="2824355" cy="3392805"/>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150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47"/>
          <p:cNvSpPr txBox="1">
            <a:spLocks noGrp="1"/>
          </p:cNvSpPr>
          <p:nvPr>
            <p:ph type="body" idx="3"/>
          </p:nvPr>
        </p:nvSpPr>
        <p:spPr>
          <a:xfrm>
            <a:off x="757045" y="1804968"/>
            <a:ext cx="2824355" cy="58153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accent4"/>
              </a:buClr>
              <a:buSzPts val="1600"/>
              <a:buNone/>
              <a:defRPr sz="1600" cap="none">
                <a:solidFill>
                  <a:schemeClr val="accent4"/>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3" name="Google Shape;193;p47"/>
          <p:cNvSpPr txBox="1">
            <a:spLocks noGrp="1"/>
          </p:cNvSpPr>
          <p:nvPr>
            <p:ph type="body" idx="4"/>
          </p:nvPr>
        </p:nvSpPr>
        <p:spPr>
          <a:xfrm>
            <a:off x="4045452" y="2385650"/>
            <a:ext cx="2824355" cy="3392805"/>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150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4" name="Google Shape;194;p47"/>
          <p:cNvSpPr txBox="1">
            <a:spLocks noGrp="1"/>
          </p:cNvSpPr>
          <p:nvPr>
            <p:ph type="body" idx="5"/>
          </p:nvPr>
        </p:nvSpPr>
        <p:spPr>
          <a:xfrm>
            <a:off x="4045452" y="1802984"/>
            <a:ext cx="2824355" cy="58153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accent4"/>
              </a:buClr>
              <a:buSzPts val="1600"/>
              <a:buNone/>
              <a:defRPr sz="1600" cap="none">
                <a:solidFill>
                  <a:schemeClr val="accent4"/>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5" name="Google Shape;195;p47"/>
          <p:cNvSpPr txBox="1">
            <a:spLocks noGrp="1"/>
          </p:cNvSpPr>
          <p:nvPr>
            <p:ph type="title"/>
          </p:nvPr>
        </p:nvSpPr>
        <p:spPr>
          <a:xfrm>
            <a:off x="724203" y="671808"/>
            <a:ext cx="6041907" cy="639192"/>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chemeClr val="lt1"/>
              </a:buClr>
              <a:buSzPts val="4000"/>
              <a:buFont typeface="Arial"/>
              <a:buNone/>
              <a:defRPr sz="4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96" name="Google Shape;196;p47" descr="Logo&#10;&#10;Description automatically generated"/>
          <p:cNvPicPr preferRelativeResize="0"/>
          <p:nvPr/>
        </p:nvPicPr>
        <p:blipFill rotWithShape="1">
          <a:blip r:embed="rId2">
            <a:alphaModFix/>
          </a:blip>
          <a:srcRect/>
          <a:stretch/>
        </p:blipFill>
        <p:spPr>
          <a:xfrm>
            <a:off x="724203" y="5951475"/>
            <a:ext cx="524439" cy="770000"/>
          </a:xfrm>
          <a:prstGeom prst="rect">
            <a:avLst/>
          </a:prstGeom>
          <a:noFill/>
          <a:ln>
            <a:noFill/>
          </a:ln>
        </p:spPr>
      </p:pic>
    </p:spTree>
    <p:extLst>
      <p:ext uri="{BB962C8B-B14F-4D97-AF65-F5344CB8AC3E}">
        <p14:creationId xmlns:p14="http://schemas.microsoft.com/office/powerpoint/2010/main" val="388716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3" name="Google Shape;73;g1e370a7c432_0_329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g1e370a7c432_0_329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g1e370a7c432_0_329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6"/>
        <p:cNvGrpSpPr/>
        <p:nvPr/>
      </p:nvGrpSpPr>
      <p:grpSpPr>
        <a:xfrm>
          <a:off x="0" y="0"/>
          <a:ext cx="0" cy="0"/>
          <a:chOff x="0" y="0"/>
          <a:chExt cx="0" cy="0"/>
        </a:xfrm>
      </p:grpSpPr>
      <p:sp>
        <p:nvSpPr>
          <p:cNvPr id="77" name="Google Shape;77;g1e370a7c432_0_3301"/>
          <p:cNvSpPr txBox="1">
            <a:spLocks noGrp="1"/>
          </p:cNvSpPr>
          <p:nvPr>
            <p:ph type="title"/>
          </p:nvPr>
        </p:nvSpPr>
        <p:spPr>
          <a:xfrm>
            <a:off x="839788" y="457200"/>
            <a:ext cx="3932100" cy="1600200"/>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g1e370a7c432_0_3301"/>
          <p:cNvSpPr txBox="1">
            <a:spLocks noGrp="1"/>
          </p:cNvSpPr>
          <p:nvPr>
            <p:ph type="body" idx="1"/>
          </p:nvPr>
        </p:nvSpPr>
        <p:spPr>
          <a:xfrm>
            <a:off x="5183188" y="987425"/>
            <a:ext cx="6172200" cy="4873500"/>
          </a:xfrm>
          <a:prstGeom prst="rect">
            <a:avLst/>
          </a:prstGeom>
          <a:noFill/>
          <a:ln>
            <a:noFill/>
          </a:ln>
        </p:spPr>
        <p:txBody>
          <a:bodyPr spcFirstLastPara="1" wrap="square" lIns="0" tIns="0" rIns="0" bIns="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9" name="Google Shape;79;g1e370a7c432_0_3301"/>
          <p:cNvSpPr txBox="1">
            <a:spLocks noGrp="1"/>
          </p:cNvSpPr>
          <p:nvPr>
            <p:ph type="body" idx="2"/>
          </p:nvPr>
        </p:nvSpPr>
        <p:spPr>
          <a:xfrm>
            <a:off x="839788" y="2057400"/>
            <a:ext cx="3932100" cy="38115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0" name="Google Shape;80;g1e370a7c432_0_330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g1e370a7c432_0_330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g1e370a7c432_0_330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3"/>
        <p:cNvGrpSpPr/>
        <p:nvPr/>
      </p:nvGrpSpPr>
      <p:grpSpPr>
        <a:xfrm>
          <a:off x="0" y="0"/>
          <a:ext cx="0" cy="0"/>
          <a:chOff x="0" y="0"/>
          <a:chExt cx="0" cy="0"/>
        </a:xfrm>
      </p:grpSpPr>
      <p:sp>
        <p:nvSpPr>
          <p:cNvPr id="84" name="Google Shape;84;g1e370a7c432_0_3308"/>
          <p:cNvSpPr txBox="1">
            <a:spLocks noGrp="1"/>
          </p:cNvSpPr>
          <p:nvPr>
            <p:ph type="title"/>
          </p:nvPr>
        </p:nvSpPr>
        <p:spPr>
          <a:xfrm>
            <a:off x="839788" y="457200"/>
            <a:ext cx="3932100" cy="1600200"/>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g1e370a7c432_0_3308"/>
          <p:cNvSpPr>
            <a:spLocks noGrp="1"/>
          </p:cNvSpPr>
          <p:nvPr>
            <p:ph type="pic" idx="2"/>
          </p:nvPr>
        </p:nvSpPr>
        <p:spPr>
          <a:xfrm>
            <a:off x="5183188" y="987425"/>
            <a:ext cx="6172200" cy="4873500"/>
          </a:xfrm>
          <a:prstGeom prst="rect">
            <a:avLst/>
          </a:prstGeom>
          <a:noFill/>
          <a:ln>
            <a:noFill/>
          </a:ln>
        </p:spPr>
      </p:sp>
      <p:sp>
        <p:nvSpPr>
          <p:cNvPr id="86" name="Google Shape;86;g1e370a7c432_0_3308"/>
          <p:cNvSpPr txBox="1">
            <a:spLocks noGrp="1"/>
          </p:cNvSpPr>
          <p:nvPr>
            <p:ph type="body" idx="1"/>
          </p:nvPr>
        </p:nvSpPr>
        <p:spPr>
          <a:xfrm>
            <a:off x="839788" y="2057400"/>
            <a:ext cx="3932100" cy="38115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7" name="Google Shape;87;g1e370a7c432_0_330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g1e370a7c432_0_330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g1e370a7c432_0_330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0"/>
        <p:cNvGrpSpPr/>
        <p:nvPr/>
      </p:nvGrpSpPr>
      <p:grpSpPr>
        <a:xfrm>
          <a:off x="0" y="0"/>
          <a:ext cx="0" cy="0"/>
          <a:chOff x="0" y="0"/>
          <a:chExt cx="0" cy="0"/>
        </a:xfrm>
      </p:grpSpPr>
      <p:sp>
        <p:nvSpPr>
          <p:cNvPr id="91" name="Google Shape;91;g1e370a7c432_0_3315"/>
          <p:cNvSpPr txBox="1">
            <a:spLocks noGrp="1"/>
          </p:cNvSpPr>
          <p:nvPr>
            <p:ph type="title"/>
          </p:nvPr>
        </p:nvSpPr>
        <p:spPr>
          <a:xfrm>
            <a:off x="838200" y="365125"/>
            <a:ext cx="10515600" cy="1325700"/>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g1e370a7c432_0_3315"/>
          <p:cNvSpPr txBox="1">
            <a:spLocks noGrp="1"/>
          </p:cNvSpPr>
          <p:nvPr>
            <p:ph type="body" idx="1"/>
          </p:nvPr>
        </p:nvSpPr>
        <p:spPr>
          <a:xfrm rot="5400000">
            <a:off x="3920400" y="-1256575"/>
            <a:ext cx="4351200" cy="105156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g1e370a7c432_0_331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g1e370a7c432_0_331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g1e370a7c432_0_33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g1e370a7c432_0_3234"/>
          <p:cNvSpPr txBox="1">
            <a:spLocks noGrp="1"/>
          </p:cNvSpPr>
          <p:nvPr>
            <p:ph type="title"/>
          </p:nvPr>
        </p:nvSpPr>
        <p:spPr>
          <a:xfrm>
            <a:off x="838200" y="365125"/>
            <a:ext cx="10515600" cy="1325700"/>
          </a:xfrm>
          <a:prstGeom prst="rect">
            <a:avLst/>
          </a:prstGeom>
          <a:noFill/>
          <a:ln>
            <a:noFill/>
          </a:ln>
        </p:spPr>
        <p:txBody>
          <a:bodyPr spcFirstLastPara="1" wrap="square" lIns="0" tIns="0" rIns="0" bIns="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g1e370a7c432_0_3234"/>
          <p:cNvSpPr txBox="1">
            <a:spLocks noGrp="1"/>
          </p:cNvSpPr>
          <p:nvPr>
            <p:ph type="body" idx="1"/>
          </p:nvPr>
        </p:nvSpPr>
        <p:spPr>
          <a:xfrm>
            <a:off x="838200" y="1825625"/>
            <a:ext cx="10515600" cy="4351200"/>
          </a:xfrm>
          <a:prstGeom prst="rect">
            <a:avLst/>
          </a:prstGeom>
          <a:noFill/>
          <a:ln>
            <a:noFill/>
          </a:ln>
        </p:spPr>
        <p:txBody>
          <a:bodyPr spcFirstLastPara="1" wrap="square" lIns="0" tIns="0" rIns="0" bIns="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g1e370a7c432_0_323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g1e370a7c432_0_323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g1e370a7c432_0_323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
        <p:cNvGrpSpPr/>
        <p:nvPr/>
      </p:nvGrpSpPr>
      <p:grpSpPr>
        <a:xfrm>
          <a:off x="0" y="0"/>
          <a:ext cx="0" cy="0"/>
          <a:chOff x="0" y="0"/>
          <a:chExt cx="0" cy="0"/>
        </a:xfrm>
      </p:grpSpPr>
      <p:sp>
        <p:nvSpPr>
          <p:cNvPr id="103" name="Google Shape;103;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4" name="Google Shape;104;p25"/>
          <p:cNvSpPr txBox="1">
            <a:spLocks noGrp="1"/>
          </p:cNvSpPr>
          <p:nvPr>
            <p:ph type="dt" idx="10"/>
          </p:nvPr>
        </p:nvSpPr>
        <p:spPr>
          <a:xfrm>
            <a:off x="838200" y="6515753"/>
            <a:ext cx="2743200" cy="205722"/>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7F7F7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5" name="Google Shape;105;p25"/>
          <p:cNvSpPr txBox="1">
            <a:spLocks noGrp="1"/>
          </p:cNvSpPr>
          <p:nvPr>
            <p:ph type="ftr" idx="11"/>
          </p:nvPr>
        </p:nvSpPr>
        <p:spPr>
          <a:xfrm>
            <a:off x="4038600" y="6515753"/>
            <a:ext cx="4114800" cy="205722"/>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000" b="0" i="0" u="none" strike="noStrike" cap="none">
                <a:solidFill>
                  <a:srgbClr val="7F7F7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6" name="Google Shape;106;p25"/>
          <p:cNvSpPr txBox="1">
            <a:spLocks noGrp="1"/>
          </p:cNvSpPr>
          <p:nvPr>
            <p:ph type="sldNum" idx="12"/>
          </p:nvPr>
        </p:nvSpPr>
        <p:spPr>
          <a:xfrm>
            <a:off x="8610600" y="6515753"/>
            <a:ext cx="2743200" cy="205722"/>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5"/>
        <p:cNvGrpSpPr/>
        <p:nvPr/>
      </p:nvGrpSpPr>
      <p:grpSpPr>
        <a:xfrm>
          <a:off x="0" y="0"/>
          <a:ext cx="0" cy="0"/>
          <a:chOff x="0" y="0"/>
          <a:chExt cx="0" cy="0"/>
        </a:xfrm>
      </p:grpSpPr>
      <p:sp>
        <p:nvSpPr>
          <p:cNvPr id="316" name="Google Shape;316;g1e370a7c432_0_3428"/>
          <p:cNvSpPr txBox="1">
            <a:spLocks noGrp="1"/>
          </p:cNvSpPr>
          <p:nvPr>
            <p:ph type="title"/>
          </p:nvPr>
        </p:nvSpPr>
        <p:spPr>
          <a:xfrm>
            <a:off x="838200" y="365125"/>
            <a:ext cx="10515600" cy="1325700"/>
          </a:xfrm>
          <a:prstGeom prst="rect">
            <a:avLst/>
          </a:prstGeom>
          <a:noFill/>
          <a:ln>
            <a:noFill/>
          </a:ln>
        </p:spPr>
        <p:txBody>
          <a:bodyPr spcFirstLastPara="1" wrap="square" lIns="0" tIns="0" rIns="0" bIns="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7" name="Google Shape;317;g1e370a7c432_0_3428"/>
          <p:cNvSpPr txBox="1">
            <a:spLocks noGrp="1"/>
          </p:cNvSpPr>
          <p:nvPr>
            <p:ph type="body" idx="1"/>
          </p:nvPr>
        </p:nvSpPr>
        <p:spPr>
          <a:xfrm>
            <a:off x="838200" y="1825625"/>
            <a:ext cx="10515600" cy="4351200"/>
          </a:xfrm>
          <a:prstGeom prst="rect">
            <a:avLst/>
          </a:prstGeom>
          <a:noFill/>
          <a:ln>
            <a:noFill/>
          </a:ln>
        </p:spPr>
        <p:txBody>
          <a:bodyPr spcFirstLastPara="1" wrap="square" lIns="0" tIns="0" rIns="0" bIns="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8" name="Google Shape;318;g1e370a7c432_0_342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19" name="Google Shape;319;g1e370a7c432_0_342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20" name="Google Shape;320;g1e370a7c432_0_342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0"/>
        <p:cNvGrpSpPr/>
        <p:nvPr/>
      </p:nvGrpSpPr>
      <p:grpSpPr>
        <a:xfrm>
          <a:off x="0" y="0"/>
          <a:ext cx="0" cy="0"/>
          <a:chOff x="0" y="0"/>
          <a:chExt cx="0" cy="0"/>
        </a:xfrm>
      </p:grpSpPr>
      <p:sp>
        <p:nvSpPr>
          <p:cNvPr id="1021" name="Google Shape;1021;g2be0eb19aa2_0_947"/>
          <p:cNvSpPr txBox="1">
            <a:spLocks noGrp="1"/>
          </p:cNvSpPr>
          <p:nvPr>
            <p:ph type="title"/>
          </p:nvPr>
        </p:nvSpPr>
        <p:spPr>
          <a:xfrm>
            <a:off x="838200" y="365125"/>
            <a:ext cx="10515600" cy="1325700"/>
          </a:xfrm>
          <a:prstGeom prst="rect">
            <a:avLst/>
          </a:prstGeom>
          <a:noFill/>
          <a:ln>
            <a:noFill/>
          </a:ln>
        </p:spPr>
        <p:txBody>
          <a:bodyPr spcFirstLastPara="1" wrap="square" lIns="0" tIns="0" rIns="0" bIns="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22" name="Google Shape;1022;g2be0eb19aa2_0_947"/>
          <p:cNvSpPr txBox="1">
            <a:spLocks noGrp="1"/>
          </p:cNvSpPr>
          <p:nvPr>
            <p:ph type="body" idx="1"/>
          </p:nvPr>
        </p:nvSpPr>
        <p:spPr>
          <a:xfrm>
            <a:off x="838200" y="1825625"/>
            <a:ext cx="10515600" cy="4351200"/>
          </a:xfrm>
          <a:prstGeom prst="rect">
            <a:avLst/>
          </a:prstGeom>
          <a:noFill/>
          <a:ln>
            <a:noFill/>
          </a:ln>
        </p:spPr>
        <p:txBody>
          <a:bodyPr spcFirstLastPara="1" wrap="square" lIns="0" tIns="0" rIns="0" bIns="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3" name="Google Shape;1023;g2be0eb19aa2_0_94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24" name="Google Shape;1024;g2be0eb19aa2_0_94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25" name="Google Shape;1025;g2be0eb19aa2_0_94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sp>
        <p:nvSpPr>
          <p:cNvPr id="95" name="Google Shape;95;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6" name="Google Shape;96;p21"/>
          <p:cNvSpPr txBox="1">
            <a:spLocks noGrp="1"/>
          </p:cNvSpPr>
          <p:nvPr>
            <p:ph type="dt" idx="10"/>
          </p:nvPr>
        </p:nvSpPr>
        <p:spPr>
          <a:xfrm>
            <a:off x="838200" y="6515753"/>
            <a:ext cx="2743200" cy="205722"/>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7F7F7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7" name="Google Shape;97;p21"/>
          <p:cNvSpPr txBox="1">
            <a:spLocks noGrp="1"/>
          </p:cNvSpPr>
          <p:nvPr>
            <p:ph type="ftr" idx="11"/>
          </p:nvPr>
        </p:nvSpPr>
        <p:spPr>
          <a:xfrm>
            <a:off x="4038600" y="6515753"/>
            <a:ext cx="4114800" cy="205722"/>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000" b="0" i="0" u="none" strike="noStrike" cap="none">
                <a:solidFill>
                  <a:srgbClr val="7F7F7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8" name="Google Shape;98;p21"/>
          <p:cNvSpPr txBox="1">
            <a:spLocks noGrp="1"/>
          </p:cNvSpPr>
          <p:nvPr>
            <p:ph type="sldNum" idx="12"/>
          </p:nvPr>
        </p:nvSpPr>
        <p:spPr>
          <a:xfrm>
            <a:off x="8610600" y="6515753"/>
            <a:ext cx="2743200" cy="205722"/>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800637991"/>
      </p:ext>
    </p:extLst>
  </p:cSld>
  <p:clrMap bg1="lt1" tx1="dk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atherine.tormey@ucd.i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8.xml"/><Relationship Id="rId5" Type="http://schemas.openxmlformats.org/officeDocument/2006/relationships/image" Target="../media/image35.jpg"/><Relationship Id="rId4" Type="http://schemas.openxmlformats.org/officeDocument/2006/relationships/image" Target="../media/image34.jp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40.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naBrAc66_DE&amp;list=PLILyjL5rGULJ407_fqJtIoY7yp8uvY1zv&amp;index=6" TargetMode="External"/><Relationship Id="rId2" Type="http://schemas.openxmlformats.org/officeDocument/2006/relationships/hyperlink" Target="https://www.consenthub.ie/research/sexual-experiences-survey-2020/"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www.youtube.com/watch?v=jvbg3WyQ-Gg&amp;list=PLILyjL5rGULJ407_fqJtIoY7yp8uvY1zv&amp;index=5&amp;t=3s" TargetMode="External"/><Relationship Id="rId4" Type="http://schemas.openxmlformats.org/officeDocument/2006/relationships/hyperlink" Target="https://www.youtube.com/watch?v=jRYn_WYrvOo&amp;list=PLILyjL5rGULJ407_fqJtIoY7yp8uvY1zv&amp;index=8"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0.xml"/><Relationship Id="rId1" Type="http://schemas.openxmlformats.org/officeDocument/2006/relationships/slideLayout" Target="../slideLayouts/slideLayout28.xml"/><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40.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43.xml"/><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40.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43.png"/><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8" Type="http://schemas.openxmlformats.org/officeDocument/2006/relationships/hyperlink" Target="https://www.ucd.ie/dignityandrespect/policies/bullyingharassmentpolicy/" TargetMode="External"/><Relationship Id="rId3" Type="http://schemas.openxmlformats.org/officeDocument/2006/relationships/image" Target="../media/image44.png"/><Relationship Id="rId7" Type="http://schemas.openxmlformats.org/officeDocument/2006/relationships/image" Target="../media/image46.png"/><Relationship Id="rId12"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hyperlink" Target="https://brightspace.ucd.ie/d2l/le/content/221402/Home" TargetMode="External"/><Relationship Id="rId11" Type="http://schemas.openxmlformats.org/officeDocument/2006/relationships/image" Target="../media/image49.png"/><Relationship Id="rId5" Type="http://schemas.openxmlformats.org/officeDocument/2006/relationships/image" Target="../media/image45.png"/><Relationship Id="rId10" Type="http://schemas.openxmlformats.org/officeDocument/2006/relationships/image" Target="../media/image48.png"/><Relationship Id="rId4" Type="http://schemas.openxmlformats.org/officeDocument/2006/relationships/hyperlink" Target="https://reportandsupport.ucd.ie/report/report-anonymously" TargetMode="External"/><Relationship Id="rId9" Type="http://schemas.openxmlformats.org/officeDocument/2006/relationships/image" Target="../media/image47.png"/></Relationships>
</file>

<file path=ppt/slides/_rels/slide39.xml.rels><?xml version="1.0" encoding="UTF-8" standalone="yes"?>
<Relationships xmlns="http://schemas.openxmlformats.org/package/2006/relationships"><Relationship Id="rId3" Type="http://schemas.openxmlformats.org/officeDocument/2006/relationships/hyperlink" Target="https://brightspace.ucd.ie/d2l/le/content/221402/Home"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0.jp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0.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26.jpg"/><Relationship Id="rId4" Type="http://schemas.openxmlformats.org/officeDocument/2006/relationships/image" Target="../media/image54.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5.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6.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sp>
        <p:nvSpPr>
          <p:cNvPr id="1117" name="Google Shape;1117;g1e370a7c432_0_98"/>
          <p:cNvSpPr txBox="1">
            <a:spLocks noGrp="1"/>
          </p:cNvSpPr>
          <p:nvPr>
            <p:ph type="title"/>
          </p:nvPr>
        </p:nvSpPr>
        <p:spPr>
          <a:xfrm>
            <a:off x="3557700" y="5039350"/>
            <a:ext cx="5076600" cy="1818600"/>
          </a:xfrm>
          <a:prstGeom prst="rect">
            <a:avLst/>
          </a:prstGeom>
          <a:solidFill>
            <a:schemeClr val="accent4"/>
          </a:solid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chemeClr val="lt1"/>
              </a:buClr>
              <a:buSzPts val="3200"/>
              <a:buFont typeface="Arial"/>
              <a:buNone/>
            </a:pPr>
            <a:r>
              <a:rPr lang="en-GB" sz="2900" dirty="0"/>
              <a:t>Introducing a D&amp;R Workshop</a:t>
            </a:r>
            <a:br>
              <a:rPr lang="en-GB" sz="2900" dirty="0"/>
            </a:br>
            <a:r>
              <a:rPr lang="en-GB" sz="2900" dirty="0"/>
              <a:t>designed for </a:t>
            </a:r>
            <a:br>
              <a:rPr lang="en-GB" sz="2900" dirty="0"/>
            </a:br>
            <a:r>
              <a:rPr lang="en-GB" sz="2900" dirty="0"/>
              <a:t>Student Leaders</a:t>
            </a:r>
            <a:br>
              <a:rPr lang="en-GB" sz="2900" dirty="0"/>
            </a:br>
            <a:r>
              <a:rPr lang="en-GB" sz="2400" dirty="0">
                <a:solidFill>
                  <a:schemeClr val="bg1"/>
                </a:solidFill>
                <a:hlinkClick r:id="rId3">
                  <a:extLst>
                    <a:ext uri="{A12FA001-AC4F-418D-AE19-62706E023703}">
                      <ahyp:hlinkClr xmlns:ahyp="http://schemas.microsoft.com/office/drawing/2018/hyperlinkcolor" val="tx"/>
                    </a:ext>
                  </a:extLst>
                </a:hlinkClick>
              </a:rPr>
              <a:t>catherine</a:t>
            </a:r>
            <a:r>
              <a:rPr lang="en-GB" sz="2400">
                <a:solidFill>
                  <a:schemeClr val="bg1"/>
                </a:solidFill>
                <a:hlinkClick r:id="rId3">
                  <a:extLst>
                    <a:ext uri="{A12FA001-AC4F-418D-AE19-62706E023703}">
                      <ahyp:hlinkClr xmlns:ahyp="http://schemas.microsoft.com/office/drawing/2018/hyperlinkcolor" val="tx"/>
                    </a:ext>
                  </a:extLst>
                </a:hlinkClick>
              </a:rPr>
              <a:t>.tormey@</a:t>
            </a:r>
            <a:r>
              <a:rPr lang="en-GB" sz="2400" dirty="0">
                <a:solidFill>
                  <a:schemeClr val="bg1"/>
                </a:solidFill>
                <a:hlinkClick r:id="rId3">
                  <a:extLst>
                    <a:ext uri="{A12FA001-AC4F-418D-AE19-62706E023703}">
                      <ahyp:hlinkClr xmlns:ahyp="http://schemas.microsoft.com/office/drawing/2018/hyperlinkcolor" val="tx"/>
                    </a:ext>
                  </a:extLst>
                </a:hlinkClick>
              </a:rPr>
              <a:t>ucd.ie</a:t>
            </a:r>
            <a:br>
              <a:rPr lang="en-GB" sz="2400" dirty="0">
                <a:solidFill>
                  <a:schemeClr val="bg1"/>
                </a:solidFill>
              </a:rPr>
            </a:br>
            <a:r>
              <a:rPr lang="en-GB" sz="2400" dirty="0">
                <a:solidFill>
                  <a:schemeClr val="bg1"/>
                </a:solidFill>
              </a:rPr>
              <a:t>D&amp;R Response Manager</a:t>
            </a:r>
            <a:endParaRPr sz="2400" dirty="0">
              <a:solidFill>
                <a:schemeClr val="bg1"/>
              </a:solidFill>
            </a:endParaRPr>
          </a:p>
        </p:txBody>
      </p:sp>
      <p:sp>
        <p:nvSpPr>
          <p:cNvPr id="1118" name="Google Shape;1118;g1e370a7c432_0_98"/>
          <p:cNvSpPr txBox="1">
            <a:spLocks noGrp="1"/>
          </p:cNvSpPr>
          <p:nvPr>
            <p:ph type="dt" idx="10"/>
          </p:nvPr>
        </p:nvSpPr>
        <p:spPr>
          <a:xfrm>
            <a:off x="466724" y="6518118"/>
            <a:ext cx="1437900" cy="21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1400"/>
              <a:buFont typeface="Calibri"/>
              <a:buNone/>
            </a:pPr>
            <a:r>
              <a:rPr lang="en-GB"/>
              <a:t>25/01/2024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9"/>
        <p:cNvGrpSpPr/>
        <p:nvPr/>
      </p:nvGrpSpPr>
      <p:grpSpPr>
        <a:xfrm>
          <a:off x="0" y="0"/>
          <a:ext cx="0" cy="0"/>
          <a:chOff x="0" y="0"/>
          <a:chExt cx="0" cy="0"/>
        </a:xfrm>
      </p:grpSpPr>
      <p:sp>
        <p:nvSpPr>
          <p:cNvPr id="1280" name="Google Shape;1280;g1e370a7c432_0_857"/>
          <p:cNvSpPr txBox="1">
            <a:spLocks noGrp="1"/>
          </p:cNvSpPr>
          <p:nvPr>
            <p:ph type="title"/>
          </p:nvPr>
        </p:nvSpPr>
        <p:spPr>
          <a:xfrm>
            <a:off x="838200" y="501932"/>
            <a:ext cx="10515600" cy="13257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dk1"/>
              </a:buClr>
              <a:buSzPts val="1800"/>
              <a:buNone/>
            </a:pPr>
            <a:r>
              <a:rPr lang="en-GB" sz="4200" b="1" dirty="0">
                <a:solidFill>
                  <a:srgbClr val="002060"/>
                </a:solidFill>
                <a:latin typeface="+mj-lt"/>
              </a:rPr>
              <a:t>Suggested Resolution Options</a:t>
            </a:r>
            <a:endParaRPr sz="4200" b="1" dirty="0">
              <a:solidFill>
                <a:srgbClr val="002060"/>
              </a:solidFill>
              <a:latin typeface="+mj-lt"/>
            </a:endParaRPr>
          </a:p>
        </p:txBody>
      </p:sp>
      <p:grpSp>
        <p:nvGrpSpPr>
          <p:cNvPr id="1281" name="Google Shape;1281;g1e370a7c432_0_857">
            <a:extLst>
              <a:ext uri="{C183D7F6-B498-43B3-948B-1728B52AA6E4}">
                <adec:decorative xmlns:adec="http://schemas.microsoft.com/office/drawing/2017/decorative" val="1"/>
              </a:ext>
            </a:extLst>
          </p:cNvPr>
          <p:cNvGrpSpPr/>
          <p:nvPr/>
        </p:nvGrpSpPr>
        <p:grpSpPr>
          <a:xfrm>
            <a:off x="838200" y="1827632"/>
            <a:ext cx="10515720" cy="4347393"/>
            <a:chOff x="0" y="2007"/>
            <a:chExt cx="10515720" cy="4347393"/>
          </a:xfrm>
        </p:grpSpPr>
        <p:sp>
          <p:nvSpPr>
            <p:cNvPr id="1282" name="Google Shape;1282;g1e370a7c432_0_857"/>
            <p:cNvSpPr/>
            <p:nvPr/>
          </p:nvSpPr>
          <p:spPr>
            <a:xfrm>
              <a:off x="2103120" y="2007"/>
              <a:ext cx="8412600" cy="1040100"/>
            </a:xfrm>
            <a:prstGeom prst="rect">
              <a:avLst/>
            </a:prstGeom>
            <a:solidFill>
              <a:srgbClr val="CFDECC">
                <a:alpha val="89410"/>
              </a:srgbClr>
            </a:solidFill>
            <a:ln w="25400" cap="flat" cmpd="sng">
              <a:solidFill>
                <a:srgbClr val="CFDECC">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3" name="Google Shape;1283;g1e370a7c432_0_857"/>
            <p:cNvSpPr txBox="1"/>
            <p:nvPr/>
          </p:nvSpPr>
          <p:spPr>
            <a:xfrm>
              <a:off x="2103120" y="2007"/>
              <a:ext cx="8412600" cy="1040100"/>
            </a:xfrm>
            <a:prstGeom prst="rect">
              <a:avLst/>
            </a:prstGeom>
            <a:noFill/>
            <a:ln>
              <a:noFill/>
            </a:ln>
          </p:spPr>
          <p:txBody>
            <a:bodyPr spcFirstLastPara="1" wrap="square" lIns="163225" tIns="264150" rIns="163225" bIns="264150" anchor="ctr" anchorCtr="0">
              <a:noAutofit/>
            </a:bodyPr>
            <a:lstStyle/>
            <a:p>
              <a:pPr>
                <a:lnSpc>
                  <a:spcPct val="90000"/>
                </a:lnSpc>
                <a:buSzPts val="1900"/>
              </a:pPr>
              <a:r>
                <a:rPr lang="en-US" sz="1900" b="0" i="0" u="none" strike="noStrike" cap="none" dirty="0">
                  <a:solidFill>
                    <a:srgbClr val="002060"/>
                  </a:solidFill>
                  <a:latin typeface="Arial"/>
                  <a:ea typeface="Arial"/>
                  <a:cs typeface="Arial"/>
                  <a:sym typeface="Arial"/>
                </a:rPr>
                <a:t>Highlight the unwanted </a:t>
              </a:r>
              <a:r>
                <a:rPr lang="en-US" sz="1900" b="0" i="0" u="none" strike="noStrike" cap="none" dirty="0" err="1">
                  <a:solidFill>
                    <a:srgbClr val="002060"/>
                  </a:solidFill>
                  <a:latin typeface="Arial"/>
                  <a:ea typeface="Arial"/>
                  <a:cs typeface="Arial"/>
                  <a:sym typeface="Arial"/>
                </a:rPr>
                <a:t>behaviour</a:t>
              </a:r>
              <a:r>
                <a:rPr lang="en-US" sz="1900" b="0" i="0" u="none" strike="noStrike" cap="none" dirty="0">
                  <a:solidFill>
                    <a:srgbClr val="002060"/>
                  </a:solidFill>
                  <a:latin typeface="Arial"/>
                  <a:ea typeface="Arial"/>
                  <a:cs typeface="Arial"/>
                  <a:sym typeface="Arial"/>
                </a:rPr>
                <a:t> directly to the person or seek the support of another appropriate individual to highlight the </a:t>
              </a:r>
              <a:r>
                <a:rPr lang="en-US" sz="1900" b="0" i="0" u="none" strike="noStrike" cap="none" dirty="0" err="1">
                  <a:solidFill>
                    <a:srgbClr val="002060"/>
                  </a:solidFill>
                  <a:latin typeface="Arial"/>
                  <a:ea typeface="Arial"/>
                  <a:cs typeface="Arial"/>
                  <a:sym typeface="Arial"/>
                </a:rPr>
                <a:t>behaviour</a:t>
              </a:r>
              <a:r>
                <a:rPr lang="en-US" sz="1900" b="0" i="0" u="none" strike="noStrike" cap="none" dirty="0">
                  <a:solidFill>
                    <a:srgbClr val="002060"/>
                  </a:solidFill>
                  <a:latin typeface="Arial"/>
                  <a:ea typeface="Arial"/>
                  <a:cs typeface="Arial"/>
                  <a:sym typeface="Arial"/>
                </a:rPr>
                <a:t>.</a:t>
              </a:r>
              <a:endParaRPr lang="en-US" sz="1400" b="0" i="0" u="none" strike="noStrike" cap="none" dirty="0">
                <a:solidFill>
                  <a:srgbClr val="002060"/>
                </a:solidFill>
                <a:latin typeface="Arial"/>
                <a:ea typeface="Arial"/>
                <a:cs typeface="Arial"/>
                <a:sym typeface="Arial"/>
              </a:endParaRPr>
            </a:p>
          </p:txBody>
        </p:sp>
        <p:sp>
          <p:nvSpPr>
            <p:cNvPr id="1284" name="Google Shape;1284;g1e370a7c432_0_857"/>
            <p:cNvSpPr/>
            <p:nvPr/>
          </p:nvSpPr>
          <p:spPr>
            <a:xfrm>
              <a:off x="0" y="2007"/>
              <a:ext cx="2103000" cy="1040100"/>
            </a:xfrm>
            <a:prstGeom prst="rect">
              <a:avLst/>
            </a:prstGeom>
            <a:solidFill>
              <a:srgbClr val="539E36"/>
            </a:solidFill>
            <a:ln w="25400" cap="flat" cmpd="sng">
              <a:solidFill>
                <a:srgbClr val="539E3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5" name="Google Shape;1285;g1e370a7c432_0_857"/>
            <p:cNvSpPr txBox="1"/>
            <p:nvPr/>
          </p:nvSpPr>
          <p:spPr>
            <a:xfrm>
              <a:off x="0" y="2007"/>
              <a:ext cx="2103000" cy="1040100"/>
            </a:xfrm>
            <a:prstGeom prst="rect">
              <a:avLst/>
            </a:prstGeom>
            <a:solidFill>
              <a:schemeClr val="accent4"/>
            </a:solidFill>
            <a:ln>
              <a:solidFill>
                <a:schemeClr val="accent4"/>
              </a:solidFill>
            </a:ln>
          </p:spPr>
          <p:txBody>
            <a:bodyPr spcFirstLastPara="1" wrap="square" lIns="111275" tIns="102725" rIns="111275" bIns="10272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GB" sz="2400" b="0" i="0" u="none" strike="noStrike" cap="none" dirty="0">
                  <a:solidFill>
                    <a:schemeClr val="lt1"/>
                  </a:solidFill>
                  <a:latin typeface="Arial"/>
                  <a:ea typeface="Arial"/>
                  <a:cs typeface="Arial"/>
                  <a:sym typeface="Arial"/>
                </a:rPr>
                <a:t>Highlight</a:t>
              </a:r>
              <a:endParaRPr sz="1400" b="0" i="0" u="none" strike="noStrike" cap="none" dirty="0">
                <a:solidFill>
                  <a:srgbClr val="000000"/>
                </a:solidFill>
                <a:latin typeface="Arial"/>
                <a:ea typeface="Arial"/>
                <a:cs typeface="Arial"/>
                <a:sym typeface="Arial"/>
              </a:endParaRPr>
            </a:p>
          </p:txBody>
        </p:sp>
        <p:sp>
          <p:nvSpPr>
            <p:cNvPr id="1286" name="Google Shape;1286;g1e370a7c432_0_857"/>
            <p:cNvSpPr/>
            <p:nvPr/>
          </p:nvSpPr>
          <p:spPr>
            <a:xfrm>
              <a:off x="2103120" y="1104438"/>
              <a:ext cx="8412600" cy="1040100"/>
            </a:xfrm>
            <a:prstGeom prst="rect">
              <a:avLst/>
            </a:prstGeom>
            <a:solidFill>
              <a:srgbClr val="CFDECC">
                <a:alpha val="89410"/>
              </a:srgbClr>
            </a:solidFill>
            <a:ln w="25400" cap="flat" cmpd="sng">
              <a:solidFill>
                <a:srgbClr val="CFDECC">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7" name="Google Shape;1287;g1e370a7c432_0_857"/>
            <p:cNvSpPr txBox="1"/>
            <p:nvPr/>
          </p:nvSpPr>
          <p:spPr>
            <a:xfrm>
              <a:off x="2103120" y="1178888"/>
              <a:ext cx="8412600" cy="1040100"/>
            </a:xfrm>
            <a:prstGeom prst="rect">
              <a:avLst/>
            </a:prstGeom>
            <a:noFill/>
            <a:ln>
              <a:noFill/>
            </a:ln>
          </p:spPr>
          <p:txBody>
            <a:bodyPr spcFirstLastPara="1" wrap="square" lIns="163225" tIns="264150" rIns="163225" bIns="264150" anchor="ctr" anchorCtr="0">
              <a:noAutofit/>
            </a:bodyPr>
            <a:lstStyle/>
            <a:p>
              <a:pPr marL="0" marR="0" lvl="0" indent="0" algn="l" rtl="0">
                <a:lnSpc>
                  <a:spcPct val="90000"/>
                </a:lnSpc>
                <a:spcBef>
                  <a:spcPts val="0"/>
                </a:spcBef>
                <a:spcAft>
                  <a:spcPts val="0"/>
                </a:spcAft>
                <a:buClr>
                  <a:srgbClr val="000000"/>
                </a:buClr>
                <a:buSzPts val="1900"/>
                <a:buFont typeface="Arial"/>
                <a:buNone/>
              </a:pPr>
              <a:r>
                <a:rPr lang="en-GB" sz="1900" b="0" i="0" u="none" strike="noStrike" cap="none" dirty="0">
                  <a:solidFill>
                    <a:srgbClr val="002060"/>
                  </a:solidFill>
                  <a:latin typeface="Arial"/>
                  <a:ea typeface="Arial"/>
                  <a:cs typeface="Arial"/>
                  <a:sym typeface="Arial"/>
                </a:rPr>
                <a:t>Request a facilitated meeting.</a:t>
              </a:r>
              <a:endParaRPr sz="1400" b="0" i="0" u="none" strike="noStrike" cap="none" dirty="0">
                <a:solidFill>
                  <a:srgbClr val="002060"/>
                </a:solidFill>
                <a:latin typeface="Arial"/>
                <a:ea typeface="Arial"/>
                <a:cs typeface="Arial"/>
                <a:sym typeface="Arial"/>
              </a:endParaRPr>
            </a:p>
          </p:txBody>
        </p:sp>
        <p:sp>
          <p:nvSpPr>
            <p:cNvPr id="1288" name="Google Shape;1288;g1e370a7c432_0_857"/>
            <p:cNvSpPr/>
            <p:nvPr/>
          </p:nvSpPr>
          <p:spPr>
            <a:xfrm>
              <a:off x="0" y="1104438"/>
              <a:ext cx="2103000" cy="1040100"/>
            </a:xfrm>
            <a:prstGeom prst="rect">
              <a:avLst/>
            </a:prstGeom>
            <a:solidFill>
              <a:srgbClr val="539E36"/>
            </a:solidFill>
            <a:ln w="25400" cap="flat" cmpd="sng">
              <a:solidFill>
                <a:srgbClr val="539E3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9" name="Google Shape;1289;g1e370a7c432_0_857"/>
            <p:cNvSpPr txBox="1"/>
            <p:nvPr/>
          </p:nvSpPr>
          <p:spPr>
            <a:xfrm>
              <a:off x="0" y="1104438"/>
              <a:ext cx="2103000" cy="1040100"/>
            </a:xfrm>
            <a:prstGeom prst="rect">
              <a:avLst/>
            </a:prstGeom>
            <a:solidFill>
              <a:schemeClr val="accent4"/>
            </a:solidFill>
            <a:ln>
              <a:solidFill>
                <a:schemeClr val="accent4"/>
              </a:solidFill>
            </a:ln>
          </p:spPr>
          <p:txBody>
            <a:bodyPr spcFirstLastPara="1" wrap="square" lIns="111275" tIns="102725" rIns="111275" bIns="10272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GB" sz="2400" b="0" i="0" u="none" strike="noStrike" cap="none" dirty="0">
                  <a:solidFill>
                    <a:schemeClr val="lt1"/>
                  </a:solidFill>
                  <a:latin typeface="Arial"/>
                  <a:ea typeface="Arial"/>
                  <a:cs typeface="Arial"/>
                  <a:sym typeface="Arial"/>
                </a:rPr>
                <a:t>Facilitation</a:t>
              </a:r>
              <a:endParaRPr lang="en-GB" sz="1400" b="0" i="0" u="none" strike="noStrike" cap="none" dirty="0">
                <a:solidFill>
                  <a:srgbClr val="000000"/>
                </a:solidFill>
                <a:latin typeface="Arial"/>
                <a:ea typeface="Arial"/>
                <a:cs typeface="Arial"/>
                <a:sym typeface="Arial"/>
              </a:endParaRPr>
            </a:p>
          </p:txBody>
        </p:sp>
        <p:sp>
          <p:nvSpPr>
            <p:cNvPr id="1290" name="Google Shape;1290;g1e370a7c432_0_857"/>
            <p:cNvSpPr/>
            <p:nvPr/>
          </p:nvSpPr>
          <p:spPr>
            <a:xfrm>
              <a:off x="2103120" y="2206869"/>
              <a:ext cx="8412600" cy="1040100"/>
            </a:xfrm>
            <a:prstGeom prst="rect">
              <a:avLst/>
            </a:prstGeom>
            <a:solidFill>
              <a:srgbClr val="CFDECC">
                <a:alpha val="89410"/>
              </a:srgbClr>
            </a:solidFill>
            <a:ln w="25400" cap="flat" cmpd="sng">
              <a:solidFill>
                <a:srgbClr val="CFDECC">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1" name="Google Shape;1291;g1e370a7c432_0_857"/>
            <p:cNvSpPr txBox="1"/>
            <p:nvPr/>
          </p:nvSpPr>
          <p:spPr>
            <a:xfrm>
              <a:off x="2103120" y="2206869"/>
              <a:ext cx="8412600" cy="1040100"/>
            </a:xfrm>
            <a:prstGeom prst="rect">
              <a:avLst/>
            </a:prstGeom>
            <a:noFill/>
            <a:ln>
              <a:noFill/>
            </a:ln>
          </p:spPr>
          <p:txBody>
            <a:bodyPr spcFirstLastPara="1" wrap="square" lIns="163225" tIns="264150" rIns="163225" bIns="264150" anchor="ctr" anchorCtr="0">
              <a:noAutofit/>
            </a:bodyPr>
            <a:lstStyle/>
            <a:p>
              <a:pPr marL="0" marR="0" lvl="0" indent="0" algn="l" rtl="0">
                <a:lnSpc>
                  <a:spcPct val="90000"/>
                </a:lnSpc>
                <a:spcBef>
                  <a:spcPts val="0"/>
                </a:spcBef>
                <a:spcAft>
                  <a:spcPts val="0"/>
                </a:spcAft>
                <a:buClr>
                  <a:srgbClr val="000000"/>
                </a:buClr>
                <a:buSzPts val="1900"/>
                <a:buFont typeface="Arial"/>
                <a:buNone/>
              </a:pPr>
              <a:r>
                <a:rPr lang="en-GB" sz="1900" b="0" i="0" u="none" strike="noStrike" cap="none" dirty="0">
                  <a:solidFill>
                    <a:srgbClr val="002060"/>
                  </a:solidFill>
                  <a:latin typeface="Arial"/>
                  <a:ea typeface="Arial"/>
                  <a:cs typeface="Arial"/>
                  <a:sym typeface="Arial"/>
                </a:rPr>
                <a:t>Request professional external mediation.</a:t>
              </a:r>
              <a:endParaRPr sz="1400" b="0" i="0" u="none" strike="noStrike" cap="none" dirty="0">
                <a:solidFill>
                  <a:srgbClr val="002060"/>
                </a:solidFill>
                <a:latin typeface="Arial"/>
                <a:ea typeface="Arial"/>
                <a:cs typeface="Arial"/>
                <a:sym typeface="Arial"/>
              </a:endParaRPr>
            </a:p>
          </p:txBody>
        </p:sp>
        <p:sp>
          <p:nvSpPr>
            <p:cNvPr id="1292" name="Google Shape;1292;g1e370a7c432_0_857"/>
            <p:cNvSpPr/>
            <p:nvPr/>
          </p:nvSpPr>
          <p:spPr>
            <a:xfrm>
              <a:off x="0" y="2206869"/>
              <a:ext cx="2103000" cy="1040100"/>
            </a:xfrm>
            <a:prstGeom prst="rect">
              <a:avLst/>
            </a:prstGeom>
            <a:solidFill>
              <a:srgbClr val="539E36"/>
            </a:solidFill>
            <a:ln w="25400" cap="flat" cmpd="sng">
              <a:solidFill>
                <a:srgbClr val="539E3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3" name="Google Shape;1293;g1e370a7c432_0_857"/>
            <p:cNvSpPr txBox="1"/>
            <p:nvPr/>
          </p:nvSpPr>
          <p:spPr>
            <a:xfrm>
              <a:off x="0" y="2206869"/>
              <a:ext cx="2103000" cy="1040100"/>
            </a:xfrm>
            <a:prstGeom prst="rect">
              <a:avLst/>
            </a:prstGeom>
            <a:solidFill>
              <a:schemeClr val="accent4"/>
            </a:solidFill>
            <a:ln>
              <a:solidFill>
                <a:schemeClr val="accent4"/>
              </a:solidFill>
            </a:ln>
          </p:spPr>
          <p:txBody>
            <a:bodyPr spcFirstLastPara="1" wrap="square" lIns="111275" tIns="102725" rIns="111275" bIns="10272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GB" sz="2400" b="0" i="0" u="none" strike="noStrike" cap="none" dirty="0">
                  <a:solidFill>
                    <a:schemeClr val="lt1"/>
                  </a:solidFill>
                  <a:latin typeface="Arial"/>
                  <a:ea typeface="Arial"/>
                  <a:cs typeface="Arial"/>
                  <a:sym typeface="Arial"/>
                </a:rPr>
                <a:t>Mediation</a:t>
              </a:r>
              <a:endParaRPr lang="en-GB" sz="1400" b="0" i="0" u="none" strike="noStrike" cap="none" dirty="0">
                <a:solidFill>
                  <a:srgbClr val="000000"/>
                </a:solidFill>
                <a:latin typeface="Arial"/>
                <a:ea typeface="Arial"/>
                <a:cs typeface="Arial"/>
                <a:sym typeface="Arial"/>
              </a:endParaRPr>
            </a:p>
          </p:txBody>
        </p:sp>
        <p:sp>
          <p:nvSpPr>
            <p:cNvPr id="1294" name="Google Shape;1294;g1e370a7c432_0_857"/>
            <p:cNvSpPr/>
            <p:nvPr/>
          </p:nvSpPr>
          <p:spPr>
            <a:xfrm>
              <a:off x="2103120" y="3309300"/>
              <a:ext cx="8412600" cy="1040100"/>
            </a:xfrm>
            <a:prstGeom prst="rect">
              <a:avLst/>
            </a:prstGeom>
            <a:solidFill>
              <a:srgbClr val="CFDECC">
                <a:alpha val="89410"/>
              </a:srgbClr>
            </a:solidFill>
            <a:ln w="25400" cap="flat" cmpd="sng">
              <a:solidFill>
                <a:srgbClr val="CFDECC">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5" name="Google Shape;1295;g1e370a7c432_0_857"/>
            <p:cNvSpPr txBox="1"/>
            <p:nvPr/>
          </p:nvSpPr>
          <p:spPr>
            <a:xfrm>
              <a:off x="2103120" y="3309300"/>
              <a:ext cx="8412600" cy="1040100"/>
            </a:xfrm>
            <a:prstGeom prst="rect">
              <a:avLst/>
            </a:prstGeom>
            <a:noFill/>
            <a:ln>
              <a:noFill/>
            </a:ln>
          </p:spPr>
          <p:txBody>
            <a:bodyPr spcFirstLastPara="1" wrap="square" lIns="163225" tIns="264150" rIns="163225" bIns="264150" anchor="ctr" anchorCtr="0">
              <a:noAutofit/>
            </a:bodyPr>
            <a:lstStyle/>
            <a:p>
              <a:pPr marL="0" marR="0" lvl="0" indent="0" algn="l" rtl="0">
                <a:lnSpc>
                  <a:spcPct val="90000"/>
                </a:lnSpc>
                <a:spcBef>
                  <a:spcPts val="0"/>
                </a:spcBef>
                <a:spcAft>
                  <a:spcPts val="0"/>
                </a:spcAft>
                <a:buClr>
                  <a:srgbClr val="000000"/>
                </a:buClr>
                <a:buSzPts val="1900"/>
                <a:buFont typeface="Arial"/>
                <a:buNone/>
              </a:pPr>
              <a:r>
                <a:rPr lang="en-GB" sz="1900" b="0" i="0" u="none" strike="noStrike" cap="none" dirty="0">
                  <a:solidFill>
                    <a:srgbClr val="002060"/>
                  </a:solidFill>
                  <a:latin typeface="Arial"/>
                  <a:ea typeface="Arial"/>
                  <a:cs typeface="Arial"/>
                  <a:sym typeface="Arial"/>
                </a:rPr>
                <a:t>Submit a formal complaint with the support of your D&amp;R Support Adviser.</a:t>
              </a:r>
              <a:endParaRPr sz="1400" b="0" i="0" u="none" strike="noStrike" cap="none" dirty="0">
                <a:solidFill>
                  <a:srgbClr val="002060"/>
                </a:solidFill>
                <a:latin typeface="Arial"/>
                <a:ea typeface="Arial"/>
                <a:cs typeface="Arial"/>
                <a:sym typeface="Arial"/>
              </a:endParaRPr>
            </a:p>
          </p:txBody>
        </p:sp>
        <p:sp>
          <p:nvSpPr>
            <p:cNvPr id="1296" name="Google Shape;1296;g1e370a7c432_0_857"/>
            <p:cNvSpPr/>
            <p:nvPr/>
          </p:nvSpPr>
          <p:spPr>
            <a:xfrm>
              <a:off x="0" y="3309300"/>
              <a:ext cx="2103000" cy="1040100"/>
            </a:xfrm>
            <a:prstGeom prst="rect">
              <a:avLst/>
            </a:prstGeom>
            <a:solidFill>
              <a:srgbClr val="539E36"/>
            </a:solidFill>
            <a:ln w="25400" cap="flat" cmpd="sng">
              <a:solidFill>
                <a:srgbClr val="539E3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7" name="Google Shape;1297;g1e370a7c432_0_857"/>
            <p:cNvSpPr txBox="1"/>
            <p:nvPr/>
          </p:nvSpPr>
          <p:spPr>
            <a:xfrm>
              <a:off x="0" y="3309300"/>
              <a:ext cx="2103000" cy="1040100"/>
            </a:xfrm>
            <a:prstGeom prst="rect">
              <a:avLst/>
            </a:prstGeom>
            <a:solidFill>
              <a:schemeClr val="accent4"/>
            </a:solidFill>
            <a:ln>
              <a:solidFill>
                <a:schemeClr val="accent4"/>
              </a:solidFill>
            </a:ln>
          </p:spPr>
          <p:txBody>
            <a:bodyPr spcFirstLastPara="1" wrap="square" lIns="111275" tIns="102725" rIns="111275" bIns="10272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GB" sz="2400" b="0" i="0" u="none" strike="noStrike" cap="none" dirty="0">
                  <a:solidFill>
                    <a:schemeClr val="lt1"/>
                  </a:solidFill>
                  <a:latin typeface="Arial"/>
                  <a:ea typeface="Arial"/>
                  <a:cs typeface="Arial"/>
                  <a:sym typeface="Arial"/>
                </a:rPr>
                <a:t>Formal</a:t>
              </a:r>
              <a:endParaRPr sz="1400" b="0" i="0" u="none" strike="noStrike" cap="none" dirty="0">
                <a:solidFill>
                  <a:srgbClr val="000000"/>
                </a:solidFill>
                <a:latin typeface="Arial"/>
                <a:ea typeface="Arial"/>
                <a:cs typeface="Arial"/>
                <a:sym typeface="Arial"/>
              </a:endParaRPr>
            </a:p>
          </p:txBody>
        </p:sp>
      </p:grpSp>
      <p:pic>
        <p:nvPicPr>
          <p:cNvPr id="1298" name="Google Shape;1298;g1e370a7c432_0_857" descr="A yellow sign with blue text&#10;&#10;Description automatically generated with low confidence"/>
          <p:cNvPicPr preferRelativeResize="0"/>
          <p:nvPr/>
        </p:nvPicPr>
        <p:blipFill rotWithShape="1">
          <a:blip r:embed="rId3">
            <a:alphaModFix/>
          </a:blip>
          <a:srcRect/>
          <a:stretch/>
        </p:blipFill>
        <p:spPr>
          <a:xfrm>
            <a:off x="10374284" y="24246"/>
            <a:ext cx="1819853" cy="89015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20"/>
        <p:cNvGrpSpPr/>
        <p:nvPr/>
      </p:nvGrpSpPr>
      <p:grpSpPr>
        <a:xfrm>
          <a:off x="0" y="0"/>
          <a:ext cx="0" cy="0"/>
          <a:chOff x="0" y="0"/>
          <a:chExt cx="0" cy="0"/>
        </a:xfrm>
      </p:grpSpPr>
      <p:sp>
        <p:nvSpPr>
          <p:cNvPr id="1621" name="Google Shape;1621;g1e370a7c432_0_1085">
            <a:extLst>
              <a:ext uri="{C183D7F6-B498-43B3-948B-1728B52AA6E4}">
                <adec:decorative xmlns:adec="http://schemas.microsoft.com/office/drawing/2017/decorative" val="1"/>
              </a:ext>
            </a:extLst>
          </p:cNvPr>
          <p:cNvSpPr/>
          <p:nvPr/>
        </p:nvSpPr>
        <p:spPr>
          <a:xfrm>
            <a:off x="0" y="8313"/>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22" name="Google Shape;1622;g1e370a7c432_0_1085"/>
          <p:cNvSpPr txBox="1">
            <a:spLocks noGrp="1"/>
          </p:cNvSpPr>
          <p:nvPr>
            <p:ph type="title"/>
          </p:nvPr>
        </p:nvSpPr>
        <p:spPr>
          <a:xfrm>
            <a:off x="479394" y="1070800"/>
            <a:ext cx="3939600" cy="5583000"/>
          </a:xfrm>
          <a:prstGeom prst="rect">
            <a:avLst/>
          </a:prstGeom>
          <a:noFill/>
          <a:ln>
            <a:noFill/>
          </a:ln>
        </p:spPr>
        <p:txBody>
          <a:bodyPr spcFirstLastPara="1" wrap="square" lIns="0" tIns="0" rIns="0" bIns="0" anchor="ctr" anchorCtr="0">
            <a:normAutofit/>
          </a:bodyPr>
          <a:lstStyle/>
          <a:p>
            <a:pPr marL="0" lvl="0" indent="0" algn="r" rtl="0">
              <a:lnSpc>
                <a:spcPct val="90000"/>
              </a:lnSpc>
              <a:spcBef>
                <a:spcPts val="0"/>
              </a:spcBef>
              <a:spcAft>
                <a:spcPts val="0"/>
              </a:spcAft>
              <a:buSzPts val="1800"/>
              <a:buNone/>
            </a:pPr>
            <a:r>
              <a:rPr lang="en-GB" sz="8000" b="1" i="0" u="none" strike="noStrike" cap="none" dirty="0">
                <a:latin typeface="+mj-lt"/>
                <a:ea typeface="Quattrocento Sans"/>
                <a:cs typeface="Quattrocento Sans"/>
                <a:sym typeface="Quattrocento Sans"/>
              </a:rPr>
              <a:t>Case studies</a:t>
            </a:r>
            <a:br>
              <a:rPr lang="en-GB" sz="8000" b="0" i="0" u="none" strike="noStrike" cap="none" dirty="0">
                <a:latin typeface="Calibri"/>
                <a:ea typeface="Calibri"/>
                <a:cs typeface="Calibri"/>
                <a:sym typeface="Calibri"/>
              </a:rPr>
            </a:br>
            <a:endParaRPr sz="8000" dirty="0"/>
          </a:p>
        </p:txBody>
      </p:sp>
      <p:cxnSp>
        <p:nvCxnSpPr>
          <p:cNvPr id="1623" name="Google Shape;1623;g1e370a7c432_0_1085">
            <a:extLst>
              <a:ext uri="{C183D7F6-B498-43B3-948B-1728B52AA6E4}">
                <adec:decorative xmlns:adec="http://schemas.microsoft.com/office/drawing/2017/decorative" val="1"/>
              </a:ext>
            </a:extLst>
          </p:cNvPr>
          <p:cNvCxnSpPr/>
          <p:nvPr/>
        </p:nvCxnSpPr>
        <p:spPr>
          <a:xfrm>
            <a:off x="4728053" y="1132114"/>
            <a:ext cx="0" cy="5717700"/>
          </a:xfrm>
          <a:prstGeom prst="straightConnector1">
            <a:avLst/>
          </a:prstGeom>
          <a:noFill/>
          <a:ln w="25400" cap="sq" cmpd="sng">
            <a:solidFill>
              <a:schemeClr val="accent1"/>
            </a:solidFill>
            <a:prstDash val="solid"/>
            <a:bevel/>
            <a:headEnd type="none" w="sm" len="sm"/>
            <a:tailEnd type="none" w="sm" len="sm"/>
          </a:ln>
        </p:spPr>
      </p:cxnSp>
      <p:pic>
        <p:nvPicPr>
          <p:cNvPr id="1624" name="Google Shape;1624;g1e370a7c432_0_1085" descr="A yellow sign with blue text&#10;&#10;Description automatically generated with low confidence"/>
          <p:cNvPicPr preferRelativeResize="0"/>
          <p:nvPr/>
        </p:nvPicPr>
        <p:blipFill rotWithShape="1">
          <a:blip r:embed="rId3">
            <a:alphaModFix/>
          </a:blip>
          <a:srcRect/>
          <a:stretch/>
        </p:blipFill>
        <p:spPr>
          <a:xfrm>
            <a:off x="0" y="5934423"/>
            <a:ext cx="1729323" cy="891915"/>
          </a:xfrm>
          <a:prstGeom prst="rect">
            <a:avLst/>
          </a:prstGeom>
          <a:noFill/>
          <a:ln>
            <a:noFill/>
          </a:ln>
        </p:spPr>
      </p:pic>
      <p:grpSp>
        <p:nvGrpSpPr>
          <p:cNvPr id="1625" name="Google Shape;1625;g1e370a7c432_0_1085">
            <a:extLst>
              <a:ext uri="{C183D7F6-B498-43B3-948B-1728B52AA6E4}">
                <adec:decorative xmlns:adec="http://schemas.microsoft.com/office/drawing/2017/decorative" val="1"/>
              </a:ext>
            </a:extLst>
          </p:cNvPr>
          <p:cNvGrpSpPr/>
          <p:nvPr/>
        </p:nvGrpSpPr>
        <p:grpSpPr>
          <a:xfrm>
            <a:off x="5108535" y="1071482"/>
            <a:ext cx="6245400" cy="5588016"/>
            <a:chOff x="0" y="682"/>
            <a:chExt cx="6245400" cy="5588016"/>
          </a:xfrm>
        </p:grpSpPr>
        <p:sp>
          <p:nvSpPr>
            <p:cNvPr id="1626" name="Google Shape;1626;g1e370a7c432_0_1085"/>
            <p:cNvSpPr/>
            <p:nvPr/>
          </p:nvSpPr>
          <p:spPr>
            <a:xfrm>
              <a:off x="0" y="682"/>
              <a:ext cx="6245400" cy="159660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7" name="Google Shape;1627;g1e370a7c432_0_1085"/>
            <p:cNvSpPr/>
            <p:nvPr/>
          </p:nvSpPr>
          <p:spPr>
            <a:xfrm>
              <a:off x="482961" y="359909"/>
              <a:ext cx="878100" cy="87810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8" name="Google Shape;1628;g1e370a7c432_0_1085"/>
            <p:cNvSpPr/>
            <p:nvPr/>
          </p:nvSpPr>
          <p:spPr>
            <a:xfrm>
              <a:off x="1844034" y="682"/>
              <a:ext cx="4401300" cy="1596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9" name="Google Shape;1629;g1e370a7c432_0_1085"/>
            <p:cNvSpPr txBox="1"/>
            <p:nvPr/>
          </p:nvSpPr>
          <p:spPr>
            <a:xfrm>
              <a:off x="1844034" y="682"/>
              <a:ext cx="4401300" cy="1596600"/>
            </a:xfrm>
            <a:prstGeom prst="rect">
              <a:avLst/>
            </a:prstGeom>
            <a:noFill/>
            <a:ln>
              <a:noFill/>
            </a:ln>
          </p:spPr>
          <p:txBody>
            <a:bodyPr spcFirstLastPara="1" wrap="square" lIns="168950" tIns="168950" rIns="168950" bIns="168950" anchor="ctr" anchorCtr="0">
              <a:noAutofit/>
            </a:bodyPr>
            <a:lstStyle/>
            <a:p>
              <a:pPr marL="0" marR="0" lvl="0" indent="0" algn="l" rtl="0">
                <a:lnSpc>
                  <a:spcPct val="100000"/>
                </a:lnSpc>
                <a:spcBef>
                  <a:spcPts val="0"/>
                </a:spcBef>
                <a:spcAft>
                  <a:spcPts val="0"/>
                </a:spcAft>
                <a:buClr>
                  <a:srgbClr val="000000"/>
                </a:buClr>
                <a:buSzPts val="2500"/>
                <a:buFont typeface="Arial"/>
                <a:buNone/>
              </a:pPr>
              <a:r>
                <a:rPr lang="en-GB" sz="2500" b="0" i="0" u="none" strike="noStrike" cap="none" dirty="0">
                  <a:solidFill>
                    <a:srgbClr val="000000"/>
                  </a:solidFill>
                  <a:latin typeface="Arial"/>
                  <a:ea typeface="Arial"/>
                  <a:cs typeface="Arial"/>
                  <a:sym typeface="Arial"/>
                </a:rPr>
                <a:t>8 minutes to read and discuss</a:t>
              </a:r>
              <a:endParaRPr sz="2500" b="0" i="0" u="none" strike="noStrike" cap="none" dirty="0">
                <a:solidFill>
                  <a:srgbClr val="000000"/>
                </a:solidFill>
                <a:latin typeface="Arial"/>
                <a:ea typeface="Arial"/>
                <a:cs typeface="Arial"/>
                <a:sym typeface="Arial"/>
              </a:endParaRPr>
            </a:p>
          </p:txBody>
        </p:sp>
        <p:sp>
          <p:nvSpPr>
            <p:cNvPr id="1630" name="Google Shape;1630;g1e370a7c432_0_1085"/>
            <p:cNvSpPr/>
            <p:nvPr/>
          </p:nvSpPr>
          <p:spPr>
            <a:xfrm>
              <a:off x="0" y="1996390"/>
              <a:ext cx="6245400" cy="159660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1" name="Google Shape;1631;g1e370a7c432_0_1085"/>
            <p:cNvSpPr/>
            <p:nvPr/>
          </p:nvSpPr>
          <p:spPr>
            <a:xfrm>
              <a:off x="482961" y="2355617"/>
              <a:ext cx="878100" cy="878100"/>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2" name="Google Shape;1632;g1e370a7c432_0_1085"/>
            <p:cNvSpPr/>
            <p:nvPr/>
          </p:nvSpPr>
          <p:spPr>
            <a:xfrm>
              <a:off x="1844034" y="1996390"/>
              <a:ext cx="4401300" cy="1596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3" name="Google Shape;1633;g1e370a7c432_0_1085"/>
            <p:cNvSpPr txBox="1"/>
            <p:nvPr/>
          </p:nvSpPr>
          <p:spPr>
            <a:xfrm>
              <a:off x="1844034" y="1996390"/>
              <a:ext cx="4401300" cy="1596600"/>
            </a:xfrm>
            <a:prstGeom prst="rect">
              <a:avLst/>
            </a:prstGeom>
            <a:noFill/>
            <a:ln>
              <a:noFill/>
            </a:ln>
          </p:spPr>
          <p:txBody>
            <a:bodyPr spcFirstLastPara="1" wrap="square" lIns="168950" tIns="168950" rIns="168950" bIns="168950" anchor="ctr" anchorCtr="0">
              <a:noAutofit/>
            </a:bodyPr>
            <a:lstStyle/>
            <a:p>
              <a:pPr marL="0" marR="0" lvl="0" indent="0" algn="l" rtl="0">
                <a:lnSpc>
                  <a:spcPct val="100000"/>
                </a:lnSpc>
                <a:spcBef>
                  <a:spcPts val="0"/>
                </a:spcBef>
                <a:spcAft>
                  <a:spcPts val="0"/>
                </a:spcAft>
                <a:buClr>
                  <a:srgbClr val="000000"/>
                </a:buClr>
                <a:buSzPts val="2500"/>
                <a:buFont typeface="Arial"/>
                <a:buNone/>
              </a:pPr>
              <a:r>
                <a:rPr lang="en-GB" sz="2500" b="0" i="0" u="none" strike="noStrike" cap="none" dirty="0">
                  <a:solidFill>
                    <a:srgbClr val="000000"/>
                  </a:solidFill>
                  <a:latin typeface="Arial"/>
                  <a:ea typeface="Arial"/>
                  <a:cs typeface="Arial"/>
                  <a:sym typeface="Arial"/>
                </a:rPr>
                <a:t>Share your case study with the wider group</a:t>
              </a:r>
              <a:endParaRPr sz="2500" b="0" i="0" u="none" strike="noStrike" cap="none" dirty="0">
                <a:solidFill>
                  <a:srgbClr val="000000"/>
                </a:solidFill>
                <a:latin typeface="Arial"/>
                <a:ea typeface="Arial"/>
                <a:cs typeface="Arial"/>
                <a:sym typeface="Arial"/>
              </a:endParaRPr>
            </a:p>
          </p:txBody>
        </p:sp>
        <p:sp>
          <p:nvSpPr>
            <p:cNvPr id="1634" name="Google Shape;1634;g1e370a7c432_0_1085"/>
            <p:cNvSpPr/>
            <p:nvPr/>
          </p:nvSpPr>
          <p:spPr>
            <a:xfrm>
              <a:off x="0" y="3992098"/>
              <a:ext cx="6245400" cy="159660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5" name="Google Shape;1635;g1e370a7c432_0_1085"/>
            <p:cNvSpPr/>
            <p:nvPr/>
          </p:nvSpPr>
          <p:spPr>
            <a:xfrm>
              <a:off x="482961" y="4351325"/>
              <a:ext cx="878100" cy="878100"/>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6" name="Google Shape;1636;g1e370a7c432_0_1085"/>
            <p:cNvSpPr/>
            <p:nvPr/>
          </p:nvSpPr>
          <p:spPr>
            <a:xfrm>
              <a:off x="1844034" y="3992098"/>
              <a:ext cx="4401300" cy="1596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7" name="Google Shape;1637;g1e370a7c432_0_1085"/>
            <p:cNvSpPr txBox="1"/>
            <p:nvPr/>
          </p:nvSpPr>
          <p:spPr>
            <a:xfrm>
              <a:off x="1844034" y="3992098"/>
              <a:ext cx="4401300" cy="1596600"/>
            </a:xfrm>
            <a:prstGeom prst="rect">
              <a:avLst/>
            </a:prstGeom>
            <a:noFill/>
            <a:ln>
              <a:noFill/>
            </a:ln>
          </p:spPr>
          <p:txBody>
            <a:bodyPr spcFirstLastPara="1" wrap="square" lIns="168950" tIns="168950" rIns="168950" bIns="168950" anchor="ctr" anchorCtr="0">
              <a:noAutofit/>
            </a:bodyPr>
            <a:lstStyle/>
            <a:p>
              <a:pPr marL="0" marR="0" lvl="0" indent="0" algn="l" rtl="0">
                <a:lnSpc>
                  <a:spcPct val="100000"/>
                </a:lnSpc>
                <a:spcBef>
                  <a:spcPts val="0"/>
                </a:spcBef>
                <a:spcAft>
                  <a:spcPts val="0"/>
                </a:spcAft>
                <a:buClr>
                  <a:srgbClr val="000000"/>
                </a:buClr>
                <a:buSzPts val="2500"/>
                <a:buFont typeface="Arial"/>
                <a:buNone/>
              </a:pPr>
              <a:r>
                <a:rPr lang="en-GB" sz="2500" b="0" i="0" u="none" strike="noStrike" cap="none" dirty="0">
                  <a:solidFill>
                    <a:srgbClr val="000000"/>
                  </a:solidFill>
                  <a:latin typeface="Arial"/>
                  <a:ea typeface="Arial"/>
                  <a:cs typeface="Arial"/>
                  <a:sym typeface="Arial"/>
                </a:rPr>
                <a:t>All participants will have the opportunity to share the group’s ideas</a:t>
              </a:r>
              <a:endParaRPr sz="2500" b="0" i="0" u="none" strike="noStrike" cap="none" dirty="0">
                <a:solidFill>
                  <a:srgbClr val="000000"/>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2"/>
        <p:cNvGrpSpPr/>
        <p:nvPr/>
      </p:nvGrpSpPr>
      <p:grpSpPr>
        <a:xfrm>
          <a:off x="0" y="0"/>
          <a:ext cx="0" cy="0"/>
          <a:chOff x="0" y="0"/>
          <a:chExt cx="0" cy="0"/>
        </a:xfrm>
      </p:grpSpPr>
      <p:sp>
        <p:nvSpPr>
          <p:cNvPr id="1643" name="Google Shape;1643;g1e370a7c432_0_1198" descr="Green pencil"/>
          <p:cNvSpPr/>
          <p:nvPr/>
        </p:nvSpPr>
        <p:spPr>
          <a:xfrm>
            <a:off x="1362720" y="2161481"/>
            <a:ext cx="1955700" cy="1955700"/>
          </a:xfrm>
          <a:prstGeom prst="ellipse">
            <a:avLst/>
          </a:pr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4" name="Google Shape;1644;g1e370a7c432_0_1198" descr="Green pencil"/>
          <p:cNvSpPr/>
          <p:nvPr/>
        </p:nvSpPr>
        <p:spPr>
          <a:xfrm>
            <a:off x="1779532" y="2578293"/>
            <a:ext cx="1122300" cy="11223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5" name="Google Shape;1645;g1e370a7c432_0_1198">
            <a:extLst>
              <a:ext uri="{C183D7F6-B498-43B3-948B-1728B52AA6E4}">
                <adec:decorative xmlns:adec="http://schemas.microsoft.com/office/drawing/2017/decorative" val="1"/>
              </a:ext>
            </a:extLst>
          </p:cNvPr>
          <p:cNvSpPr/>
          <p:nvPr/>
        </p:nvSpPr>
        <p:spPr>
          <a:xfrm>
            <a:off x="737501" y="4726481"/>
            <a:ext cx="3206400" cy="153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6" name="Google Shape;1646;g1e370a7c432_0_1198"/>
          <p:cNvSpPr txBox="1"/>
          <p:nvPr/>
        </p:nvSpPr>
        <p:spPr>
          <a:xfrm>
            <a:off x="737501" y="4726481"/>
            <a:ext cx="3206400" cy="153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dirty="0">
                <a:solidFill>
                  <a:srgbClr val="000000"/>
                </a:solidFill>
                <a:latin typeface="Arial"/>
                <a:ea typeface="Arial"/>
                <a:cs typeface="Arial"/>
                <a:sym typeface="Arial"/>
              </a:rPr>
              <a:t>WHAT TERMS COULD BE USED TO DESCRIBE THE BEHAVIOURS?</a:t>
            </a:r>
            <a:endParaRPr sz="1400" b="0" i="0" u="none" strike="noStrike" cap="none" dirty="0">
              <a:solidFill>
                <a:srgbClr val="000000"/>
              </a:solidFill>
              <a:latin typeface="Arial"/>
              <a:ea typeface="Arial"/>
              <a:cs typeface="Arial"/>
              <a:sym typeface="Arial"/>
            </a:endParaRPr>
          </a:p>
        </p:txBody>
      </p:sp>
      <p:sp>
        <p:nvSpPr>
          <p:cNvPr id="1647" name="Google Shape;1647;g1e370a7c432_0_1198">
            <a:extLst>
              <a:ext uri="{C183D7F6-B498-43B3-948B-1728B52AA6E4}">
                <adec:decorative xmlns:adec="http://schemas.microsoft.com/office/drawing/2017/decorative" val="1"/>
              </a:ext>
            </a:extLst>
          </p:cNvPr>
          <p:cNvSpPr/>
          <p:nvPr/>
        </p:nvSpPr>
        <p:spPr>
          <a:xfrm>
            <a:off x="5130064" y="2161481"/>
            <a:ext cx="1955700" cy="1955700"/>
          </a:xfrm>
          <a:prstGeom prst="ellipse">
            <a:avLst/>
          </a:pr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8" name="Google Shape;1648;g1e370a7c432_0_1198" descr="Outline of a face looking worried">
            <a:extLst>
              <a:ext uri="{C183D7F6-B498-43B3-948B-1728B52AA6E4}">
                <adec:decorative xmlns:adec="http://schemas.microsoft.com/office/drawing/2017/decorative" val="0"/>
              </a:ext>
            </a:extLst>
          </p:cNvPr>
          <p:cNvSpPr/>
          <p:nvPr/>
        </p:nvSpPr>
        <p:spPr>
          <a:xfrm>
            <a:off x="5546876" y="2578293"/>
            <a:ext cx="1122300" cy="112230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9" name="Google Shape;1649;g1e370a7c432_0_1198">
            <a:extLst>
              <a:ext uri="{C183D7F6-B498-43B3-948B-1728B52AA6E4}">
                <adec:decorative xmlns:adec="http://schemas.microsoft.com/office/drawing/2017/decorative" val="1"/>
              </a:ext>
            </a:extLst>
          </p:cNvPr>
          <p:cNvSpPr/>
          <p:nvPr/>
        </p:nvSpPr>
        <p:spPr>
          <a:xfrm>
            <a:off x="4504845" y="4726481"/>
            <a:ext cx="3206400" cy="153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0" name="Google Shape;1650;g1e370a7c432_0_1198"/>
          <p:cNvSpPr txBox="1"/>
          <p:nvPr/>
        </p:nvSpPr>
        <p:spPr>
          <a:xfrm>
            <a:off x="4504845" y="4726481"/>
            <a:ext cx="3206400" cy="153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dirty="0">
                <a:solidFill>
                  <a:srgbClr val="000000"/>
                </a:solidFill>
                <a:latin typeface="Arial"/>
                <a:ea typeface="Arial"/>
                <a:cs typeface="Arial"/>
                <a:sym typeface="Arial"/>
              </a:rPr>
              <a:t>HOW MIGHT THE PERSON AT WHOM THE BEHAVIOUR WAS TARGETED BE FEELING?</a:t>
            </a:r>
            <a:endParaRPr sz="1400" b="0" i="0" u="none" strike="noStrike" cap="none" dirty="0">
              <a:solidFill>
                <a:srgbClr val="000000"/>
              </a:solidFill>
              <a:latin typeface="Arial"/>
              <a:ea typeface="Arial"/>
              <a:cs typeface="Arial"/>
              <a:sym typeface="Arial"/>
            </a:endParaRPr>
          </a:p>
        </p:txBody>
      </p:sp>
      <p:sp>
        <p:nvSpPr>
          <p:cNvPr id="1651" name="Google Shape;1651;g1e370a7c432_0_1198">
            <a:extLst>
              <a:ext uri="{C183D7F6-B498-43B3-948B-1728B52AA6E4}">
                <adec:decorative xmlns:adec="http://schemas.microsoft.com/office/drawing/2017/decorative" val="1"/>
              </a:ext>
            </a:extLst>
          </p:cNvPr>
          <p:cNvSpPr/>
          <p:nvPr/>
        </p:nvSpPr>
        <p:spPr>
          <a:xfrm>
            <a:off x="8897408" y="2161481"/>
            <a:ext cx="1955700" cy="1955700"/>
          </a:xfrm>
          <a:prstGeom prst="ellipse">
            <a:avLst/>
          </a:pr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2" name="Google Shape;1652;g1e370a7c432_0_1198" descr="Question mark in blue"/>
          <p:cNvSpPr/>
          <p:nvPr/>
        </p:nvSpPr>
        <p:spPr>
          <a:xfrm>
            <a:off x="9314220" y="2578293"/>
            <a:ext cx="1122300" cy="1122300"/>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3" name="Google Shape;1653;g1e370a7c432_0_1198">
            <a:extLst>
              <a:ext uri="{C183D7F6-B498-43B3-948B-1728B52AA6E4}">
                <adec:decorative xmlns:adec="http://schemas.microsoft.com/office/drawing/2017/decorative" val="1"/>
              </a:ext>
            </a:extLst>
          </p:cNvPr>
          <p:cNvSpPr/>
          <p:nvPr/>
        </p:nvSpPr>
        <p:spPr>
          <a:xfrm>
            <a:off x="8272189" y="4726481"/>
            <a:ext cx="3206400" cy="153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4" name="Google Shape;1654;g1e370a7c432_0_1198"/>
          <p:cNvSpPr txBox="1"/>
          <p:nvPr/>
        </p:nvSpPr>
        <p:spPr>
          <a:xfrm>
            <a:off x="8272189" y="4726481"/>
            <a:ext cx="3206400" cy="153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dirty="0">
                <a:solidFill>
                  <a:srgbClr val="000000"/>
                </a:solidFill>
                <a:latin typeface="Calibri"/>
                <a:ea typeface="Calibri"/>
                <a:cs typeface="Calibri"/>
                <a:sym typeface="Calibri"/>
              </a:rPr>
              <a:t>WHAT ACTION COULD BE TAKEN BY:</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560"/>
              </a:spcBef>
              <a:spcAft>
                <a:spcPts val="0"/>
              </a:spcAft>
              <a:buClr>
                <a:srgbClr val="000000"/>
              </a:buClr>
              <a:buSzPts val="1600"/>
              <a:buFont typeface="Arial"/>
              <a:buNone/>
            </a:pPr>
            <a:r>
              <a:rPr lang="en-GB" sz="1600" b="0" i="0" u="none" strike="noStrike" cap="none" dirty="0">
                <a:solidFill>
                  <a:srgbClr val="000000"/>
                </a:solidFill>
                <a:latin typeface="Calibri"/>
                <a:ea typeface="Calibri"/>
                <a:cs typeface="Calibri"/>
                <a:sym typeface="Calibri"/>
              </a:rPr>
              <a:t> - THE BYSTANDERS?</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560"/>
              </a:spcBef>
              <a:spcAft>
                <a:spcPts val="0"/>
              </a:spcAft>
              <a:buClr>
                <a:srgbClr val="000000"/>
              </a:buClr>
              <a:buSzPts val="1600"/>
              <a:buFont typeface="Arial"/>
              <a:buNone/>
            </a:pPr>
            <a:r>
              <a:rPr lang="en-GB" sz="1600" b="0" i="0" u="none" strike="noStrike" cap="none" dirty="0">
                <a:solidFill>
                  <a:srgbClr val="000000"/>
                </a:solidFill>
                <a:latin typeface="Calibri"/>
                <a:ea typeface="Calibri"/>
                <a:cs typeface="Calibri"/>
                <a:sym typeface="Calibri"/>
              </a:rPr>
              <a:t>- THE PERSON AT WHOM THE BEHAVIOUR WAS TARGETED?</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560"/>
              </a:spcBef>
              <a:spcAft>
                <a:spcPts val="0"/>
              </a:spcAft>
              <a:buClr>
                <a:srgbClr val="000000"/>
              </a:buClr>
              <a:buSzPts val="1600"/>
              <a:buFont typeface="Arial"/>
              <a:buNone/>
            </a:pPr>
            <a:r>
              <a:rPr lang="en-GB" sz="1600" b="0" i="0" u="none" strike="noStrike" cap="none" dirty="0">
                <a:solidFill>
                  <a:srgbClr val="000000"/>
                </a:solidFill>
                <a:latin typeface="Calibri"/>
                <a:ea typeface="Calibri"/>
                <a:cs typeface="Calibri"/>
                <a:sym typeface="Calibri"/>
              </a:rPr>
              <a:t>- THE MANAGER?</a:t>
            </a:r>
            <a:endParaRPr sz="1600" b="0" i="0" u="none" strike="noStrike" cap="none" dirty="0">
              <a:solidFill>
                <a:srgbClr val="000000"/>
              </a:solidFill>
              <a:latin typeface="Calibri"/>
              <a:ea typeface="Calibri"/>
              <a:cs typeface="Calibri"/>
              <a:sym typeface="Calibri"/>
            </a:endParaRPr>
          </a:p>
        </p:txBody>
      </p:sp>
      <p:sp>
        <p:nvSpPr>
          <p:cNvPr id="3" name="Title 2">
            <a:extLst>
              <a:ext uri="{FF2B5EF4-FFF2-40B4-BE49-F238E27FC236}">
                <a16:creationId xmlns:a16="http://schemas.microsoft.com/office/drawing/2014/main" id="{0E559174-08F1-9B68-601F-E784483D34E0}"/>
              </a:ext>
            </a:extLst>
          </p:cNvPr>
          <p:cNvSpPr txBox="1">
            <a:spLocks noGrp="1"/>
          </p:cNvSpPr>
          <p:nvPr>
            <p:ph type="title" idx="4294967295"/>
          </p:nvPr>
        </p:nvSpPr>
        <p:spPr>
          <a:xfrm>
            <a:off x="2747737" y="601519"/>
            <a:ext cx="6696526"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4400" b="1" i="0" u="none" strike="noStrike" kern="0" cap="none" spc="0" normalizeH="0" baseline="0" noProof="0" dirty="0">
                <a:ln>
                  <a:noFill/>
                </a:ln>
                <a:solidFill>
                  <a:srgbClr val="000000"/>
                </a:solidFill>
                <a:effectLst/>
                <a:uLnTx/>
                <a:uFillTx/>
                <a:latin typeface="Arial"/>
                <a:ea typeface="Arial"/>
                <a:cs typeface="Arial"/>
                <a:sym typeface="Arial"/>
              </a:rPr>
              <a:t>Questions to Answer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9"/>
        <p:cNvGrpSpPr/>
        <p:nvPr/>
      </p:nvGrpSpPr>
      <p:grpSpPr>
        <a:xfrm>
          <a:off x="0" y="0"/>
          <a:ext cx="0" cy="0"/>
          <a:chOff x="0" y="0"/>
          <a:chExt cx="0" cy="0"/>
        </a:xfrm>
      </p:grpSpPr>
      <p:sp>
        <p:nvSpPr>
          <p:cNvPr id="1780" name="Google Shape;1780;g1e370a7c432_0_3415"/>
          <p:cNvSpPr txBox="1">
            <a:spLocks noGrp="1"/>
          </p:cNvSpPr>
          <p:nvPr>
            <p:ph type="title" idx="4294967295"/>
          </p:nvPr>
        </p:nvSpPr>
        <p:spPr>
          <a:xfrm>
            <a:off x="583425" y="548016"/>
            <a:ext cx="7840200" cy="5850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800" b="1" i="0" u="none" strike="noStrike" kern="0" cap="none" spc="0" normalizeH="0" baseline="0" noProof="0" dirty="0">
                <a:ln>
                  <a:noFill/>
                </a:ln>
                <a:solidFill>
                  <a:srgbClr val="002060"/>
                </a:solidFill>
                <a:effectLst/>
                <a:uLnTx/>
                <a:uFillTx/>
                <a:latin typeface="+mj-lt"/>
                <a:ea typeface="Calibri"/>
                <a:cs typeface="Calibri"/>
                <a:sym typeface="Calibri"/>
              </a:rPr>
              <a:t>Zara in the UCD Apartment</a:t>
            </a:r>
            <a:endParaRPr kumimoji="0" lang="en-US" sz="1600" b="1" i="0" u="none" strike="noStrike" kern="0" cap="none" spc="0" normalizeH="0" baseline="0" noProof="0" dirty="0">
              <a:ln>
                <a:noFill/>
              </a:ln>
              <a:solidFill>
                <a:srgbClr val="002060"/>
              </a:solidFill>
              <a:effectLst/>
              <a:uLnTx/>
              <a:uFillTx/>
              <a:latin typeface="+mj-lt"/>
              <a:ea typeface="Calibri"/>
              <a:cs typeface="Calibri"/>
              <a:sym typeface="Calibri"/>
            </a:endParaRPr>
          </a:p>
        </p:txBody>
      </p:sp>
      <p:sp>
        <p:nvSpPr>
          <p:cNvPr id="1781" name="Google Shape;1781;g1e370a7c432_0_3415"/>
          <p:cNvSpPr txBox="1"/>
          <p:nvPr/>
        </p:nvSpPr>
        <p:spPr>
          <a:xfrm>
            <a:off x="2555541" y="1425529"/>
            <a:ext cx="8361900" cy="1477328"/>
          </a:xfrm>
          <a:prstGeom prst="rect">
            <a:avLst/>
          </a:prstGeom>
          <a:noFill/>
          <a:ln>
            <a:noFill/>
          </a:ln>
        </p:spPr>
        <p:txBody>
          <a:bodyPr spcFirstLastPara="1" wrap="square" lIns="0" tIns="0" rIns="0" bIns="0" anchor="t" anchorCtr="0">
            <a:spAutoFit/>
          </a:bodyPr>
          <a:lstStyle/>
          <a:p>
            <a:pPr lvl="0" algn="just">
              <a:buSzPts val="1600"/>
            </a:pPr>
            <a:r>
              <a:rPr lang="en-GB" sz="1600" dirty="0"/>
              <a:t>Maria and Zara have moved into their apartment in the UCD Village with two others. The group established a rota for chores and set up a flatmate’s WhatsApp Group to share key information about the flat-share. Zara feels the arrangement is working well until she inadvertently overhears a friend of Maria’s telling friends that her new roommate Zara is lazy and never cleans up after herself, despite having a rota. Zara decides to redouble her efforts of cleaning the apartment</a:t>
            </a:r>
            <a:endParaRPr sz="1600" b="0" i="0" u="none" strike="noStrike" cap="none" dirty="0">
              <a:solidFill>
                <a:schemeClr val="dk1"/>
              </a:solidFill>
              <a:latin typeface="Arial"/>
              <a:ea typeface="Arial"/>
              <a:cs typeface="Arial"/>
              <a:sym typeface="Arial"/>
            </a:endParaRPr>
          </a:p>
        </p:txBody>
      </p:sp>
      <p:sp>
        <p:nvSpPr>
          <p:cNvPr id="1782" name="Google Shape;1782;g1e370a7c432_0_3415"/>
          <p:cNvSpPr txBox="1"/>
          <p:nvPr/>
        </p:nvSpPr>
        <p:spPr>
          <a:xfrm>
            <a:off x="2555541" y="3212253"/>
            <a:ext cx="8361900" cy="1477328"/>
          </a:xfrm>
          <a:prstGeom prst="rect">
            <a:avLst/>
          </a:prstGeom>
          <a:noFill/>
          <a:ln>
            <a:noFill/>
          </a:ln>
        </p:spPr>
        <p:txBody>
          <a:bodyPr spcFirstLastPara="1" wrap="square" lIns="0" tIns="0" rIns="0" bIns="0" anchor="t" anchorCtr="0">
            <a:spAutoFit/>
          </a:bodyPr>
          <a:lstStyle/>
          <a:p>
            <a:pPr algn="just">
              <a:buSzPts val="1600"/>
            </a:pPr>
            <a:r>
              <a:rPr lang="en-US" sz="1600" dirty="0"/>
              <a:t>Despite Zara’s efforts, Maria starts to leave notes around the apartment where Zara has tidied, making comments about the substandard level of cleanliness and questioning how Zara was raised. When the other </a:t>
            </a:r>
            <a:r>
              <a:rPr lang="en-US" sz="1600" dirty="0" err="1"/>
              <a:t>flatmates</a:t>
            </a:r>
            <a:r>
              <a:rPr lang="en-US" sz="1600" dirty="0"/>
              <a:t> see these notes, Zara feels humiliated and undermined. When Zara chats with the other </a:t>
            </a:r>
            <a:r>
              <a:rPr lang="en-US" sz="1600" dirty="0" err="1"/>
              <a:t>flatmates</a:t>
            </a:r>
            <a:r>
              <a:rPr lang="en-US" sz="1600" dirty="0"/>
              <a:t>, they agree that her contribution is at no less a standard than theirs. Yet Maria never queries their contribution.</a:t>
            </a:r>
          </a:p>
          <a:p>
            <a:pPr marL="0" marR="0" lvl="0" indent="0" algn="just" rtl="0">
              <a:lnSpc>
                <a:spcPct val="100000"/>
              </a:lnSpc>
              <a:spcBef>
                <a:spcPts val="0"/>
              </a:spcBef>
              <a:spcAft>
                <a:spcPts val="0"/>
              </a:spcAft>
              <a:buClr>
                <a:srgbClr val="000000"/>
              </a:buClr>
              <a:buSzPts val="1600"/>
              <a:buFont typeface="Arial"/>
              <a:buNone/>
            </a:pPr>
            <a:endParaRPr sz="1600" b="0" i="1" u="none" strike="noStrike" cap="none" dirty="0">
              <a:solidFill>
                <a:schemeClr val="dk1"/>
              </a:solidFill>
              <a:sym typeface="Arial"/>
            </a:endParaRPr>
          </a:p>
        </p:txBody>
      </p:sp>
      <p:sp>
        <p:nvSpPr>
          <p:cNvPr id="1783" name="Google Shape;1783;g1e370a7c432_0_3415"/>
          <p:cNvSpPr txBox="1"/>
          <p:nvPr/>
        </p:nvSpPr>
        <p:spPr>
          <a:xfrm>
            <a:off x="2555541" y="4878371"/>
            <a:ext cx="8361900" cy="1477328"/>
          </a:xfrm>
          <a:prstGeom prst="rect">
            <a:avLst/>
          </a:prstGeom>
          <a:noFill/>
          <a:ln>
            <a:noFill/>
          </a:ln>
        </p:spPr>
        <p:txBody>
          <a:bodyPr spcFirstLastPara="1" wrap="square" lIns="0" tIns="0" rIns="0" bIns="0" anchor="t" anchorCtr="0">
            <a:spAutoFit/>
          </a:bodyPr>
          <a:lstStyle/>
          <a:p>
            <a:pPr algn="just">
              <a:buSzPts val="1600"/>
            </a:pPr>
            <a:r>
              <a:rPr lang="en-US" sz="1600" dirty="0">
                <a:solidFill>
                  <a:schemeClr val="tx1"/>
                </a:solidFill>
              </a:rPr>
              <a:t>One morning, while Zara is having a lie-in, Maria starts to bang on her bedroom door, shouting at her to get up out of bed and to stop being so lazy. Zara is a bit frightened and does not respond. Maria’s insults become more abusive. Eventually Maria leaves. Later that day, Zara notices that Maria has removed her from the </a:t>
            </a:r>
            <a:r>
              <a:rPr lang="en-US" sz="1600" dirty="0" err="1">
                <a:solidFill>
                  <a:schemeClr val="tx1"/>
                </a:solidFill>
              </a:rPr>
              <a:t>flatmate’s</a:t>
            </a:r>
            <a:r>
              <a:rPr lang="en-US" sz="1600" dirty="0">
                <a:solidFill>
                  <a:schemeClr val="tx1"/>
                </a:solidFill>
              </a:rPr>
              <a:t> WhatsApp Group. Zara is feeling quite overwhelmed and doesn’t know where to turn to for help.</a:t>
            </a: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p:txBody>
      </p:sp>
      <p:cxnSp>
        <p:nvCxnSpPr>
          <p:cNvPr id="1784" name="Google Shape;1784;g1e370a7c432_0_3415">
            <a:extLst>
              <a:ext uri="{C183D7F6-B498-43B3-948B-1728B52AA6E4}">
                <adec:decorative xmlns:adec="http://schemas.microsoft.com/office/drawing/2017/decorative" val="1"/>
              </a:ext>
            </a:extLst>
          </p:cNvPr>
          <p:cNvCxnSpPr/>
          <p:nvPr/>
        </p:nvCxnSpPr>
        <p:spPr>
          <a:xfrm>
            <a:off x="2555543" y="3087548"/>
            <a:ext cx="8361900" cy="0"/>
          </a:xfrm>
          <a:prstGeom prst="straightConnector1">
            <a:avLst/>
          </a:prstGeom>
          <a:noFill/>
          <a:ln w="9525" cap="flat" cmpd="sng">
            <a:solidFill>
              <a:srgbClr val="BFBFBF"/>
            </a:solidFill>
            <a:prstDash val="solid"/>
            <a:miter lim="800000"/>
            <a:headEnd type="none" w="sm" len="sm"/>
            <a:tailEnd type="none" w="sm" len="sm"/>
          </a:ln>
        </p:spPr>
      </p:cxnSp>
      <p:cxnSp>
        <p:nvCxnSpPr>
          <p:cNvPr id="1785" name="Google Shape;1785;g1e370a7c432_0_3415">
            <a:extLst>
              <a:ext uri="{C183D7F6-B498-43B3-948B-1728B52AA6E4}">
                <adec:decorative xmlns:adec="http://schemas.microsoft.com/office/drawing/2017/decorative" val="1"/>
              </a:ext>
            </a:extLst>
          </p:cNvPr>
          <p:cNvCxnSpPr/>
          <p:nvPr/>
        </p:nvCxnSpPr>
        <p:spPr>
          <a:xfrm>
            <a:off x="2555542" y="4722384"/>
            <a:ext cx="8361900" cy="0"/>
          </a:xfrm>
          <a:prstGeom prst="straightConnector1">
            <a:avLst/>
          </a:prstGeom>
          <a:noFill/>
          <a:ln w="9525" cap="flat" cmpd="sng">
            <a:solidFill>
              <a:srgbClr val="BFBFBF"/>
            </a:solidFill>
            <a:prstDash val="solid"/>
            <a:miter lim="800000"/>
            <a:headEnd type="none" w="sm" len="sm"/>
            <a:tailEnd type="none" w="sm" len="sm"/>
          </a:ln>
        </p:spPr>
      </p:cxnSp>
      <p:pic>
        <p:nvPicPr>
          <p:cNvPr id="5" name="Google Shape;587;g25be8d18306_0_235" descr="Cartoon style depiction of a house.">
            <a:extLst>
              <a:ext uri="{FF2B5EF4-FFF2-40B4-BE49-F238E27FC236}">
                <a16:creationId xmlns:a16="http://schemas.microsoft.com/office/drawing/2014/main" id="{8FD99F89-3098-DE57-F790-1ACB49367DDF}"/>
              </a:ext>
            </a:extLst>
          </p:cNvPr>
          <p:cNvPicPr preferRelativeResize="0"/>
          <p:nvPr/>
        </p:nvPicPr>
        <p:blipFill rotWithShape="1">
          <a:blip r:embed="rId3">
            <a:alphaModFix/>
          </a:blip>
          <a:srcRect t="2280" b="2290"/>
          <a:stretch/>
        </p:blipFill>
        <p:spPr>
          <a:xfrm>
            <a:off x="293175" y="1464475"/>
            <a:ext cx="1389139" cy="1325700"/>
          </a:xfrm>
          <a:prstGeom prst="rect">
            <a:avLst/>
          </a:prstGeom>
          <a:noFill/>
          <a:ln>
            <a:noFill/>
          </a:ln>
        </p:spPr>
      </p:pic>
      <p:pic>
        <p:nvPicPr>
          <p:cNvPr id="6" name="Google Shape;588;g25be8d18306_0_235" descr="Drawings of post-its">
            <a:extLst>
              <a:ext uri="{FF2B5EF4-FFF2-40B4-BE49-F238E27FC236}">
                <a16:creationId xmlns:a16="http://schemas.microsoft.com/office/drawing/2014/main" id="{0CAB3AD1-4BC7-F418-B2BD-22CEAC92B204}"/>
              </a:ext>
            </a:extLst>
          </p:cNvPr>
          <p:cNvPicPr preferRelativeResize="0"/>
          <p:nvPr/>
        </p:nvPicPr>
        <p:blipFill rotWithShape="1">
          <a:blip r:embed="rId4">
            <a:alphaModFix/>
          </a:blip>
          <a:srcRect l="11233" r="11241"/>
          <a:stretch/>
        </p:blipFill>
        <p:spPr>
          <a:xfrm>
            <a:off x="381373" y="3204813"/>
            <a:ext cx="1212726" cy="1036326"/>
          </a:xfrm>
          <a:prstGeom prst="rect">
            <a:avLst/>
          </a:prstGeom>
          <a:noFill/>
          <a:ln>
            <a:noFill/>
          </a:ln>
        </p:spPr>
      </p:pic>
      <p:pic>
        <p:nvPicPr>
          <p:cNvPr id="7" name="Google Shape;589;g25be8d18306_0_235" descr="Drawing of a woman choosing between two white doors">
            <a:extLst>
              <a:ext uri="{FF2B5EF4-FFF2-40B4-BE49-F238E27FC236}">
                <a16:creationId xmlns:a16="http://schemas.microsoft.com/office/drawing/2014/main" id="{5A316675-F9FB-3874-64BC-0525F4CEE957}"/>
              </a:ext>
            </a:extLst>
          </p:cNvPr>
          <p:cNvPicPr preferRelativeResize="0"/>
          <p:nvPr/>
        </p:nvPicPr>
        <p:blipFill rotWithShape="1">
          <a:blip r:embed="rId5">
            <a:alphaModFix/>
          </a:blip>
          <a:srcRect/>
          <a:stretch/>
        </p:blipFill>
        <p:spPr>
          <a:xfrm>
            <a:off x="293167" y="4767267"/>
            <a:ext cx="1389134" cy="138917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2"/>
        <p:cNvGrpSpPr/>
        <p:nvPr/>
      </p:nvGrpSpPr>
      <p:grpSpPr>
        <a:xfrm>
          <a:off x="0" y="0"/>
          <a:ext cx="0" cy="0"/>
          <a:chOff x="0" y="0"/>
          <a:chExt cx="0" cy="0"/>
        </a:xfrm>
      </p:grpSpPr>
      <p:sp>
        <p:nvSpPr>
          <p:cNvPr id="1673" name="Google Shape;1673;g2be0eb19aa2_0_16"/>
          <p:cNvSpPr txBox="1">
            <a:spLocks noGrp="1"/>
          </p:cNvSpPr>
          <p:nvPr>
            <p:ph type="title"/>
          </p:nvPr>
        </p:nvSpPr>
        <p:spPr>
          <a:xfrm>
            <a:off x="1371597" y="348865"/>
            <a:ext cx="10044000" cy="8778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dk1"/>
              </a:buClr>
              <a:buSzPts val="1800"/>
              <a:buNone/>
            </a:pPr>
            <a:r>
              <a:rPr lang="en-GB" sz="4000" dirty="0">
                <a:solidFill>
                  <a:srgbClr val="FFFFFF"/>
                </a:solidFill>
              </a:rPr>
              <a:t>Case studies</a:t>
            </a:r>
            <a:endParaRPr sz="4000" dirty="0">
              <a:solidFill>
                <a:srgbClr val="FFFFFF"/>
              </a:solidFill>
            </a:endParaRPr>
          </a:p>
        </p:txBody>
      </p:sp>
      <p:sp>
        <p:nvSpPr>
          <p:cNvPr id="1674" name="Google Shape;1674;g2be0eb19aa2_0_16" descr="Green pencil"/>
          <p:cNvSpPr/>
          <p:nvPr/>
        </p:nvSpPr>
        <p:spPr>
          <a:xfrm>
            <a:off x="5273748" y="1381500"/>
            <a:ext cx="1947300" cy="1955700"/>
          </a:xfrm>
          <a:prstGeom prst="ellipse">
            <a:avLst/>
          </a:pr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5" name="Google Shape;1675;g2be0eb19aa2_0_16">
            <a:extLst>
              <a:ext uri="{C183D7F6-B498-43B3-948B-1728B52AA6E4}">
                <adec:decorative xmlns:adec="http://schemas.microsoft.com/office/drawing/2017/decorative" val="1"/>
              </a:ext>
            </a:extLst>
          </p:cNvPr>
          <p:cNvSpPr/>
          <p:nvPr/>
        </p:nvSpPr>
        <p:spPr>
          <a:xfrm>
            <a:off x="5682130" y="1798312"/>
            <a:ext cx="1122300" cy="11223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6" name="Google Shape;1676;g2be0eb19aa2_0_16">
            <a:extLst>
              <a:ext uri="{C183D7F6-B498-43B3-948B-1728B52AA6E4}">
                <adec:decorative xmlns:adec="http://schemas.microsoft.com/office/drawing/2017/decorative" val="1"/>
              </a:ext>
            </a:extLst>
          </p:cNvPr>
          <p:cNvSpPr/>
          <p:nvPr/>
        </p:nvSpPr>
        <p:spPr>
          <a:xfrm>
            <a:off x="4640099" y="3946500"/>
            <a:ext cx="3206400" cy="153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7" name="Google Shape;1677;g2be0eb19aa2_0_16"/>
          <p:cNvSpPr txBox="1"/>
          <p:nvPr/>
        </p:nvSpPr>
        <p:spPr>
          <a:xfrm>
            <a:off x="4640099" y="3946500"/>
            <a:ext cx="3206400" cy="153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dirty="0">
                <a:solidFill>
                  <a:srgbClr val="000000"/>
                </a:solidFill>
                <a:latin typeface="Arial"/>
                <a:ea typeface="Arial"/>
                <a:cs typeface="Arial"/>
                <a:sym typeface="Arial"/>
              </a:rPr>
              <a:t>IS THIS BEHAVIOUR BULLYING, HARASSMENT, SEXUAL MISCONDUCT OR SOMETHING ELSE?</a:t>
            </a:r>
            <a:endParaRPr sz="1400" b="0" i="0" u="none" strike="noStrike" cap="none" dirty="0">
              <a:solidFill>
                <a:srgbClr val="000000"/>
              </a:solidFill>
              <a:latin typeface="Arial"/>
              <a:ea typeface="Arial"/>
              <a:cs typeface="Arial"/>
              <a:sym typeface="Arial"/>
            </a:endParaRPr>
          </a:p>
        </p:txBody>
      </p:sp>
      <p:sp>
        <p:nvSpPr>
          <p:cNvPr id="1679" name="Google Shape;1679;g2be0eb19aa2_0_16">
            <a:extLst>
              <a:ext uri="{C183D7F6-B498-43B3-948B-1728B52AA6E4}">
                <adec:decorative xmlns:adec="http://schemas.microsoft.com/office/drawing/2017/decorative" val="1"/>
              </a:ext>
            </a:extLst>
          </p:cNvPr>
          <p:cNvSpPr/>
          <p:nvPr/>
        </p:nvSpPr>
        <p:spPr>
          <a:xfrm>
            <a:off x="12174787" y="3946500"/>
            <a:ext cx="3206400" cy="153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80" name="Google Shape;1680;g2be0eb19aa2_0_16" descr="A yellow sign with blue text&#10;&#10;Description automatically generated with low confidence"/>
          <p:cNvPicPr preferRelativeResize="0"/>
          <p:nvPr/>
        </p:nvPicPr>
        <p:blipFill rotWithShape="1">
          <a:blip r:embed="rId4">
            <a:alphaModFix/>
          </a:blip>
          <a:srcRect/>
          <a:stretch/>
        </p:blipFill>
        <p:spPr>
          <a:xfrm>
            <a:off x="10419470" y="5966085"/>
            <a:ext cx="1729323" cy="891915"/>
          </a:xfrm>
          <a:prstGeom prst="rect">
            <a:avLst/>
          </a:prstGeom>
          <a:noFill/>
          <a:ln>
            <a:noFill/>
          </a:ln>
        </p:spPr>
      </p:pic>
      <p:sp>
        <p:nvSpPr>
          <p:cNvPr id="2" name="Title 1">
            <a:extLst>
              <a:ext uri="{FF2B5EF4-FFF2-40B4-BE49-F238E27FC236}">
                <a16:creationId xmlns:a16="http://schemas.microsoft.com/office/drawing/2014/main" id="{65863C61-37B0-9072-82DD-E308C87DA463}"/>
              </a:ext>
            </a:extLst>
          </p:cNvPr>
          <p:cNvSpPr txBox="1">
            <a:spLocks/>
          </p:cNvSpPr>
          <p:nvPr/>
        </p:nvSpPr>
        <p:spPr>
          <a:xfrm>
            <a:off x="838200" y="365125"/>
            <a:ext cx="10515600" cy="1325700"/>
          </a:xfrm>
          <a:prstGeom prst="rect">
            <a:avLst/>
          </a:prstGeom>
          <a:noFill/>
          <a:ln>
            <a:noFill/>
          </a:ln>
        </p:spPr>
        <p:txBody>
          <a:bodyPr spcFirstLastPara="1" wrap="square" lIns="0" tIns="0" rIns="0" bIns="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IE" b="1">
                <a:latin typeface="+mj-lt"/>
              </a:rPr>
              <a:t>Case Study Question</a:t>
            </a:r>
            <a:endParaRPr lang="en-IE" b="1" dirty="0">
              <a:latin typeface="+mj-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95"/>
        <p:cNvGrpSpPr/>
        <p:nvPr/>
      </p:nvGrpSpPr>
      <p:grpSpPr>
        <a:xfrm>
          <a:off x="0" y="0"/>
          <a:ext cx="0" cy="0"/>
          <a:chOff x="0" y="0"/>
          <a:chExt cx="0" cy="0"/>
        </a:xfrm>
      </p:grpSpPr>
      <p:sp>
        <p:nvSpPr>
          <p:cNvPr id="1696" name="Google Shape;1696;g1e370a7c432_0_1519">
            <a:extLs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97" name="Google Shape;1697;g1e370a7c432_0_1519">
            <a:extLst>
              <a:ext uri="{C183D7F6-B498-43B3-948B-1728B52AA6E4}">
                <adec:decorative xmlns:adec="http://schemas.microsoft.com/office/drawing/2017/decorative" val="1"/>
              </a:ext>
            </a:extLst>
          </p:cNvPr>
          <p:cNvSpPr/>
          <p:nvPr/>
        </p:nvSpPr>
        <p:spPr>
          <a:xfrm flipH="1">
            <a:off x="-3" y="-1"/>
            <a:ext cx="12192000" cy="1590600"/>
          </a:xfrm>
          <a:prstGeom prst="rect">
            <a:avLst/>
          </a:prstGeom>
          <a:gradFill>
            <a:gsLst>
              <a:gs pos="0">
                <a:srgbClr val="000000"/>
              </a:gs>
              <a:gs pos="100000">
                <a:srgbClr val="3F762A"/>
              </a:gs>
            </a:gsLst>
            <a:lin ang="8400134"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98" name="Google Shape;1698;g1e370a7c432_0_1519">
            <a:extLst>
              <a:ext uri="{C183D7F6-B498-43B3-948B-1728B52AA6E4}">
                <adec:decorative xmlns:adec="http://schemas.microsoft.com/office/drawing/2017/decorative" val="1"/>
              </a:ext>
            </a:extLst>
          </p:cNvPr>
          <p:cNvSpPr/>
          <p:nvPr/>
        </p:nvSpPr>
        <p:spPr>
          <a:xfrm rot="10800000" flipH="1">
            <a:off x="-3" y="142"/>
            <a:ext cx="8115300" cy="1590600"/>
          </a:xfrm>
          <a:prstGeom prst="rect">
            <a:avLst/>
          </a:prstGeom>
          <a:gradFill>
            <a:gsLst>
              <a:gs pos="0">
                <a:srgbClr val="549E39">
                  <a:alpha val="0"/>
                </a:srgbClr>
              </a:gs>
              <a:gs pos="20000">
                <a:srgbClr val="549E39">
                  <a:alpha val="0"/>
                </a:srgbClr>
              </a:gs>
              <a:gs pos="100000">
                <a:srgbClr val="2A4F1C">
                  <a:alpha val="54509"/>
                </a:srgbClr>
              </a:gs>
            </a:gsLst>
            <a:lin ang="13800146"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99" name="Google Shape;1699;g1e370a7c432_0_1519">
            <a:extLst>
              <a:ext uri="{C183D7F6-B498-43B3-948B-1728B52AA6E4}">
                <adec:decorative xmlns:adec="http://schemas.microsoft.com/office/drawing/2017/decorative" val="1"/>
              </a:ext>
            </a:extLst>
          </p:cNvPr>
          <p:cNvSpPr/>
          <p:nvPr/>
        </p:nvSpPr>
        <p:spPr>
          <a:xfrm flipH="1">
            <a:off x="8115297" y="-1"/>
            <a:ext cx="4076700" cy="1590600"/>
          </a:xfrm>
          <a:prstGeom prst="rect">
            <a:avLst/>
          </a:prstGeom>
          <a:gradFill>
            <a:gsLst>
              <a:gs pos="0">
                <a:srgbClr val="549E39">
                  <a:alpha val="65490"/>
                </a:srgbClr>
              </a:gs>
              <a:gs pos="100000">
                <a:srgbClr val="000000">
                  <a:alpha val="29411"/>
                </a:srgbClr>
              </a:gs>
            </a:gsLst>
            <a:lin ang="13199916"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00" name="Google Shape;1700;g1e370a7c432_0_1519">
            <a:extLst>
              <a:ext uri="{C183D7F6-B498-43B3-948B-1728B52AA6E4}">
                <adec:decorative xmlns:adec="http://schemas.microsoft.com/office/drawing/2017/decorative" val="1"/>
              </a:ext>
            </a:extLst>
          </p:cNvPr>
          <p:cNvSpPr/>
          <p:nvPr/>
        </p:nvSpPr>
        <p:spPr>
          <a:xfrm>
            <a:off x="50" y="-76200"/>
            <a:ext cx="12192000" cy="1667100"/>
          </a:xfrm>
          <a:prstGeom prst="rect">
            <a:avLst/>
          </a:prstGeom>
          <a:gradFill>
            <a:gsLst>
              <a:gs pos="0">
                <a:srgbClr val="03D7A9"/>
              </a:gs>
              <a:gs pos="100000">
                <a:srgbClr val="055342"/>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01" name="Google Shape;1701;g1e370a7c432_0_1519"/>
          <p:cNvSpPr txBox="1">
            <a:spLocks noGrp="1"/>
          </p:cNvSpPr>
          <p:nvPr>
            <p:ph type="title"/>
          </p:nvPr>
        </p:nvSpPr>
        <p:spPr>
          <a:xfrm>
            <a:off x="1371599" y="294538"/>
            <a:ext cx="9896100" cy="1033800"/>
          </a:xfrm>
          <a:prstGeom prst="rect">
            <a:avLst/>
          </a:prstGeom>
          <a:noFill/>
          <a:ln>
            <a:noFill/>
          </a:ln>
        </p:spPr>
        <p:txBody>
          <a:bodyPr spcFirstLastPara="1" wrap="square" lIns="0" tIns="0" rIns="0" bIns="0" anchor="ctr" anchorCtr="0">
            <a:normAutofit fontScale="90000"/>
          </a:bodyPr>
          <a:lstStyle/>
          <a:p>
            <a:pPr marL="0" lvl="0" indent="0" algn="l" rtl="0">
              <a:lnSpc>
                <a:spcPct val="90000"/>
              </a:lnSpc>
              <a:spcBef>
                <a:spcPts val="0"/>
              </a:spcBef>
              <a:spcAft>
                <a:spcPts val="0"/>
              </a:spcAft>
              <a:buClr>
                <a:schemeClr val="dk1"/>
              </a:buClr>
              <a:buSzPts val="1800"/>
              <a:buNone/>
            </a:pPr>
            <a:r>
              <a:rPr lang="en-GB" sz="3300" b="1" dirty="0">
                <a:solidFill>
                  <a:srgbClr val="FFFFFF"/>
                </a:solidFill>
                <a:latin typeface="+mj-lt"/>
                <a:ea typeface="Quattrocento Sans"/>
                <a:cs typeface="Quattrocento Sans"/>
                <a:sym typeface="Quattrocento Sans"/>
              </a:rPr>
              <a:t>What terms could be used to describe the behaviour?</a:t>
            </a:r>
            <a:br>
              <a:rPr lang="en-GB" sz="2500" dirty="0">
                <a:solidFill>
                  <a:srgbClr val="FFFFFF"/>
                </a:solidFill>
              </a:rPr>
            </a:br>
            <a:endParaRPr sz="2500" dirty="0">
              <a:solidFill>
                <a:srgbClr val="FFFFFF"/>
              </a:solidFill>
            </a:endParaRPr>
          </a:p>
        </p:txBody>
      </p:sp>
      <p:sp>
        <p:nvSpPr>
          <p:cNvPr id="1702" name="Google Shape;1702;g1e370a7c432_0_1519"/>
          <p:cNvSpPr txBox="1">
            <a:spLocks noGrp="1"/>
          </p:cNvSpPr>
          <p:nvPr>
            <p:ph type="body" idx="1"/>
          </p:nvPr>
        </p:nvSpPr>
        <p:spPr>
          <a:xfrm>
            <a:off x="1371599" y="2318197"/>
            <a:ext cx="9723900" cy="3683400"/>
          </a:xfrm>
          <a:prstGeom prst="rect">
            <a:avLst/>
          </a:prstGeom>
          <a:noFill/>
          <a:ln>
            <a:noFill/>
          </a:ln>
        </p:spPr>
        <p:txBody>
          <a:bodyPr spcFirstLastPara="1" wrap="square" lIns="0" tIns="0" rIns="0" bIns="0" anchor="ctr" anchorCtr="0">
            <a:normAutofit/>
          </a:bodyPr>
          <a:lstStyle/>
          <a:p>
            <a:r>
              <a:rPr lang="en-GB" sz="2500" dirty="0">
                <a:solidFill>
                  <a:srgbClr val="002060"/>
                </a:solidFill>
                <a:latin typeface="+mn-lt"/>
                <a:ea typeface="Calibri"/>
                <a:cs typeface="Calibri"/>
                <a:sym typeface="Calibri"/>
              </a:rPr>
              <a:t>Repeated inappropriate behaviour, direct or indirect, whether verbal, physical or otherwise, conducted by one or more persons against another or others, at the place of work/study and/or in the course of employment/study which could reasonably be regarded as undermining the individuals right to dignity at the place of work/study, is </a:t>
            </a:r>
            <a:r>
              <a:rPr lang="en-GB" sz="2500" b="1" dirty="0">
                <a:solidFill>
                  <a:srgbClr val="002060"/>
                </a:solidFill>
                <a:latin typeface="+mn-lt"/>
                <a:ea typeface="Calibri"/>
                <a:cs typeface="Calibri"/>
                <a:sym typeface="Calibri"/>
              </a:rPr>
              <a:t>bullying</a:t>
            </a:r>
            <a:r>
              <a:rPr lang="en-GB" sz="2500" dirty="0">
                <a:solidFill>
                  <a:srgbClr val="002060"/>
                </a:solidFill>
                <a:latin typeface="+mn-lt"/>
                <a:ea typeface="Calibri"/>
                <a:cs typeface="Calibri"/>
                <a:sym typeface="Calibri"/>
              </a:rPr>
              <a:t>. </a:t>
            </a:r>
            <a:endParaRPr sz="2500" dirty="0">
              <a:solidFill>
                <a:srgbClr val="002060"/>
              </a:solidFill>
              <a:latin typeface="+mn-lt"/>
              <a:ea typeface="Calibri"/>
              <a:cs typeface="Calibri"/>
              <a:sym typeface="Calibri"/>
            </a:endParaRPr>
          </a:p>
          <a:p>
            <a:r>
              <a:rPr lang="en-GB" sz="2500" dirty="0">
                <a:solidFill>
                  <a:srgbClr val="002060"/>
                </a:solidFill>
                <a:latin typeface="+mn-lt"/>
                <a:ea typeface="Calibri"/>
                <a:cs typeface="Calibri"/>
                <a:sym typeface="Calibri"/>
              </a:rPr>
              <a:t>An isolated incident is </a:t>
            </a:r>
            <a:r>
              <a:rPr lang="en-GB" sz="2500" b="1" dirty="0">
                <a:solidFill>
                  <a:srgbClr val="002060"/>
                </a:solidFill>
                <a:latin typeface="+mn-lt"/>
                <a:ea typeface="Calibri"/>
                <a:cs typeface="Calibri"/>
                <a:sym typeface="Calibri"/>
              </a:rPr>
              <a:t>not considered to be bullying</a:t>
            </a:r>
            <a:endParaRPr sz="2500" dirty="0">
              <a:solidFill>
                <a:srgbClr val="002060"/>
              </a:solidFill>
              <a:latin typeface="+mn-lt"/>
            </a:endParaRPr>
          </a:p>
          <a:p>
            <a:pPr marL="457200" lvl="0" indent="-228600" algn="l" rtl="0">
              <a:lnSpc>
                <a:spcPct val="90000"/>
              </a:lnSpc>
              <a:spcBef>
                <a:spcPts val="1000"/>
              </a:spcBef>
              <a:spcAft>
                <a:spcPts val="0"/>
              </a:spcAft>
              <a:buClr>
                <a:schemeClr val="dk1"/>
              </a:buClr>
              <a:buSzPts val="1800"/>
              <a:buNone/>
            </a:pPr>
            <a:endParaRPr sz="2000" dirty="0"/>
          </a:p>
        </p:txBody>
      </p:sp>
      <p:pic>
        <p:nvPicPr>
          <p:cNvPr id="1703" name="Google Shape;1703;g1e370a7c432_0_1519" descr="A yellow sign with blue text&#10;&#10;Description automatically generated with low confidence"/>
          <p:cNvPicPr preferRelativeResize="0"/>
          <p:nvPr/>
        </p:nvPicPr>
        <p:blipFill rotWithShape="1">
          <a:blip r:embed="rId3">
            <a:alphaModFix/>
          </a:blip>
          <a:srcRect/>
          <a:stretch/>
        </p:blipFill>
        <p:spPr>
          <a:xfrm>
            <a:off x="10419470" y="5966085"/>
            <a:ext cx="1729323" cy="89191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84"/>
        <p:cNvGrpSpPr/>
        <p:nvPr/>
      </p:nvGrpSpPr>
      <p:grpSpPr>
        <a:xfrm>
          <a:off x="0" y="0"/>
          <a:ext cx="0" cy="0"/>
          <a:chOff x="0" y="0"/>
          <a:chExt cx="0" cy="0"/>
        </a:xfrm>
      </p:grpSpPr>
      <p:sp>
        <p:nvSpPr>
          <p:cNvPr id="1685" name="Google Shape;1685;g1e370a7c432_0_1416">
            <a:extLst>
              <a:ext uri="{C183D7F6-B498-43B3-948B-1728B52AA6E4}">
                <adec:decorative xmlns:adec="http://schemas.microsoft.com/office/drawing/2017/decorative" val="1"/>
              </a:ext>
            </a:extLst>
          </p:cNvPr>
          <p:cNvSpPr/>
          <p:nvPr/>
        </p:nvSpPr>
        <p:spPr>
          <a:xfrm>
            <a:off x="3048" y="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86" name="Google Shape;1686;g1e370a7c432_0_1416">
            <a:extLst>
              <a:ext uri="{C183D7F6-B498-43B3-948B-1728B52AA6E4}">
                <adec:decorative xmlns:adec="http://schemas.microsoft.com/office/drawing/2017/decorative" val="1"/>
              </a:ext>
            </a:extLst>
          </p:cNvPr>
          <p:cNvSpPr/>
          <p:nvPr/>
        </p:nvSpPr>
        <p:spPr>
          <a:xfrm>
            <a:off x="489189" y="1119031"/>
            <a:ext cx="4620000" cy="4620000"/>
          </a:xfrm>
          <a:prstGeom prst="ellipse">
            <a:avLst/>
          </a:prstGeom>
          <a:solidFill>
            <a:srgbClr val="0096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87" name="Google Shape;1687;g1e370a7c432_0_1416"/>
          <p:cNvSpPr txBox="1">
            <a:spLocks noGrp="1"/>
          </p:cNvSpPr>
          <p:nvPr>
            <p:ph type="title"/>
          </p:nvPr>
        </p:nvSpPr>
        <p:spPr>
          <a:xfrm>
            <a:off x="1171074" y="1396686"/>
            <a:ext cx="3240600" cy="40647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dk1"/>
              </a:buClr>
              <a:buSzPts val="1800"/>
              <a:buNone/>
            </a:pPr>
            <a:r>
              <a:rPr lang="en-GB" b="1" dirty="0">
                <a:solidFill>
                  <a:srgbClr val="FFFFFF"/>
                </a:solidFill>
                <a:latin typeface="+mj-lt"/>
              </a:rPr>
              <a:t>What behaviour can be identified?</a:t>
            </a:r>
            <a:endParaRPr b="1" dirty="0">
              <a:latin typeface="+mj-lt"/>
            </a:endParaRPr>
          </a:p>
        </p:txBody>
      </p:sp>
      <p:sp>
        <p:nvSpPr>
          <p:cNvPr id="1688" name="Google Shape;1688;g1e370a7c432_0_1416">
            <a:extLst>
              <a:ext uri="{C183D7F6-B498-43B3-948B-1728B52AA6E4}">
                <adec:decorative xmlns:adec="http://schemas.microsoft.com/office/drawing/2017/decorative" val="1"/>
              </a:ext>
            </a:extLst>
          </p:cNvPr>
          <p:cNvSpPr/>
          <p:nvPr/>
        </p:nvSpPr>
        <p:spPr>
          <a:xfrm rot="-1790987">
            <a:off x="8683714" y="941128"/>
            <a:ext cx="2987779" cy="2987779"/>
          </a:xfrm>
          <a:prstGeom prst="arc">
            <a:avLst>
              <a:gd name="adj1" fmla="val 15817365"/>
              <a:gd name="adj2" fmla="val 1781380"/>
            </a:avLst>
          </a:prstGeom>
          <a:noFill/>
          <a:ln w="127000" cap="rnd" cmpd="sng">
            <a:solidFill>
              <a:srgbClr val="9CC2E5"/>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89" name="Google Shape;1689;g1e370a7c432_0_1416">
            <a:extLst>
              <a:ext uri="{C183D7F6-B498-43B3-948B-1728B52AA6E4}">
                <adec:decorative xmlns:adec="http://schemas.microsoft.com/office/drawing/2017/decorative" val="1"/>
              </a:ext>
            </a:extLst>
          </p:cNvPr>
          <p:cNvSpPr/>
          <p:nvPr/>
        </p:nvSpPr>
        <p:spPr>
          <a:xfrm>
            <a:off x="910048" y="4780992"/>
            <a:ext cx="546000" cy="546000"/>
          </a:xfrm>
          <a:prstGeom prst="ellipse">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690" name="Google Shape;1690;g1e370a7c432_0_1416"/>
          <p:cNvSpPr txBox="1">
            <a:spLocks noGrp="1"/>
          </p:cNvSpPr>
          <p:nvPr>
            <p:ph type="body" idx="1"/>
          </p:nvPr>
        </p:nvSpPr>
        <p:spPr>
          <a:xfrm>
            <a:off x="5370153" y="1803633"/>
            <a:ext cx="5536500" cy="3935400"/>
          </a:xfrm>
          <a:prstGeom prst="rect">
            <a:avLst/>
          </a:prstGeom>
          <a:noFill/>
          <a:ln>
            <a:noFill/>
          </a:ln>
        </p:spPr>
        <p:txBody>
          <a:bodyPr spcFirstLastPara="1" wrap="square" lIns="0" tIns="0" rIns="0" bIns="0" anchor="t" anchorCtr="0">
            <a:normAutofit/>
          </a:bodyPr>
          <a:lstStyle/>
          <a:p>
            <a:pPr indent="-457200"/>
            <a:r>
              <a:rPr lang="en-IE" dirty="0">
                <a:solidFill>
                  <a:srgbClr val="002060"/>
                </a:solidFill>
                <a:latin typeface="+mn-lt"/>
              </a:rPr>
              <a:t>Gossiping</a:t>
            </a:r>
            <a:endParaRPr dirty="0">
              <a:solidFill>
                <a:srgbClr val="002060"/>
              </a:solidFill>
              <a:latin typeface="+mn-lt"/>
            </a:endParaRPr>
          </a:p>
          <a:p>
            <a:pPr indent="-457200"/>
            <a:r>
              <a:rPr lang="en-IE" dirty="0">
                <a:solidFill>
                  <a:srgbClr val="002060"/>
                </a:solidFill>
                <a:latin typeface="+mn-lt"/>
              </a:rPr>
              <a:t>Undermining &amp; humiliating behaviour</a:t>
            </a:r>
            <a:endParaRPr dirty="0">
              <a:latin typeface="+mn-lt"/>
            </a:endParaRPr>
          </a:p>
          <a:p>
            <a:pPr indent="-457200"/>
            <a:r>
              <a:rPr lang="en-IE" dirty="0">
                <a:solidFill>
                  <a:srgbClr val="002060"/>
                </a:solidFill>
                <a:latin typeface="+mn-lt"/>
              </a:rPr>
              <a:t>Being treated less favourably than colleagues</a:t>
            </a:r>
            <a:endParaRPr dirty="0">
              <a:solidFill>
                <a:srgbClr val="002060"/>
              </a:solidFill>
              <a:latin typeface="+mn-lt"/>
            </a:endParaRPr>
          </a:p>
          <a:p>
            <a:pPr indent="-457200">
              <a:buClr>
                <a:srgbClr val="002060"/>
              </a:buClr>
            </a:pPr>
            <a:r>
              <a:rPr lang="en-GB" dirty="0">
                <a:solidFill>
                  <a:srgbClr val="002060"/>
                </a:solidFill>
                <a:latin typeface="+mn-lt"/>
              </a:rPr>
              <a:t>Exclusion </a:t>
            </a:r>
          </a:p>
          <a:p>
            <a:pPr indent="-457200">
              <a:buClr>
                <a:srgbClr val="002060"/>
              </a:buClr>
            </a:pPr>
            <a:r>
              <a:rPr lang="en-GB" dirty="0">
                <a:solidFill>
                  <a:srgbClr val="002060"/>
                </a:solidFill>
                <a:latin typeface="+mn-lt"/>
              </a:rPr>
              <a:t>Offensive/intimidating behaviour</a:t>
            </a:r>
            <a:endParaRPr dirty="0">
              <a:solidFill>
                <a:srgbClr val="002060"/>
              </a:solidFill>
              <a:latin typeface="+mn-lt"/>
            </a:endParaRPr>
          </a:p>
          <a:p>
            <a:pPr marL="457200" lvl="0" indent="0" algn="l" rtl="0">
              <a:lnSpc>
                <a:spcPct val="90000"/>
              </a:lnSpc>
              <a:spcBef>
                <a:spcPts val="1000"/>
              </a:spcBef>
              <a:spcAft>
                <a:spcPts val="0"/>
              </a:spcAft>
              <a:buNone/>
            </a:pPr>
            <a:endParaRPr dirty="0">
              <a:solidFill>
                <a:srgbClr val="002060"/>
              </a:solidFill>
            </a:endParaRPr>
          </a:p>
          <a:p>
            <a:pPr marL="457200" lvl="0" indent="-228600" algn="l" rtl="0">
              <a:lnSpc>
                <a:spcPct val="90000"/>
              </a:lnSpc>
              <a:spcBef>
                <a:spcPts val="1000"/>
              </a:spcBef>
              <a:spcAft>
                <a:spcPts val="0"/>
              </a:spcAft>
              <a:buClr>
                <a:schemeClr val="dk1"/>
              </a:buClr>
              <a:buSzPts val="1800"/>
              <a:buNone/>
            </a:pPr>
            <a:endParaRPr dirty="0"/>
          </a:p>
        </p:txBody>
      </p:sp>
      <p:pic>
        <p:nvPicPr>
          <p:cNvPr id="1691" name="Google Shape;1691;g1e370a7c432_0_1416" descr="A yellow sign with blue text&#10;&#10;Description automatically generated with low confidence"/>
          <p:cNvPicPr preferRelativeResize="0"/>
          <p:nvPr/>
        </p:nvPicPr>
        <p:blipFill rotWithShape="1">
          <a:blip r:embed="rId3">
            <a:alphaModFix/>
          </a:blip>
          <a:srcRect/>
          <a:stretch/>
        </p:blipFill>
        <p:spPr>
          <a:xfrm>
            <a:off x="10419470" y="5966085"/>
            <a:ext cx="1729323" cy="89191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9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9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9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9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9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08"/>
        <p:cNvGrpSpPr/>
        <p:nvPr/>
      </p:nvGrpSpPr>
      <p:grpSpPr>
        <a:xfrm>
          <a:off x="0" y="0"/>
          <a:ext cx="0" cy="0"/>
          <a:chOff x="0" y="0"/>
          <a:chExt cx="0" cy="0"/>
        </a:xfrm>
      </p:grpSpPr>
      <p:sp>
        <p:nvSpPr>
          <p:cNvPr id="1711" name="Google Shape;1711;g2be0eb19aa2_0_121">
            <a:extLst>
              <a:ext uri="{C183D7F6-B498-43B3-948B-1728B52AA6E4}">
                <adec:decorative xmlns:adec="http://schemas.microsoft.com/office/drawing/2017/decorative" val="1"/>
              </a:ext>
            </a:extLst>
          </p:cNvPr>
          <p:cNvSpPr/>
          <p:nvPr/>
        </p:nvSpPr>
        <p:spPr>
          <a:xfrm>
            <a:off x="5389763" y="1872755"/>
            <a:ext cx="1955700" cy="1955700"/>
          </a:xfrm>
          <a:prstGeom prst="ellipse">
            <a:avLst/>
          </a:pr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712" name="Google Shape;1712;g2be0eb19aa2_0_121" descr="Outline of a face looking worried"/>
          <p:cNvSpPr/>
          <p:nvPr/>
        </p:nvSpPr>
        <p:spPr>
          <a:xfrm>
            <a:off x="5832402" y="2272754"/>
            <a:ext cx="1070422" cy="1156246"/>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3" name="Google Shape;1713;g2be0eb19aa2_0_121">
            <a:extLst>
              <a:ext uri="{C183D7F6-B498-43B3-948B-1728B52AA6E4}">
                <adec:decorative xmlns:adec="http://schemas.microsoft.com/office/drawing/2017/decorative" val="1"/>
              </a:ext>
            </a:extLst>
          </p:cNvPr>
          <p:cNvSpPr/>
          <p:nvPr/>
        </p:nvSpPr>
        <p:spPr>
          <a:xfrm>
            <a:off x="4790483" y="3791594"/>
            <a:ext cx="3206400" cy="153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4" name="Google Shape;1714;g2be0eb19aa2_0_121"/>
          <p:cNvSpPr txBox="1"/>
          <p:nvPr/>
        </p:nvSpPr>
        <p:spPr>
          <a:xfrm>
            <a:off x="4790352" y="4373523"/>
            <a:ext cx="3206400" cy="153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dirty="0">
                <a:solidFill>
                  <a:srgbClr val="000000"/>
                </a:solidFill>
                <a:latin typeface="Arial"/>
                <a:ea typeface="Arial"/>
                <a:cs typeface="Arial"/>
                <a:sym typeface="Arial"/>
              </a:rPr>
              <a:t>HOW MIGHT THE PERSON AT WHOM THE BEHAVIOUR WAS TARGETED BE FEELING?</a:t>
            </a:r>
            <a:endParaRPr sz="1400" b="0" i="0" u="none" strike="noStrike" cap="none" dirty="0">
              <a:solidFill>
                <a:srgbClr val="000000"/>
              </a:solidFill>
              <a:latin typeface="Arial"/>
              <a:ea typeface="Arial"/>
              <a:cs typeface="Arial"/>
              <a:sym typeface="Arial"/>
            </a:endParaRPr>
          </a:p>
        </p:txBody>
      </p:sp>
      <p:pic>
        <p:nvPicPr>
          <p:cNvPr id="1716" name="Google Shape;1716;g2be0eb19aa2_0_121" descr="A yellow sign with blue text&#10;&#10;Description automatically generated with low confidence"/>
          <p:cNvPicPr preferRelativeResize="0"/>
          <p:nvPr/>
        </p:nvPicPr>
        <p:blipFill rotWithShape="1">
          <a:blip r:embed="rId4">
            <a:alphaModFix/>
          </a:blip>
          <a:srcRect/>
          <a:stretch/>
        </p:blipFill>
        <p:spPr>
          <a:xfrm>
            <a:off x="10419470" y="5966085"/>
            <a:ext cx="1729323" cy="891915"/>
          </a:xfrm>
          <a:prstGeom prst="rect">
            <a:avLst/>
          </a:prstGeom>
          <a:noFill/>
          <a:ln>
            <a:noFill/>
          </a:ln>
        </p:spPr>
      </p:pic>
      <p:sp>
        <p:nvSpPr>
          <p:cNvPr id="2" name="Title 1">
            <a:extLst>
              <a:ext uri="{FF2B5EF4-FFF2-40B4-BE49-F238E27FC236}">
                <a16:creationId xmlns:a16="http://schemas.microsoft.com/office/drawing/2014/main" id="{0A50D99F-49E8-551A-5D98-6B2EE5A538D3}"/>
              </a:ext>
            </a:extLst>
          </p:cNvPr>
          <p:cNvSpPr>
            <a:spLocks noGrp="1"/>
          </p:cNvSpPr>
          <p:nvPr>
            <p:ph type="title"/>
          </p:nvPr>
        </p:nvSpPr>
        <p:spPr/>
        <p:txBody>
          <a:bodyPr/>
          <a:lstStyle/>
          <a:p>
            <a:pPr algn="ctr"/>
            <a:r>
              <a:rPr lang="en-IE" b="1" dirty="0">
                <a:latin typeface="+mj-lt"/>
              </a:rPr>
              <a:t>Case Study Question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20"/>
        <p:cNvGrpSpPr/>
        <p:nvPr/>
      </p:nvGrpSpPr>
      <p:grpSpPr>
        <a:xfrm>
          <a:off x="0" y="0"/>
          <a:ext cx="0" cy="0"/>
          <a:chOff x="0" y="0"/>
          <a:chExt cx="0" cy="0"/>
        </a:xfrm>
      </p:grpSpPr>
      <p:sp>
        <p:nvSpPr>
          <p:cNvPr id="1721" name="Google Shape;1721;g1e370a7c432_0_1623">
            <a:extLst>
              <a:ext uri="{C183D7F6-B498-43B3-948B-1728B52AA6E4}">
                <adec:decorative xmlns:adec="http://schemas.microsoft.com/office/drawing/2017/decorative" val="1"/>
              </a:ext>
            </a:extLst>
          </p:cNvPr>
          <p:cNvSpPr/>
          <p:nvPr/>
        </p:nvSpPr>
        <p:spPr>
          <a:xfrm>
            <a:off x="0" y="1"/>
            <a:ext cx="121917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22" name="Google Shape;1722;g1e370a7c432_0_1623">
            <a:extLst>
              <a:ext uri="{C183D7F6-B498-43B3-948B-1728B52AA6E4}">
                <adec:decorative xmlns:adec="http://schemas.microsoft.com/office/drawing/2017/decorative" val="1"/>
              </a:ext>
            </a:extLst>
          </p:cNvPr>
          <p:cNvSpPr/>
          <p:nvPr/>
        </p:nvSpPr>
        <p:spPr>
          <a:xfrm>
            <a:off x="305" y="0"/>
            <a:ext cx="121917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lt1"/>
              </a:solidFill>
              <a:latin typeface="Arial"/>
              <a:ea typeface="Arial"/>
              <a:cs typeface="Arial"/>
              <a:sym typeface="Arial"/>
            </a:endParaRPr>
          </a:p>
        </p:txBody>
      </p:sp>
      <p:sp>
        <p:nvSpPr>
          <p:cNvPr id="1723" name="Google Shape;1723;g1e370a7c432_0_1623"/>
          <p:cNvSpPr txBox="1">
            <a:spLocks noGrp="1"/>
          </p:cNvSpPr>
          <p:nvPr>
            <p:ph type="title"/>
          </p:nvPr>
        </p:nvSpPr>
        <p:spPr>
          <a:xfrm>
            <a:off x="804672" y="457200"/>
            <a:ext cx="10579500" cy="11886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dk1"/>
              </a:buClr>
              <a:buSzPts val="1800"/>
              <a:buNone/>
            </a:pPr>
            <a:r>
              <a:rPr lang="en-GB" sz="4000" b="1" dirty="0">
                <a:solidFill>
                  <a:srgbClr val="002060"/>
                </a:solidFill>
                <a:latin typeface="+mj-lt"/>
              </a:rPr>
              <a:t>How might Zara be feeling?</a:t>
            </a:r>
            <a:endParaRPr b="1" dirty="0">
              <a:latin typeface="+mj-lt"/>
            </a:endParaRPr>
          </a:p>
        </p:txBody>
      </p:sp>
      <p:grpSp>
        <p:nvGrpSpPr>
          <p:cNvPr id="1724" name="Google Shape;1724;g1e370a7c432_0_1623">
            <a:extLst>
              <a:ext uri="{C183D7F6-B498-43B3-948B-1728B52AA6E4}">
                <adec:decorative xmlns:adec="http://schemas.microsoft.com/office/drawing/2017/decorative" val="1"/>
              </a:ext>
            </a:extLst>
          </p:cNvPr>
          <p:cNvGrpSpPr/>
          <p:nvPr/>
        </p:nvGrpSpPr>
        <p:grpSpPr>
          <a:xfrm rot="5400000">
            <a:off x="9262371" y="134262"/>
            <a:ext cx="3142428" cy="2716829"/>
            <a:chOff x="-305" y="-4155"/>
            <a:chExt cx="2514948" cy="2174333"/>
          </a:xfrm>
        </p:grpSpPr>
        <p:sp>
          <p:nvSpPr>
            <p:cNvPr id="1725" name="Google Shape;1725;g1e370a7c432_0_1623"/>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411"/>
                  </a:srgbClr>
                </a:gs>
                <a:gs pos="2000">
                  <a:srgbClr val="FFFFFF">
                    <a:alpha val="9411"/>
                  </a:srgbClr>
                </a:gs>
                <a:gs pos="16000">
                  <a:srgbClr val="0989B1">
                    <a:alpha val="9411"/>
                  </a:srgbClr>
                </a:gs>
                <a:gs pos="85000">
                  <a:srgbClr val="549E39">
                    <a:alpha val="9411"/>
                  </a:srgbClr>
                </a:gs>
                <a:gs pos="100000">
                  <a:srgbClr val="FFFFFF">
                    <a:alpha val="9411"/>
                  </a:srgbClr>
                </a:gs>
              </a:gsLst>
              <a:lin ang="12000143"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26" name="Google Shape;1726;g1e370a7c432_0_1623"/>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411"/>
                  </a:srgbClr>
                </a:gs>
                <a:gs pos="2000">
                  <a:srgbClr val="FFFFFF">
                    <a:alpha val="9411"/>
                  </a:srgbClr>
                </a:gs>
                <a:gs pos="16000">
                  <a:srgbClr val="0989B1">
                    <a:alpha val="9411"/>
                  </a:srgbClr>
                </a:gs>
                <a:gs pos="85000">
                  <a:srgbClr val="549E39">
                    <a:alpha val="9411"/>
                  </a:srgbClr>
                </a:gs>
                <a:gs pos="100000">
                  <a:srgbClr val="FFFFFF">
                    <a:alpha val="9411"/>
                  </a:srgbClr>
                </a:gs>
              </a:gsLst>
              <a:lin ang="12000143"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27" name="Google Shape;1727;g1e370a7c432_0_1623"/>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411"/>
                  </a:srgbClr>
                </a:gs>
                <a:gs pos="2000">
                  <a:srgbClr val="FFFFFF">
                    <a:alpha val="9411"/>
                  </a:srgbClr>
                </a:gs>
                <a:gs pos="16000">
                  <a:srgbClr val="0989B1">
                    <a:alpha val="9411"/>
                  </a:srgbClr>
                </a:gs>
                <a:gs pos="85000">
                  <a:srgbClr val="549E39">
                    <a:alpha val="9411"/>
                  </a:srgbClr>
                </a:gs>
                <a:gs pos="100000">
                  <a:srgbClr val="FFFFFF">
                    <a:alpha val="9411"/>
                  </a:srgbClr>
                </a:gs>
              </a:gsLst>
              <a:lin ang="12000143"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lt1"/>
                </a:solidFill>
                <a:latin typeface="Arial"/>
                <a:ea typeface="Arial"/>
                <a:cs typeface="Arial"/>
                <a:sym typeface="Arial"/>
              </a:endParaRPr>
            </a:p>
          </p:txBody>
        </p:sp>
        <p:sp>
          <p:nvSpPr>
            <p:cNvPr id="1728" name="Google Shape;1728;g1e370a7c432_0_1623"/>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411"/>
                  </a:srgbClr>
                </a:gs>
                <a:gs pos="2000">
                  <a:srgbClr val="FFFFFF">
                    <a:alpha val="9411"/>
                  </a:srgbClr>
                </a:gs>
                <a:gs pos="16000">
                  <a:srgbClr val="0989B1">
                    <a:alpha val="9411"/>
                  </a:srgbClr>
                </a:gs>
                <a:gs pos="85000">
                  <a:srgbClr val="549E39">
                    <a:alpha val="9411"/>
                  </a:srgbClr>
                </a:gs>
                <a:gs pos="100000">
                  <a:srgbClr val="FFFFFF">
                    <a:alpha val="9411"/>
                  </a:srgbClr>
                </a:gs>
              </a:gsLst>
              <a:lin ang="12000143"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1729" name="Google Shape;1729;g1e370a7c432_0_1623">
            <a:extLst>
              <a:ext uri="{C183D7F6-B498-43B3-948B-1728B52AA6E4}">
                <adec:decorative xmlns:adec="http://schemas.microsoft.com/office/drawing/2017/decorative" val="1"/>
              </a:ext>
            </a:extLst>
          </p:cNvPr>
          <p:cNvGrpSpPr/>
          <p:nvPr/>
        </p:nvGrpSpPr>
        <p:grpSpPr>
          <a:xfrm rot="10800000" flipH="1">
            <a:off x="0" y="5048048"/>
            <a:ext cx="2412031" cy="1809952"/>
            <a:chOff x="-305" y="-1"/>
            <a:chExt cx="3832880" cy="2876136"/>
          </a:xfrm>
        </p:grpSpPr>
        <p:sp>
          <p:nvSpPr>
            <p:cNvPr id="1730" name="Google Shape;1730;g1e370a7c432_0_1623"/>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411"/>
                  </a:srgbClr>
                </a:gs>
                <a:gs pos="2000">
                  <a:srgbClr val="FFFFFF">
                    <a:alpha val="9411"/>
                  </a:srgbClr>
                </a:gs>
                <a:gs pos="16000">
                  <a:srgbClr val="0989B1">
                    <a:alpha val="9411"/>
                  </a:srgbClr>
                </a:gs>
                <a:gs pos="85000">
                  <a:srgbClr val="549E39">
                    <a:alpha val="9411"/>
                  </a:srgbClr>
                </a:gs>
                <a:gs pos="100000">
                  <a:srgbClr val="FFFFFF">
                    <a:alpha val="9411"/>
                  </a:srgbClr>
                </a:gs>
              </a:gsLst>
              <a:lin ang="12000143"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31" name="Google Shape;1731;g1e370a7c432_0_1623"/>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411"/>
                  </a:srgbClr>
                </a:gs>
                <a:gs pos="2000">
                  <a:srgbClr val="FFFFFF">
                    <a:alpha val="9411"/>
                  </a:srgbClr>
                </a:gs>
                <a:gs pos="16000">
                  <a:srgbClr val="0989B1">
                    <a:alpha val="9411"/>
                  </a:srgbClr>
                </a:gs>
                <a:gs pos="85000">
                  <a:srgbClr val="549E39">
                    <a:alpha val="9411"/>
                  </a:srgbClr>
                </a:gs>
                <a:gs pos="100000">
                  <a:srgbClr val="FFFFFF">
                    <a:alpha val="9411"/>
                  </a:srgbClr>
                </a:gs>
              </a:gsLst>
              <a:lin ang="12000143"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32" name="Google Shape;1732;g1e370a7c432_0_1623"/>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411"/>
                  </a:srgbClr>
                </a:gs>
                <a:gs pos="2000">
                  <a:srgbClr val="FFFFFF">
                    <a:alpha val="9411"/>
                  </a:srgbClr>
                </a:gs>
                <a:gs pos="16000">
                  <a:srgbClr val="0989B1">
                    <a:alpha val="9411"/>
                  </a:srgbClr>
                </a:gs>
                <a:gs pos="85000">
                  <a:srgbClr val="549E39">
                    <a:alpha val="9411"/>
                  </a:srgbClr>
                </a:gs>
                <a:gs pos="100000">
                  <a:srgbClr val="FFFFFF">
                    <a:alpha val="9411"/>
                  </a:srgbClr>
                </a:gs>
              </a:gsLst>
              <a:lin ang="12000143"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33" name="Google Shape;1733;g1e370a7c432_0_1623"/>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411"/>
                  </a:srgbClr>
                </a:gs>
                <a:gs pos="2000">
                  <a:srgbClr val="FFFFFF">
                    <a:alpha val="9411"/>
                  </a:srgbClr>
                </a:gs>
                <a:gs pos="16000">
                  <a:srgbClr val="0989B1">
                    <a:alpha val="9411"/>
                  </a:srgbClr>
                </a:gs>
                <a:gs pos="85000">
                  <a:srgbClr val="549E39">
                    <a:alpha val="9411"/>
                  </a:srgbClr>
                </a:gs>
                <a:gs pos="100000">
                  <a:srgbClr val="FFFFFF">
                    <a:alpha val="9411"/>
                  </a:srgbClr>
                </a:gs>
              </a:gsLst>
              <a:lin ang="12000143"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1734" name="Google Shape;1734;g1e370a7c432_0_1623">
            <a:extLst>
              <a:ext uri="{C183D7F6-B498-43B3-948B-1728B52AA6E4}">
                <adec:decorative xmlns:adec="http://schemas.microsoft.com/office/drawing/2017/decorative" val="1"/>
              </a:ext>
            </a:extLst>
          </p:cNvPr>
          <p:cNvGrpSpPr/>
          <p:nvPr/>
        </p:nvGrpSpPr>
        <p:grpSpPr>
          <a:xfrm>
            <a:off x="1708308" y="2544213"/>
            <a:ext cx="8775376" cy="3565115"/>
            <a:chOff x="671988" y="580"/>
            <a:chExt cx="8775376" cy="3565115"/>
          </a:xfrm>
        </p:grpSpPr>
        <p:sp>
          <p:nvSpPr>
            <p:cNvPr id="1735" name="Google Shape;1735;g1e370a7c432_0_1623"/>
            <p:cNvSpPr/>
            <p:nvPr/>
          </p:nvSpPr>
          <p:spPr>
            <a:xfrm>
              <a:off x="671988" y="580"/>
              <a:ext cx="2742300" cy="1645500"/>
            </a:xfrm>
            <a:prstGeom prst="rect">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6" name="Google Shape;1736;g1e370a7c432_0_1623"/>
            <p:cNvSpPr txBox="1"/>
            <p:nvPr/>
          </p:nvSpPr>
          <p:spPr>
            <a:xfrm>
              <a:off x="671988" y="580"/>
              <a:ext cx="2742300" cy="1645500"/>
            </a:xfrm>
            <a:prstGeom prst="rect">
              <a:avLst/>
            </a:prstGeom>
            <a:solidFill>
              <a:schemeClr val="accent4"/>
            </a:solidFill>
            <a:ln>
              <a:noFill/>
            </a:ln>
          </p:spPr>
          <p:txBody>
            <a:bodyPr spcFirstLastPara="1" wrap="square" lIns="110475" tIns="110475" rIns="110475" bIns="110475" anchor="ctr" anchorCtr="0">
              <a:noAutofit/>
            </a:bodyPr>
            <a:lstStyle/>
            <a:p>
              <a:pPr marL="0" marR="0" lvl="0" indent="0" algn="ctr" rtl="0">
                <a:lnSpc>
                  <a:spcPct val="90000"/>
                </a:lnSpc>
                <a:spcBef>
                  <a:spcPts val="0"/>
                </a:spcBef>
                <a:spcAft>
                  <a:spcPts val="0"/>
                </a:spcAft>
                <a:buClr>
                  <a:srgbClr val="000000"/>
                </a:buClr>
                <a:buSzPts val="2900"/>
                <a:buFont typeface="Arial"/>
                <a:buNone/>
              </a:pPr>
              <a:r>
                <a:rPr lang="en-GB" sz="2900" b="0" i="0" u="none" strike="noStrike" cap="none" dirty="0">
                  <a:solidFill>
                    <a:schemeClr val="lt1"/>
                  </a:solidFill>
                  <a:latin typeface="Arial"/>
                  <a:ea typeface="Arial"/>
                  <a:cs typeface="Arial"/>
                  <a:sym typeface="Arial"/>
                </a:rPr>
                <a:t>Helpless</a:t>
              </a:r>
              <a:endParaRPr sz="2900" b="0" i="0" u="none" strike="noStrike" cap="none" dirty="0">
                <a:solidFill>
                  <a:schemeClr val="lt1"/>
                </a:solidFill>
                <a:latin typeface="Arial"/>
                <a:ea typeface="Arial"/>
                <a:cs typeface="Arial"/>
                <a:sym typeface="Arial"/>
              </a:endParaRPr>
            </a:p>
          </p:txBody>
        </p:sp>
        <p:sp>
          <p:nvSpPr>
            <p:cNvPr id="1737" name="Google Shape;1737;g1e370a7c432_0_1623"/>
            <p:cNvSpPr/>
            <p:nvPr/>
          </p:nvSpPr>
          <p:spPr>
            <a:xfrm>
              <a:off x="3688526" y="580"/>
              <a:ext cx="2742300" cy="1645500"/>
            </a:xfrm>
            <a:prstGeom prst="rect">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8" name="Google Shape;1738;g1e370a7c432_0_1623"/>
            <p:cNvSpPr txBox="1"/>
            <p:nvPr/>
          </p:nvSpPr>
          <p:spPr>
            <a:xfrm>
              <a:off x="3688526" y="580"/>
              <a:ext cx="2742300" cy="1645500"/>
            </a:xfrm>
            <a:prstGeom prst="rect">
              <a:avLst/>
            </a:prstGeom>
            <a:solidFill>
              <a:schemeClr val="accent4"/>
            </a:solidFill>
            <a:ln>
              <a:noFill/>
            </a:ln>
          </p:spPr>
          <p:txBody>
            <a:bodyPr spcFirstLastPara="1" wrap="square" lIns="110475" tIns="110475" rIns="110475" bIns="110475" anchor="ctr" anchorCtr="0">
              <a:noAutofit/>
            </a:bodyPr>
            <a:lstStyle/>
            <a:p>
              <a:pPr marL="0" marR="0" lvl="0" indent="0" algn="ctr" rtl="0">
                <a:lnSpc>
                  <a:spcPct val="90000"/>
                </a:lnSpc>
                <a:spcBef>
                  <a:spcPts val="0"/>
                </a:spcBef>
                <a:spcAft>
                  <a:spcPts val="0"/>
                </a:spcAft>
                <a:buClr>
                  <a:srgbClr val="000000"/>
                </a:buClr>
                <a:buSzPts val="2900"/>
                <a:buFont typeface="Arial"/>
                <a:buNone/>
              </a:pPr>
              <a:r>
                <a:rPr lang="en-GB" sz="2900" b="0" i="0" u="none" strike="noStrike" cap="none">
                  <a:solidFill>
                    <a:schemeClr val="lt1"/>
                  </a:solidFill>
                  <a:latin typeface="Arial"/>
                  <a:ea typeface="Arial"/>
                  <a:cs typeface="Arial"/>
                  <a:sym typeface="Arial"/>
                </a:rPr>
                <a:t>Frustrated</a:t>
              </a:r>
              <a:endParaRPr sz="2900" b="0" i="0" u="none" strike="noStrike" cap="none">
                <a:solidFill>
                  <a:schemeClr val="lt1"/>
                </a:solidFill>
                <a:latin typeface="Arial"/>
                <a:ea typeface="Arial"/>
                <a:cs typeface="Arial"/>
                <a:sym typeface="Arial"/>
              </a:endParaRPr>
            </a:p>
          </p:txBody>
        </p:sp>
        <p:sp>
          <p:nvSpPr>
            <p:cNvPr id="1739" name="Google Shape;1739;g1e370a7c432_0_1623"/>
            <p:cNvSpPr/>
            <p:nvPr/>
          </p:nvSpPr>
          <p:spPr>
            <a:xfrm>
              <a:off x="6705064" y="580"/>
              <a:ext cx="2742300" cy="1645500"/>
            </a:xfrm>
            <a:prstGeom prst="rect">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0" name="Google Shape;1740;g1e370a7c432_0_1623"/>
            <p:cNvSpPr txBox="1"/>
            <p:nvPr/>
          </p:nvSpPr>
          <p:spPr>
            <a:xfrm>
              <a:off x="6705064" y="580"/>
              <a:ext cx="2742300" cy="1645500"/>
            </a:xfrm>
            <a:prstGeom prst="rect">
              <a:avLst/>
            </a:prstGeom>
            <a:solidFill>
              <a:schemeClr val="accent4"/>
            </a:solidFill>
            <a:ln>
              <a:noFill/>
            </a:ln>
          </p:spPr>
          <p:txBody>
            <a:bodyPr spcFirstLastPara="1" wrap="square" lIns="110475" tIns="110475" rIns="110475" bIns="110475" anchor="ctr" anchorCtr="0">
              <a:noAutofit/>
            </a:bodyPr>
            <a:lstStyle/>
            <a:p>
              <a:pPr marL="0" marR="0" lvl="0" indent="0" algn="ctr" rtl="0">
                <a:lnSpc>
                  <a:spcPct val="90000"/>
                </a:lnSpc>
                <a:spcBef>
                  <a:spcPts val="0"/>
                </a:spcBef>
                <a:spcAft>
                  <a:spcPts val="0"/>
                </a:spcAft>
                <a:buClr>
                  <a:srgbClr val="000000"/>
                </a:buClr>
                <a:buSzPts val="2900"/>
                <a:buFont typeface="Arial"/>
                <a:buNone/>
              </a:pPr>
              <a:r>
                <a:rPr lang="en-GB" sz="2900" b="0" i="0" u="none" strike="noStrike" cap="none" dirty="0">
                  <a:solidFill>
                    <a:schemeClr val="lt1"/>
                  </a:solidFill>
                  <a:latin typeface="Arial"/>
                  <a:ea typeface="Arial"/>
                  <a:cs typeface="Arial"/>
                  <a:sym typeface="Arial"/>
                </a:rPr>
                <a:t>Annoyed/Angry</a:t>
              </a:r>
              <a:endParaRPr sz="2900" b="0" i="0" u="none" strike="noStrike" cap="none" dirty="0">
                <a:solidFill>
                  <a:schemeClr val="lt1"/>
                </a:solidFill>
                <a:latin typeface="Arial"/>
                <a:ea typeface="Arial"/>
                <a:cs typeface="Arial"/>
                <a:sym typeface="Arial"/>
              </a:endParaRPr>
            </a:p>
          </p:txBody>
        </p:sp>
        <p:sp>
          <p:nvSpPr>
            <p:cNvPr id="1741" name="Google Shape;1741;g1e370a7c432_0_1623"/>
            <p:cNvSpPr/>
            <p:nvPr/>
          </p:nvSpPr>
          <p:spPr>
            <a:xfrm>
              <a:off x="671988" y="1920195"/>
              <a:ext cx="2742300" cy="1645500"/>
            </a:xfrm>
            <a:prstGeom prst="rect">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2" name="Google Shape;1742;g1e370a7c432_0_1623"/>
            <p:cNvSpPr txBox="1"/>
            <p:nvPr/>
          </p:nvSpPr>
          <p:spPr>
            <a:xfrm>
              <a:off x="671988" y="1920195"/>
              <a:ext cx="2742300" cy="1645500"/>
            </a:xfrm>
            <a:prstGeom prst="rect">
              <a:avLst/>
            </a:prstGeom>
            <a:solidFill>
              <a:schemeClr val="accent4"/>
            </a:solidFill>
            <a:ln>
              <a:noFill/>
            </a:ln>
          </p:spPr>
          <p:txBody>
            <a:bodyPr spcFirstLastPara="1" wrap="square" lIns="110475" tIns="110475" rIns="110475" bIns="110475" anchor="ctr" anchorCtr="0">
              <a:noAutofit/>
            </a:bodyPr>
            <a:lstStyle/>
            <a:p>
              <a:pPr marL="0" marR="0" lvl="0" indent="0" algn="ctr" rtl="0">
                <a:lnSpc>
                  <a:spcPct val="90000"/>
                </a:lnSpc>
                <a:spcBef>
                  <a:spcPts val="0"/>
                </a:spcBef>
                <a:spcAft>
                  <a:spcPts val="0"/>
                </a:spcAft>
                <a:buClr>
                  <a:srgbClr val="000000"/>
                </a:buClr>
                <a:buSzPts val="2900"/>
                <a:buFont typeface="Arial"/>
                <a:buNone/>
              </a:pPr>
              <a:r>
                <a:rPr lang="en-GB" sz="2900" b="0" i="0" u="none" strike="noStrike" cap="none">
                  <a:solidFill>
                    <a:schemeClr val="lt1"/>
                  </a:solidFill>
                  <a:latin typeface="Arial"/>
                  <a:ea typeface="Arial"/>
                  <a:cs typeface="Arial"/>
                  <a:sym typeface="Arial"/>
                </a:rPr>
                <a:t>Undermined</a:t>
              </a:r>
              <a:endParaRPr sz="2900" b="0" i="0" u="none" strike="noStrike" cap="none">
                <a:solidFill>
                  <a:schemeClr val="lt1"/>
                </a:solidFill>
                <a:latin typeface="Arial"/>
                <a:ea typeface="Arial"/>
                <a:cs typeface="Arial"/>
                <a:sym typeface="Arial"/>
              </a:endParaRPr>
            </a:p>
          </p:txBody>
        </p:sp>
        <p:sp>
          <p:nvSpPr>
            <p:cNvPr id="1743" name="Google Shape;1743;g1e370a7c432_0_1623"/>
            <p:cNvSpPr/>
            <p:nvPr/>
          </p:nvSpPr>
          <p:spPr>
            <a:xfrm>
              <a:off x="3688526" y="1920195"/>
              <a:ext cx="2742300" cy="1645500"/>
            </a:xfrm>
            <a:prstGeom prst="rect">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4" name="Google Shape;1744;g1e370a7c432_0_1623"/>
            <p:cNvSpPr txBox="1"/>
            <p:nvPr/>
          </p:nvSpPr>
          <p:spPr>
            <a:xfrm>
              <a:off x="3688526" y="1920195"/>
              <a:ext cx="2742300" cy="1645500"/>
            </a:xfrm>
            <a:prstGeom prst="rect">
              <a:avLst/>
            </a:prstGeom>
            <a:solidFill>
              <a:schemeClr val="accent4"/>
            </a:solidFill>
            <a:ln>
              <a:noFill/>
            </a:ln>
          </p:spPr>
          <p:txBody>
            <a:bodyPr spcFirstLastPara="1" wrap="square" lIns="110475" tIns="110475" rIns="110475" bIns="110475" anchor="ctr" anchorCtr="0">
              <a:noAutofit/>
            </a:bodyPr>
            <a:lstStyle/>
            <a:p>
              <a:pPr marL="0" marR="0" lvl="0" indent="0" algn="ctr" rtl="0">
                <a:lnSpc>
                  <a:spcPct val="90000"/>
                </a:lnSpc>
                <a:spcBef>
                  <a:spcPts val="0"/>
                </a:spcBef>
                <a:spcAft>
                  <a:spcPts val="0"/>
                </a:spcAft>
                <a:buClr>
                  <a:srgbClr val="000000"/>
                </a:buClr>
                <a:buSzPts val="2900"/>
                <a:buFont typeface="Arial"/>
                <a:buNone/>
              </a:pPr>
              <a:r>
                <a:rPr lang="en-GB" sz="2900" b="0" i="0" u="none" strike="noStrike" cap="none" dirty="0">
                  <a:solidFill>
                    <a:schemeClr val="lt1"/>
                  </a:solidFill>
                  <a:latin typeface="Arial"/>
                  <a:ea typeface="Arial"/>
                  <a:cs typeface="Arial"/>
                  <a:sym typeface="Arial"/>
                </a:rPr>
                <a:t>Alone</a:t>
              </a:r>
              <a:endParaRPr sz="2900" b="0" i="0" u="none" strike="noStrike" cap="none" dirty="0">
                <a:solidFill>
                  <a:schemeClr val="lt1"/>
                </a:solidFill>
                <a:latin typeface="Arial"/>
                <a:ea typeface="Arial"/>
                <a:cs typeface="Arial"/>
                <a:sym typeface="Arial"/>
              </a:endParaRPr>
            </a:p>
          </p:txBody>
        </p:sp>
        <p:sp>
          <p:nvSpPr>
            <p:cNvPr id="1745" name="Google Shape;1745;g1e370a7c432_0_1623"/>
            <p:cNvSpPr/>
            <p:nvPr/>
          </p:nvSpPr>
          <p:spPr>
            <a:xfrm>
              <a:off x="6705064" y="1920195"/>
              <a:ext cx="2742300" cy="1645500"/>
            </a:xfrm>
            <a:prstGeom prst="rect">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6" name="Google Shape;1746;g1e370a7c432_0_1623"/>
            <p:cNvSpPr txBox="1"/>
            <p:nvPr/>
          </p:nvSpPr>
          <p:spPr>
            <a:xfrm>
              <a:off x="6705064" y="1920195"/>
              <a:ext cx="2742300" cy="1645500"/>
            </a:xfrm>
            <a:prstGeom prst="rect">
              <a:avLst/>
            </a:prstGeom>
            <a:solidFill>
              <a:schemeClr val="accent4"/>
            </a:solidFill>
            <a:ln>
              <a:noFill/>
            </a:ln>
          </p:spPr>
          <p:txBody>
            <a:bodyPr spcFirstLastPara="1" wrap="square" lIns="110475" tIns="110475" rIns="110475" bIns="110475" anchor="ctr" anchorCtr="0">
              <a:noAutofit/>
            </a:bodyPr>
            <a:lstStyle/>
            <a:p>
              <a:pPr marL="0" marR="0" lvl="0" indent="0" algn="ctr" rtl="0">
                <a:lnSpc>
                  <a:spcPct val="90000"/>
                </a:lnSpc>
                <a:spcBef>
                  <a:spcPts val="0"/>
                </a:spcBef>
                <a:spcAft>
                  <a:spcPts val="0"/>
                </a:spcAft>
                <a:buClr>
                  <a:srgbClr val="000000"/>
                </a:buClr>
                <a:buSzPts val="2900"/>
                <a:buFont typeface="Arial"/>
                <a:buNone/>
              </a:pPr>
              <a:r>
                <a:rPr lang="en-GB" sz="2900" b="0" i="0" u="none" strike="noStrike" cap="none" dirty="0">
                  <a:solidFill>
                    <a:schemeClr val="lt1"/>
                  </a:solidFill>
                  <a:latin typeface="Arial"/>
                  <a:ea typeface="Arial"/>
                  <a:cs typeface="Arial"/>
                  <a:sym typeface="Arial"/>
                </a:rPr>
                <a:t>Disappointed</a:t>
              </a:r>
              <a:endParaRPr sz="2900" b="0" i="0" u="none" strike="noStrike" cap="none" dirty="0">
                <a:solidFill>
                  <a:schemeClr val="lt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51"/>
        <p:cNvGrpSpPr/>
        <p:nvPr/>
      </p:nvGrpSpPr>
      <p:grpSpPr>
        <a:xfrm>
          <a:off x="0" y="0"/>
          <a:ext cx="0" cy="0"/>
          <a:chOff x="0" y="0"/>
          <a:chExt cx="0" cy="0"/>
        </a:xfrm>
      </p:grpSpPr>
      <p:sp>
        <p:nvSpPr>
          <p:cNvPr id="1752" name="Google Shape;1752;g2be0eb19aa2_0_274"/>
          <p:cNvSpPr txBox="1">
            <a:spLocks noGrp="1"/>
          </p:cNvSpPr>
          <p:nvPr>
            <p:ph type="title"/>
          </p:nvPr>
        </p:nvSpPr>
        <p:spPr>
          <a:xfrm>
            <a:off x="1074000" y="417228"/>
            <a:ext cx="10044000" cy="877800"/>
          </a:xfrm>
          <a:prstGeom prst="rect">
            <a:avLst/>
          </a:prstGeom>
          <a:noFill/>
          <a:ln>
            <a:noFill/>
          </a:ln>
        </p:spPr>
        <p:txBody>
          <a:bodyPr spcFirstLastPara="1" wrap="square" lIns="0" tIns="0" rIns="0" bIns="0" anchor="ctr" anchorCtr="0">
            <a:normAutofit/>
          </a:bodyPr>
          <a:lstStyle/>
          <a:p>
            <a:pPr marL="0" lvl="0" indent="0" algn="ctr" rtl="0">
              <a:lnSpc>
                <a:spcPct val="90000"/>
              </a:lnSpc>
              <a:spcBef>
                <a:spcPts val="0"/>
              </a:spcBef>
              <a:spcAft>
                <a:spcPts val="0"/>
              </a:spcAft>
              <a:buClr>
                <a:schemeClr val="dk1"/>
              </a:buClr>
              <a:buSzPts val="1800"/>
              <a:buNone/>
            </a:pPr>
            <a:r>
              <a:rPr lang="en-GB" sz="4000" b="1" dirty="0">
                <a:solidFill>
                  <a:schemeClr val="tx1"/>
                </a:solidFill>
                <a:latin typeface="+mj-lt"/>
              </a:rPr>
              <a:t>Case Study Question</a:t>
            </a:r>
            <a:endParaRPr sz="4000" b="1" dirty="0">
              <a:solidFill>
                <a:srgbClr val="FFFFFF"/>
              </a:solidFill>
              <a:latin typeface="+mj-lt"/>
            </a:endParaRPr>
          </a:p>
        </p:txBody>
      </p:sp>
      <p:sp>
        <p:nvSpPr>
          <p:cNvPr id="1754" name="Google Shape;1754;g2be0eb19aa2_0_274">
            <a:extLst>
              <a:ext uri="{C183D7F6-B498-43B3-948B-1728B52AA6E4}">
                <adec:decorative xmlns:adec="http://schemas.microsoft.com/office/drawing/2017/decorative" val="1"/>
              </a:ext>
            </a:extLst>
          </p:cNvPr>
          <p:cNvSpPr/>
          <p:nvPr/>
        </p:nvSpPr>
        <p:spPr>
          <a:xfrm>
            <a:off x="4790483" y="3791594"/>
            <a:ext cx="3206400" cy="153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5" name="Google Shape;1755;g2be0eb19aa2_0_274">
            <a:extLst>
              <a:ext uri="{C183D7F6-B498-43B3-948B-1728B52AA6E4}">
                <adec:decorative xmlns:adec="http://schemas.microsoft.com/office/drawing/2017/decorative" val="1"/>
              </a:ext>
            </a:extLst>
          </p:cNvPr>
          <p:cNvSpPr/>
          <p:nvPr/>
        </p:nvSpPr>
        <p:spPr>
          <a:xfrm>
            <a:off x="5118150" y="1566803"/>
            <a:ext cx="1955700" cy="1955700"/>
          </a:xfrm>
          <a:prstGeom prst="ellipse">
            <a:avLst/>
          </a:pr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6" name="Google Shape;1756;g2be0eb19aa2_0_274" descr="Question mark in blue"/>
          <p:cNvSpPr/>
          <p:nvPr/>
        </p:nvSpPr>
        <p:spPr>
          <a:xfrm>
            <a:off x="5534850" y="1954423"/>
            <a:ext cx="1122300" cy="11223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758" name="Google Shape;1758;g2be0eb19aa2_0_274"/>
          <p:cNvSpPr txBox="1"/>
          <p:nvPr/>
        </p:nvSpPr>
        <p:spPr>
          <a:xfrm>
            <a:off x="4492800" y="3910123"/>
            <a:ext cx="3206400" cy="153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dirty="0">
                <a:solidFill>
                  <a:srgbClr val="000000"/>
                </a:solidFill>
                <a:latin typeface="+mn-lt"/>
                <a:ea typeface="Calibri"/>
                <a:cs typeface="Calibri"/>
                <a:sym typeface="Calibri"/>
              </a:rPr>
              <a:t>WHAT ACTION COULD BE TAKEN BY:</a:t>
            </a:r>
            <a:endParaRPr sz="1400" b="0" i="0" u="none" strike="noStrike" cap="none" dirty="0">
              <a:solidFill>
                <a:srgbClr val="000000"/>
              </a:solidFill>
              <a:latin typeface="+mn-lt"/>
              <a:ea typeface="Arial"/>
              <a:cs typeface="Arial"/>
              <a:sym typeface="Arial"/>
            </a:endParaRPr>
          </a:p>
          <a:p>
            <a:pPr marL="0" marR="0" lvl="0" indent="0" algn="ctr" rtl="0">
              <a:lnSpc>
                <a:spcPct val="100000"/>
              </a:lnSpc>
              <a:spcBef>
                <a:spcPts val="560"/>
              </a:spcBef>
              <a:spcAft>
                <a:spcPts val="0"/>
              </a:spcAft>
              <a:buClr>
                <a:srgbClr val="000000"/>
              </a:buClr>
              <a:buSzPts val="1600"/>
              <a:buFont typeface="Arial"/>
              <a:buNone/>
            </a:pPr>
            <a:r>
              <a:rPr lang="en-GB" sz="1600" b="0" i="0" u="none" strike="noStrike" cap="none" dirty="0">
                <a:solidFill>
                  <a:srgbClr val="000000"/>
                </a:solidFill>
                <a:latin typeface="+mn-lt"/>
                <a:ea typeface="Calibri"/>
                <a:cs typeface="Calibri"/>
                <a:sym typeface="Calibri"/>
              </a:rPr>
              <a:t> - THE BYSTANDERS (IF PRESENT)?</a:t>
            </a:r>
          </a:p>
          <a:p>
            <a:pPr marL="0" marR="0" lvl="0" indent="0" algn="ctr" rtl="0">
              <a:lnSpc>
                <a:spcPct val="100000"/>
              </a:lnSpc>
              <a:spcBef>
                <a:spcPts val="560"/>
              </a:spcBef>
              <a:spcAft>
                <a:spcPts val="0"/>
              </a:spcAft>
              <a:buClr>
                <a:srgbClr val="000000"/>
              </a:buClr>
              <a:buSzPts val="1600"/>
              <a:buFont typeface="Arial"/>
              <a:buNone/>
            </a:pPr>
            <a:r>
              <a:rPr lang="en-GB" sz="1600" b="0" i="0" u="none" strike="noStrike" cap="none" dirty="0">
                <a:solidFill>
                  <a:srgbClr val="000000"/>
                </a:solidFill>
                <a:latin typeface="+mn-lt"/>
                <a:ea typeface="Calibri"/>
                <a:cs typeface="Calibri"/>
                <a:sym typeface="Calibri"/>
              </a:rPr>
              <a:t>- THE PERSON AT WHOM THE BEHAVIOUR WAS TARGETED?</a:t>
            </a:r>
            <a:endParaRPr lang="en-IE" sz="1400" b="0" i="0" u="none" strike="noStrike" cap="none" dirty="0">
              <a:solidFill>
                <a:srgbClr val="000000"/>
              </a:solidFill>
              <a:latin typeface="+mn-lt"/>
              <a:ea typeface="Arial"/>
              <a:cs typeface="Arial"/>
              <a:sym typeface="Arial"/>
            </a:endParaRPr>
          </a:p>
        </p:txBody>
      </p:sp>
      <p:pic>
        <p:nvPicPr>
          <p:cNvPr id="1759" name="Google Shape;1759;g2be0eb19aa2_0_274" descr="A yellow sign with blue text&#10;&#10;Description automatically generated with low confidence"/>
          <p:cNvPicPr preferRelativeResize="0"/>
          <p:nvPr/>
        </p:nvPicPr>
        <p:blipFill rotWithShape="1">
          <a:blip r:embed="rId4">
            <a:alphaModFix/>
          </a:blip>
          <a:srcRect/>
          <a:stretch/>
        </p:blipFill>
        <p:spPr>
          <a:xfrm>
            <a:off x="10419470" y="5966085"/>
            <a:ext cx="1729323" cy="89191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B7B595-07BE-6A8D-1925-7A82D24FB4E6}"/>
              </a:ext>
            </a:extLst>
          </p:cNvPr>
          <p:cNvSpPr>
            <a:spLocks noGrp="1"/>
          </p:cNvSpPr>
          <p:nvPr>
            <p:ph type="title"/>
          </p:nvPr>
        </p:nvSpPr>
        <p:spPr>
          <a:xfrm>
            <a:off x="838200" y="365125"/>
            <a:ext cx="10515600" cy="1325563"/>
          </a:xfrm>
        </p:spPr>
        <p:txBody>
          <a:bodyPr>
            <a:normAutofit/>
          </a:bodyPr>
          <a:lstStyle/>
          <a:p>
            <a:r>
              <a:rPr lang="en-IE" sz="5400"/>
              <a:t>Background</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89302F6B-F8E8-8D93-C154-76BCFA8CFD35}"/>
              </a:ext>
            </a:extLst>
          </p:cNvPr>
          <p:cNvSpPr>
            <a:spLocks noGrp="1"/>
          </p:cNvSpPr>
          <p:nvPr>
            <p:ph type="body" idx="1"/>
          </p:nvPr>
        </p:nvSpPr>
        <p:spPr>
          <a:xfrm>
            <a:off x="838200" y="1929384"/>
            <a:ext cx="10515600" cy="4251960"/>
          </a:xfrm>
        </p:spPr>
        <p:txBody>
          <a:bodyPr>
            <a:normAutofit/>
          </a:bodyPr>
          <a:lstStyle/>
          <a:p>
            <a:pPr marL="342900" lvl="0" indent="-342900">
              <a:spcAft>
                <a:spcPts val="800"/>
              </a:spcAft>
              <a:buFont typeface="Times New Roman" panose="02020603050405020304" pitchFamily="18" charset="0"/>
              <a:buChar char="•"/>
              <a:tabLst>
                <a:tab pos="457200" algn="l"/>
              </a:tabLst>
            </a:pPr>
            <a:r>
              <a:rPr lang="en-IE" sz="2000" kern="100">
                <a:effectLst/>
                <a:latin typeface="Aptos" panose="020B0004020202020204" pitchFamily="34" charset="0"/>
                <a:ea typeface="Aptos" panose="020B0004020202020204" pitchFamily="34" charset="0"/>
                <a:cs typeface="Times New Roman" panose="02020603050405020304" pitchFamily="18" charset="0"/>
              </a:rPr>
              <a:t>Incoming students in the first six weeks of term are particularly vulnerable - ‘Red Zone’</a:t>
            </a:r>
          </a:p>
          <a:p>
            <a:pPr marL="342900" lvl="0" indent="-342900">
              <a:spcAft>
                <a:spcPts val="800"/>
              </a:spcAft>
              <a:buFont typeface="Times New Roman" panose="02020603050405020304" pitchFamily="18" charset="0"/>
              <a:buChar char="•"/>
              <a:tabLst>
                <a:tab pos="457200" algn="l"/>
              </a:tabLst>
            </a:pPr>
            <a:r>
              <a:rPr lang="en-IE" sz="2000" kern="100">
                <a:effectLst/>
                <a:latin typeface="Aptos" panose="020B0004020202020204" pitchFamily="34" charset="0"/>
                <a:ea typeface="Aptos" panose="020B0004020202020204" pitchFamily="34" charset="0"/>
                <a:cs typeface="Times New Roman" panose="02020603050405020304" pitchFamily="18" charset="0"/>
              </a:rPr>
              <a:t>Students are most likely to disclose to a friend or peer (</a:t>
            </a:r>
            <a:r>
              <a:rPr lang="en-IE" sz="2000" u="sng" kern="100">
                <a:effectLst/>
                <a:latin typeface="Aptos" panose="020B0004020202020204" pitchFamily="34" charset="0"/>
                <a:ea typeface="Aptos" panose="020B0004020202020204" pitchFamily="34" charset="0"/>
                <a:cs typeface="Times New Roman" panose="02020603050405020304" pitchFamily="18" charset="0"/>
                <a:hlinkClick r:id="rId2"/>
              </a:rPr>
              <a:t>Sexual Experiences Survey 2020</a:t>
            </a:r>
            <a:r>
              <a:rPr lang="en-IE" sz="2000" kern="100">
                <a:effectLst/>
                <a:latin typeface="Aptos" panose="020B0004020202020204" pitchFamily="34" charset="0"/>
                <a:ea typeface="Aptos" panose="020B0004020202020204" pitchFamily="34" charset="0"/>
                <a:cs typeface="Times New Roman" panose="02020603050405020304" pitchFamily="18" charset="0"/>
              </a:rPr>
              <a:t>)</a:t>
            </a:r>
          </a:p>
          <a:p>
            <a:pPr marL="342900" lvl="0" indent="-342900">
              <a:spcAft>
                <a:spcPts val="800"/>
              </a:spcAft>
              <a:buFont typeface="Times New Roman" panose="02020603050405020304" pitchFamily="18" charset="0"/>
              <a:buChar char="•"/>
              <a:tabLst>
                <a:tab pos="457200" algn="l"/>
              </a:tabLst>
            </a:pPr>
            <a:r>
              <a:rPr lang="en-IE" sz="2000" kern="100">
                <a:effectLst/>
                <a:latin typeface="Aptos" panose="020B0004020202020204" pitchFamily="34" charset="0"/>
                <a:ea typeface="Aptos" panose="020B0004020202020204" pitchFamily="34" charset="0"/>
                <a:cs typeface="Times New Roman" panose="02020603050405020304" pitchFamily="18" charset="0"/>
              </a:rPr>
              <a:t>A broad range of Student Leader roles including; </a:t>
            </a:r>
            <a:r>
              <a:rPr lang="en-IE" sz="2000" u="sng" kern="100">
                <a:effectLst/>
                <a:latin typeface="Aptos" panose="020B0004020202020204" pitchFamily="34" charset="0"/>
                <a:ea typeface="Aptos" panose="020B0004020202020204" pitchFamily="34" charset="0"/>
                <a:cs typeface="Times New Roman" panose="02020603050405020304" pitchFamily="18" charset="0"/>
                <a:hlinkClick r:id="rId3"/>
              </a:rPr>
              <a:t>Peer Mentors, </a:t>
            </a:r>
            <a:r>
              <a:rPr lang="en-IE" sz="2000" kern="100">
                <a:effectLst/>
                <a:latin typeface="Aptos" panose="020B0004020202020204" pitchFamily="34" charset="0"/>
                <a:ea typeface="Aptos" panose="020B0004020202020204" pitchFamily="34" charset="0"/>
                <a:cs typeface="Times New Roman" panose="02020603050405020304" pitchFamily="18" charset="0"/>
              </a:rPr>
              <a:t>Residential Assistants, Access Leaders, </a:t>
            </a:r>
            <a:r>
              <a:rPr lang="en-IE" sz="2000" u="sng" kern="100">
                <a:effectLst/>
                <a:latin typeface="Aptos" panose="020B0004020202020204" pitchFamily="34" charset="0"/>
                <a:ea typeface="Aptos" panose="020B0004020202020204" pitchFamily="34" charset="0"/>
                <a:cs typeface="Times New Roman" panose="02020603050405020304" pitchFamily="18" charset="0"/>
                <a:hlinkClick r:id="rId4"/>
              </a:rPr>
              <a:t>Sports Club Officers</a:t>
            </a:r>
            <a:r>
              <a:rPr lang="en-IE" sz="2000" kern="100">
                <a:effectLst/>
                <a:latin typeface="Aptos" panose="020B0004020202020204" pitchFamily="34" charset="0"/>
                <a:ea typeface="Aptos" panose="020B0004020202020204" pitchFamily="34" charset="0"/>
                <a:cs typeface="Times New Roman" panose="02020603050405020304" pitchFamily="18" charset="0"/>
              </a:rPr>
              <a:t>, </a:t>
            </a:r>
            <a:r>
              <a:rPr lang="en-IE" sz="2000" u="sng" kern="100">
                <a:effectLst/>
                <a:latin typeface="Aptos" panose="020B0004020202020204" pitchFamily="34" charset="0"/>
                <a:ea typeface="Aptos" panose="020B0004020202020204" pitchFamily="34" charset="0"/>
                <a:cs typeface="Times New Roman" panose="02020603050405020304" pitchFamily="18" charset="0"/>
                <a:hlinkClick r:id="rId5"/>
              </a:rPr>
              <a:t>Society Auditors </a:t>
            </a:r>
            <a:endParaRPr lang="en-IE" sz="20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spcAft>
                <a:spcPts val="800"/>
              </a:spcAft>
              <a:buFont typeface="Times New Roman" panose="02020603050405020304" pitchFamily="18" charset="0"/>
              <a:buChar char="•"/>
              <a:tabLst>
                <a:tab pos="457200" algn="l"/>
              </a:tabLst>
            </a:pPr>
            <a:r>
              <a:rPr lang="en-IE" sz="2000" kern="100">
                <a:effectLst/>
                <a:latin typeface="Aptos" panose="020B0004020202020204" pitchFamily="34" charset="0"/>
                <a:ea typeface="Aptos" panose="020B0004020202020204" pitchFamily="34" charset="0"/>
                <a:cs typeface="Times New Roman" panose="02020603050405020304" pitchFamily="18" charset="0"/>
              </a:rPr>
              <a:t>UCD Student Support Professionals expressed a desire to make in-person D&amp;R training available to the Student Leaders they support</a:t>
            </a:r>
          </a:p>
          <a:p>
            <a:pPr marL="342900" lvl="0" indent="-342900">
              <a:spcAft>
                <a:spcPts val="800"/>
              </a:spcAft>
              <a:buFont typeface="Times New Roman" panose="02020603050405020304" pitchFamily="18" charset="0"/>
              <a:buChar char="•"/>
              <a:tabLst>
                <a:tab pos="457200" algn="l"/>
              </a:tabLst>
            </a:pPr>
            <a:r>
              <a:rPr lang="en-IE" sz="2000" kern="100">
                <a:effectLst/>
                <a:latin typeface="Aptos" panose="020B0004020202020204" pitchFamily="34" charset="0"/>
                <a:ea typeface="Aptos" panose="020B0004020202020204" pitchFamily="34" charset="0"/>
                <a:cs typeface="Times New Roman" panose="02020603050405020304" pitchFamily="18" charset="0"/>
              </a:rPr>
              <a:t>All case-studies were developed in collaboration with students and Student Support Professionals</a:t>
            </a:r>
          </a:p>
          <a:p>
            <a:pPr marL="342900" lvl="0" indent="-342900">
              <a:spcAft>
                <a:spcPts val="800"/>
              </a:spcAft>
              <a:buFont typeface="Times New Roman" panose="02020603050405020304" pitchFamily="18" charset="0"/>
              <a:buChar char="•"/>
              <a:tabLst>
                <a:tab pos="457200" algn="l"/>
              </a:tabLst>
            </a:pPr>
            <a:r>
              <a:rPr lang="en-IE" sz="2000" kern="100">
                <a:effectLst/>
                <a:latin typeface="Aptos" panose="020B0004020202020204" pitchFamily="34" charset="0"/>
                <a:ea typeface="Aptos" panose="020B0004020202020204" pitchFamily="34" charset="0"/>
                <a:cs typeface="Times New Roman" panose="02020603050405020304" pitchFamily="18" charset="0"/>
              </a:rPr>
              <a:t>Additional video resources were requested and developed</a:t>
            </a:r>
          </a:p>
          <a:p>
            <a:endParaRPr lang="en-IE" sz="2000"/>
          </a:p>
        </p:txBody>
      </p:sp>
      <p:sp>
        <p:nvSpPr>
          <p:cNvPr id="4" name="Slide Number Placeholder 3">
            <a:extLst>
              <a:ext uri="{FF2B5EF4-FFF2-40B4-BE49-F238E27FC236}">
                <a16:creationId xmlns:a16="http://schemas.microsoft.com/office/drawing/2014/main" id="{D696CDCE-8D43-32F7-C3D7-0F49DA64C7CF}"/>
              </a:ext>
            </a:extLst>
          </p:cNvPr>
          <p:cNvSpPr>
            <a:spLocks noGrp="1"/>
          </p:cNvSpPr>
          <p:nvPr>
            <p:ph type="sldNum" idx="12"/>
          </p:nvPr>
        </p:nvSpPr>
        <p:spPr>
          <a:xfrm>
            <a:off x="8610600" y="6356350"/>
            <a:ext cx="2743200" cy="365125"/>
          </a:xfrm>
        </p:spPr>
        <p:txBody>
          <a:bodyPr>
            <a:normAutofit/>
          </a:bodyPr>
          <a:lstStyle/>
          <a:p>
            <a:pPr marL="0" lvl="0" indent="0" rtl="0">
              <a:spcBef>
                <a:spcPts val="0"/>
              </a:spcBef>
              <a:spcAft>
                <a:spcPts val="600"/>
              </a:spcAft>
              <a:buNone/>
            </a:pPr>
            <a:fld id="{00000000-1234-1234-1234-123412341234}" type="slidenum">
              <a:rPr lang="en-GB" smtClean="0"/>
              <a:pPr marL="0" lvl="0" indent="0" rtl="0">
                <a:spcBef>
                  <a:spcPts val="0"/>
                </a:spcBef>
                <a:spcAft>
                  <a:spcPts val="600"/>
                </a:spcAft>
                <a:buNone/>
              </a:pPr>
              <a:t>2</a:t>
            </a:fld>
            <a:endParaRPr lang="en-GB"/>
          </a:p>
        </p:txBody>
      </p:sp>
      <p:pic>
        <p:nvPicPr>
          <p:cNvPr id="5" name="Google Shape;1154;g2bb254bf8e1_0_211" descr="A yellow sign with blue text&#10;&#10;Description automatically generated with low confidence">
            <a:extLst>
              <a:ext uri="{FF2B5EF4-FFF2-40B4-BE49-F238E27FC236}">
                <a16:creationId xmlns:a16="http://schemas.microsoft.com/office/drawing/2014/main" id="{82A5CC4A-6F70-AC08-48F4-D19C66F00ADF}"/>
              </a:ext>
            </a:extLst>
          </p:cNvPr>
          <p:cNvPicPr preferRelativeResize="0"/>
          <p:nvPr/>
        </p:nvPicPr>
        <p:blipFill rotWithShape="1">
          <a:blip r:embed="rId6">
            <a:alphaModFix/>
          </a:blip>
          <a:srcRect/>
          <a:stretch/>
        </p:blipFill>
        <p:spPr>
          <a:xfrm>
            <a:off x="10374284" y="24246"/>
            <a:ext cx="1819853" cy="890153"/>
          </a:xfrm>
          <a:prstGeom prst="rect">
            <a:avLst/>
          </a:prstGeom>
          <a:noFill/>
          <a:ln>
            <a:noFill/>
          </a:ln>
        </p:spPr>
      </p:pic>
    </p:spTree>
    <p:extLst>
      <p:ext uri="{BB962C8B-B14F-4D97-AF65-F5344CB8AC3E}">
        <p14:creationId xmlns:p14="http://schemas.microsoft.com/office/powerpoint/2010/main" val="400885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64"/>
        <p:cNvGrpSpPr/>
        <p:nvPr/>
      </p:nvGrpSpPr>
      <p:grpSpPr>
        <a:xfrm>
          <a:off x="0" y="0"/>
          <a:ext cx="0" cy="0"/>
          <a:chOff x="0" y="0"/>
          <a:chExt cx="0" cy="0"/>
        </a:xfrm>
      </p:grpSpPr>
      <p:sp>
        <p:nvSpPr>
          <p:cNvPr id="1765" name="Google Shape;1765;g2be0eb19aa2_0_403">
            <a:extLst>
              <a:ext uri="{C183D7F6-B498-43B3-948B-1728B52AA6E4}">
                <adec:decorative xmlns:adec="http://schemas.microsoft.com/office/drawing/2017/decorative" val="1"/>
              </a:ext>
            </a:extLst>
          </p:cNvPr>
          <p:cNvSpPr/>
          <p:nvPr/>
        </p:nvSpPr>
        <p:spPr>
          <a:xfrm>
            <a:off x="3048" y="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66" name="Google Shape;1766;g2be0eb19aa2_0_403">
            <a:extLst>
              <a:ext uri="{C183D7F6-B498-43B3-948B-1728B52AA6E4}">
                <adec:decorative xmlns:adec="http://schemas.microsoft.com/office/drawing/2017/decorative" val="1"/>
              </a:ext>
            </a:extLst>
          </p:cNvPr>
          <p:cNvSpPr/>
          <p:nvPr/>
        </p:nvSpPr>
        <p:spPr>
          <a:xfrm>
            <a:off x="707393" y="847600"/>
            <a:ext cx="4620000" cy="46200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67" name="Google Shape;1767;g2be0eb19aa2_0_403"/>
          <p:cNvSpPr txBox="1">
            <a:spLocks noGrp="1"/>
          </p:cNvSpPr>
          <p:nvPr>
            <p:ph type="title"/>
          </p:nvPr>
        </p:nvSpPr>
        <p:spPr>
          <a:xfrm>
            <a:off x="1389278" y="1233241"/>
            <a:ext cx="3240600" cy="40647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dk1"/>
              </a:buClr>
              <a:buSzPts val="1800"/>
              <a:buNone/>
            </a:pPr>
            <a:r>
              <a:rPr lang="en-GB" b="1" dirty="0">
                <a:solidFill>
                  <a:srgbClr val="FFFFFF"/>
                </a:solidFill>
                <a:latin typeface="+mj-lt"/>
              </a:rPr>
              <a:t>Some possible actions </a:t>
            </a:r>
            <a:endParaRPr b="1" dirty="0">
              <a:solidFill>
                <a:srgbClr val="FFFFFF"/>
              </a:solidFill>
              <a:latin typeface="+mj-lt"/>
            </a:endParaRPr>
          </a:p>
        </p:txBody>
      </p:sp>
      <p:sp>
        <p:nvSpPr>
          <p:cNvPr id="1768" name="Google Shape;1768;g2be0eb19aa2_0_403">
            <a:extLst>
              <a:ext uri="{C183D7F6-B498-43B3-948B-1728B52AA6E4}">
                <adec:decorative xmlns:adec="http://schemas.microsoft.com/office/drawing/2017/decorative" val="1"/>
              </a:ext>
            </a:extLst>
          </p:cNvPr>
          <p:cNvSpPr/>
          <p:nvPr/>
        </p:nvSpPr>
        <p:spPr>
          <a:xfrm flipH="1">
            <a:off x="530529" y="0"/>
            <a:ext cx="1155142" cy="591009"/>
          </a:xfrm>
          <a:custGeom>
            <a:avLst/>
            <a:gdLst/>
            <a:ahLst/>
            <a:cxnLst/>
            <a:rect l="l" t="t" r="r" b="b"/>
            <a:pathLst>
              <a:path w="1155142" h="591009" extrusionOk="0">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69" name="Google Shape;1769;g2be0eb19aa2_0_403">
            <a:extLst>
              <a:ext uri="{C183D7F6-B498-43B3-948B-1728B52AA6E4}">
                <adec:decorative xmlns:adec="http://schemas.microsoft.com/office/drawing/2017/decorative" val="1"/>
              </a:ext>
            </a:extLst>
          </p:cNvPr>
          <p:cNvSpPr/>
          <p:nvPr/>
        </p:nvSpPr>
        <p:spPr>
          <a:xfrm flipH="1">
            <a:off x="3961511" y="-1"/>
            <a:ext cx="1737401" cy="959536"/>
          </a:xfrm>
          <a:custGeom>
            <a:avLst/>
            <a:gdLst/>
            <a:ahLst/>
            <a:cxnLst/>
            <a:rect l="l" t="t" r="r" b="b"/>
            <a:pathLst>
              <a:path w="1737401" h="959536" extrusionOk="0">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0" name="Google Shape;1770;g2be0eb19aa2_0_403">
            <a:extLst>
              <a:ext uri="{C183D7F6-B498-43B3-948B-1728B52AA6E4}">
                <adec:decorative xmlns:adec="http://schemas.microsoft.com/office/drawing/2017/decorative" val="1"/>
              </a:ext>
            </a:extLst>
          </p:cNvPr>
          <p:cNvSpPr/>
          <p:nvPr/>
        </p:nvSpPr>
        <p:spPr>
          <a:xfrm flipH="1">
            <a:off x="0" y="2936831"/>
            <a:ext cx="159741" cy="552996"/>
          </a:xfrm>
          <a:custGeom>
            <a:avLst/>
            <a:gdLst/>
            <a:ahLst/>
            <a:cxnLst/>
            <a:rect l="l" t="t" r="r" b="b"/>
            <a:pathLst>
              <a:path w="159741" h="552996" extrusionOk="0">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71" name="Google Shape;1771;g2be0eb19aa2_0_403"/>
          <p:cNvSpPr txBox="1">
            <a:spLocks noGrp="1"/>
          </p:cNvSpPr>
          <p:nvPr>
            <p:ph type="body" idx="1"/>
          </p:nvPr>
        </p:nvSpPr>
        <p:spPr>
          <a:xfrm>
            <a:off x="6096000" y="1704649"/>
            <a:ext cx="5910900" cy="4131000"/>
          </a:xfrm>
          <a:prstGeom prst="rect">
            <a:avLst/>
          </a:prstGeom>
          <a:noFill/>
          <a:ln>
            <a:noFill/>
          </a:ln>
        </p:spPr>
        <p:txBody>
          <a:bodyPr spcFirstLastPara="1" wrap="square" lIns="0" tIns="0" rIns="0" bIns="0" anchor="t" anchorCtr="0">
            <a:normAutofit fontScale="25000" lnSpcReduction="20000"/>
          </a:bodyPr>
          <a:lstStyle/>
          <a:p>
            <a:pPr marL="457200" lvl="0" indent="-377173" algn="l" rtl="0">
              <a:lnSpc>
                <a:spcPct val="90000"/>
              </a:lnSpc>
              <a:spcBef>
                <a:spcPts val="1000"/>
              </a:spcBef>
              <a:spcAft>
                <a:spcPts val="0"/>
              </a:spcAft>
              <a:buClr>
                <a:schemeClr val="dk1"/>
              </a:buClr>
              <a:buSzPct val="100000"/>
              <a:buChar char="•"/>
            </a:pPr>
            <a:r>
              <a:rPr lang="en-GB" sz="10000" dirty="0">
                <a:latin typeface="+mn-lt"/>
              </a:rPr>
              <a:t>Check in with Zara and acknowledge what is going on (bystander - delay)</a:t>
            </a:r>
            <a:endParaRPr sz="10000" dirty="0">
              <a:latin typeface="+mn-lt"/>
            </a:endParaRPr>
          </a:p>
          <a:p>
            <a:pPr marL="457200" lvl="0" indent="-377173" algn="l" rtl="0">
              <a:lnSpc>
                <a:spcPct val="90000"/>
              </a:lnSpc>
              <a:spcBef>
                <a:spcPts val="1000"/>
              </a:spcBef>
              <a:spcAft>
                <a:spcPts val="0"/>
              </a:spcAft>
              <a:buClr>
                <a:schemeClr val="dk1"/>
              </a:buClr>
              <a:buSzPct val="100000"/>
              <a:buChar char="•"/>
            </a:pPr>
            <a:r>
              <a:rPr lang="en-GB" sz="10000" dirty="0">
                <a:latin typeface="+mn-lt"/>
              </a:rPr>
              <a:t>Call out inappropriate behaviour where it is safe to do so (bystander - direct)</a:t>
            </a:r>
            <a:endParaRPr sz="10000" dirty="0">
              <a:latin typeface="+mn-lt"/>
            </a:endParaRPr>
          </a:p>
          <a:p>
            <a:pPr marL="457200" lvl="0" indent="-377173" algn="l" rtl="0">
              <a:lnSpc>
                <a:spcPct val="90000"/>
              </a:lnSpc>
              <a:spcBef>
                <a:spcPts val="1000"/>
              </a:spcBef>
              <a:spcAft>
                <a:spcPts val="0"/>
              </a:spcAft>
              <a:buClr>
                <a:schemeClr val="dk1"/>
              </a:buClr>
              <a:buSzPct val="100000"/>
              <a:buChar char="•"/>
            </a:pPr>
            <a:r>
              <a:rPr lang="en-GB" sz="10000" dirty="0">
                <a:latin typeface="+mn-lt"/>
              </a:rPr>
              <a:t>Zara could seek support to highlight the unwanted behaviour </a:t>
            </a:r>
          </a:p>
          <a:p>
            <a:pPr marL="457200" lvl="0" indent="-377173" algn="l" rtl="0">
              <a:lnSpc>
                <a:spcPct val="90000"/>
              </a:lnSpc>
              <a:spcBef>
                <a:spcPts val="1000"/>
              </a:spcBef>
              <a:spcAft>
                <a:spcPts val="0"/>
              </a:spcAft>
              <a:buClr>
                <a:schemeClr val="dk1"/>
              </a:buClr>
              <a:buSzPct val="100000"/>
              <a:buChar char="•"/>
            </a:pPr>
            <a:r>
              <a:rPr lang="en-GB" sz="10000" dirty="0">
                <a:latin typeface="+mn-lt"/>
              </a:rPr>
              <a:t>Zara could read the relevant D&amp;R policy to help understand what is happening and what next steps might be </a:t>
            </a:r>
            <a:endParaRPr sz="10000" dirty="0">
              <a:latin typeface="+mn-lt"/>
            </a:endParaRPr>
          </a:p>
          <a:p>
            <a:pPr marL="457200" lvl="0" indent="-228600" algn="l" rtl="0">
              <a:lnSpc>
                <a:spcPct val="90000"/>
              </a:lnSpc>
              <a:spcBef>
                <a:spcPts val="1000"/>
              </a:spcBef>
              <a:spcAft>
                <a:spcPts val="0"/>
              </a:spcAft>
              <a:buClr>
                <a:schemeClr val="dk1"/>
              </a:buClr>
              <a:buSzPct val="81818"/>
              <a:buNone/>
            </a:pPr>
            <a:endParaRPr sz="2200" dirty="0"/>
          </a:p>
          <a:p>
            <a:pPr marL="457200" lvl="0" indent="-228600" algn="l" rtl="0">
              <a:lnSpc>
                <a:spcPct val="90000"/>
              </a:lnSpc>
              <a:spcBef>
                <a:spcPts val="1000"/>
              </a:spcBef>
              <a:spcAft>
                <a:spcPts val="0"/>
              </a:spcAft>
              <a:buClr>
                <a:schemeClr val="dk1"/>
              </a:buClr>
              <a:buSzPct val="81818"/>
              <a:buNone/>
            </a:pPr>
            <a:endParaRPr sz="2200" dirty="0"/>
          </a:p>
          <a:p>
            <a:pPr marL="457200" lvl="0" indent="-228600" algn="l" rtl="0">
              <a:lnSpc>
                <a:spcPct val="90000"/>
              </a:lnSpc>
              <a:spcBef>
                <a:spcPts val="1000"/>
              </a:spcBef>
              <a:spcAft>
                <a:spcPts val="0"/>
              </a:spcAft>
              <a:buClr>
                <a:schemeClr val="dk1"/>
              </a:buClr>
              <a:buSzPct val="81818"/>
              <a:buNone/>
            </a:pPr>
            <a:endParaRPr sz="2200" dirty="0"/>
          </a:p>
          <a:p>
            <a:pPr marL="457200" lvl="0" indent="-228600" algn="l" rtl="0">
              <a:lnSpc>
                <a:spcPct val="90000"/>
              </a:lnSpc>
              <a:spcBef>
                <a:spcPts val="1000"/>
              </a:spcBef>
              <a:spcAft>
                <a:spcPts val="0"/>
              </a:spcAft>
              <a:buClr>
                <a:schemeClr val="dk1"/>
              </a:buClr>
              <a:buSzPct val="81818"/>
              <a:buNone/>
            </a:pPr>
            <a:endParaRPr sz="2200" dirty="0"/>
          </a:p>
          <a:p>
            <a:pPr marL="457200" lvl="0" indent="-228600" algn="l" rtl="0">
              <a:lnSpc>
                <a:spcPct val="90000"/>
              </a:lnSpc>
              <a:spcBef>
                <a:spcPts val="1000"/>
              </a:spcBef>
              <a:spcAft>
                <a:spcPts val="0"/>
              </a:spcAft>
              <a:buClr>
                <a:schemeClr val="dk1"/>
              </a:buClr>
              <a:buSzPct val="81818"/>
              <a:buNone/>
            </a:pPr>
            <a:endParaRPr sz="2200" dirty="0"/>
          </a:p>
        </p:txBody>
      </p:sp>
      <p:sp>
        <p:nvSpPr>
          <p:cNvPr id="1772" name="Google Shape;1772;g2be0eb19aa2_0_403">
            <a:extLst>
              <a:ext uri="{C183D7F6-B498-43B3-948B-1728B52AA6E4}">
                <adec:decorative xmlns:adec="http://schemas.microsoft.com/office/drawing/2017/decorative" val="1"/>
              </a:ext>
            </a:extLst>
          </p:cNvPr>
          <p:cNvSpPr/>
          <p:nvPr/>
        </p:nvSpPr>
        <p:spPr>
          <a:xfrm flipH="1">
            <a:off x="0" y="5835649"/>
            <a:ext cx="1548180" cy="1022351"/>
          </a:xfrm>
          <a:custGeom>
            <a:avLst/>
            <a:gdLst/>
            <a:ahLst/>
            <a:cxnLst/>
            <a:rect l="l" t="t" r="r" b="b"/>
            <a:pathLst>
              <a:path w="1548180" h="1022351" extrusionOk="0">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3" name="Google Shape;1773;g2be0eb19aa2_0_403">
            <a:extLst>
              <a:ext uri="{C183D7F6-B498-43B3-948B-1728B52AA6E4}">
                <adec:decorative xmlns:adec="http://schemas.microsoft.com/office/drawing/2017/decorative" val="1"/>
              </a:ext>
            </a:extLst>
          </p:cNvPr>
          <p:cNvSpPr/>
          <p:nvPr/>
        </p:nvSpPr>
        <p:spPr>
          <a:xfrm flipH="1">
            <a:off x="3405056" y="5717905"/>
            <a:ext cx="1771609" cy="1140095"/>
          </a:xfrm>
          <a:custGeom>
            <a:avLst/>
            <a:gdLst/>
            <a:ahLst/>
            <a:cxnLst/>
            <a:rect l="l" t="t" r="r" b="b"/>
            <a:pathLst>
              <a:path w="1771609" h="1140095" extrusionOk="0">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4" name="Google Shape;1774;g2be0eb19aa2_0_403">
            <a:extLst>
              <a:ext uri="{C183D7F6-B498-43B3-948B-1728B52AA6E4}">
                <adec:decorative xmlns:adec="http://schemas.microsoft.com/office/drawing/2017/decorative" val="1"/>
              </a:ext>
            </a:extLst>
          </p:cNvPr>
          <p:cNvSpPr/>
          <p:nvPr/>
        </p:nvSpPr>
        <p:spPr>
          <a:xfrm flipH="1">
            <a:off x="4132972" y="6258755"/>
            <a:ext cx="1565940" cy="599245"/>
          </a:xfrm>
          <a:custGeom>
            <a:avLst/>
            <a:gdLst/>
            <a:ahLst/>
            <a:cxnLst/>
            <a:rect l="l" t="t" r="r" b="b"/>
            <a:pathLst>
              <a:path w="1565940" h="599245" extrusionOk="0">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79"/>
        <p:cNvGrpSpPr/>
        <p:nvPr/>
      </p:nvGrpSpPr>
      <p:grpSpPr>
        <a:xfrm>
          <a:off x="0" y="0"/>
          <a:ext cx="0" cy="0"/>
          <a:chOff x="0" y="0"/>
          <a:chExt cx="0" cy="0"/>
        </a:xfrm>
      </p:grpSpPr>
      <p:sp>
        <p:nvSpPr>
          <p:cNvPr id="1780" name="Google Shape;1780;g1e370a7c432_0_3415"/>
          <p:cNvSpPr txBox="1">
            <a:spLocks noGrp="1"/>
          </p:cNvSpPr>
          <p:nvPr>
            <p:ph type="title" idx="4294967295"/>
          </p:nvPr>
        </p:nvSpPr>
        <p:spPr>
          <a:xfrm>
            <a:off x="583425" y="548016"/>
            <a:ext cx="7840200" cy="584775"/>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800" b="1" i="0" u="none" strike="noStrike" kern="0" cap="none" spc="0" normalizeH="0" baseline="0" noProof="0" dirty="0">
                <a:ln>
                  <a:noFill/>
                </a:ln>
                <a:solidFill>
                  <a:srgbClr val="002060"/>
                </a:solidFill>
                <a:effectLst/>
                <a:uLnTx/>
                <a:uFillTx/>
                <a:latin typeface="+mj-lt"/>
                <a:ea typeface="Calibri"/>
                <a:cs typeface="Calibri"/>
                <a:sym typeface="Calibri"/>
              </a:rPr>
              <a:t>Sam in the Student Society</a:t>
            </a:r>
            <a:endParaRPr kumimoji="0" lang="en-US" sz="1600" b="1" i="0" u="none" strike="noStrike" kern="0" cap="none" spc="0" normalizeH="0" baseline="0" noProof="0" dirty="0">
              <a:ln>
                <a:noFill/>
              </a:ln>
              <a:solidFill>
                <a:srgbClr val="002060"/>
              </a:solidFill>
              <a:effectLst/>
              <a:uLnTx/>
              <a:uFillTx/>
              <a:latin typeface="+mj-lt"/>
              <a:ea typeface="Calibri"/>
              <a:cs typeface="Calibri"/>
              <a:sym typeface="Calibri"/>
            </a:endParaRPr>
          </a:p>
        </p:txBody>
      </p:sp>
      <p:sp>
        <p:nvSpPr>
          <p:cNvPr id="1781" name="Google Shape;1781;g1e370a7c432_0_3415"/>
          <p:cNvSpPr txBox="1"/>
          <p:nvPr/>
        </p:nvSpPr>
        <p:spPr>
          <a:xfrm>
            <a:off x="2555541" y="1425529"/>
            <a:ext cx="8361900" cy="1723549"/>
          </a:xfrm>
          <a:prstGeom prst="rect">
            <a:avLst/>
          </a:prstGeom>
          <a:noFill/>
          <a:ln>
            <a:noFill/>
          </a:ln>
        </p:spPr>
        <p:txBody>
          <a:bodyPr spcFirstLastPara="1" wrap="square" lIns="0" tIns="0" rIns="0" bIns="0" anchor="t" anchorCtr="0">
            <a:spAutoFit/>
          </a:bodyPr>
          <a:lstStyle/>
          <a:p>
            <a:pPr algn="just">
              <a:buSzPts val="1600"/>
            </a:pPr>
            <a:r>
              <a:rPr lang="en-US" sz="1600" dirty="0">
                <a:solidFill>
                  <a:schemeClr val="dk1"/>
                </a:solidFill>
                <a:latin typeface="+mn-lt"/>
                <a:ea typeface="Calibri" panose="020F0502020204030204" pitchFamily="34" charset="0"/>
                <a:cs typeface="Calibri" panose="020F0502020204030204" pitchFamily="34" charset="0"/>
                <a:sym typeface="Quattrocento Sans"/>
              </a:rPr>
              <a:t>Sam has recently been appointed to the social committee of a university student society and is working alongside two experienced society officers to </a:t>
            </a:r>
            <a:r>
              <a:rPr lang="en-US" sz="1600" dirty="0" err="1">
                <a:solidFill>
                  <a:schemeClr val="dk1"/>
                </a:solidFill>
                <a:latin typeface="+mn-lt"/>
                <a:ea typeface="Calibri" panose="020F0502020204030204" pitchFamily="34" charset="0"/>
                <a:cs typeface="Calibri" panose="020F0502020204030204" pitchFamily="34" charset="0"/>
                <a:sym typeface="Quattrocento Sans"/>
              </a:rPr>
              <a:t>organise</a:t>
            </a:r>
            <a:r>
              <a:rPr lang="en-US" sz="1600" dirty="0">
                <a:solidFill>
                  <a:schemeClr val="dk1"/>
                </a:solidFill>
                <a:latin typeface="+mn-lt"/>
                <a:ea typeface="Calibri" panose="020F0502020204030204" pitchFamily="34" charset="0"/>
                <a:cs typeface="Calibri" panose="020F0502020204030204" pitchFamily="34" charset="0"/>
                <a:sym typeface="Quattrocento Sans"/>
              </a:rPr>
              <a:t> a large social event to celebrate mid-term. He is really enjoying planning the event and making new friends in the society. Both society officers have been extremely nice to him and were very understanding when he was a bit late for the morning meeting with the main sponsor because he missed his bus. </a:t>
            </a:r>
            <a:endParaRPr lang="en-US" sz="1600" dirty="0">
              <a:solidFill>
                <a:schemeClr val="dk1"/>
              </a:solidFill>
              <a:latin typeface="+mn-lt"/>
              <a:ea typeface="Calibri" panose="020F0502020204030204" pitchFamily="34" charset="0"/>
              <a:cs typeface="Calibri" panose="020F0502020204030204" pitchFamily="34" charset="0"/>
            </a:endParaRPr>
          </a:p>
          <a:p>
            <a:pPr lvl="0" algn="just">
              <a:buSzPts val="1600"/>
            </a:pPr>
            <a:endParaRPr sz="1600" b="0" i="0" u="none" strike="noStrike" cap="none" dirty="0">
              <a:solidFill>
                <a:schemeClr val="dk1"/>
              </a:solidFill>
              <a:latin typeface="Arial"/>
              <a:ea typeface="Arial"/>
              <a:cs typeface="Arial"/>
              <a:sym typeface="Arial"/>
            </a:endParaRPr>
          </a:p>
        </p:txBody>
      </p:sp>
      <p:sp>
        <p:nvSpPr>
          <p:cNvPr id="1782" name="Google Shape;1782;g1e370a7c432_0_3415"/>
          <p:cNvSpPr txBox="1"/>
          <p:nvPr/>
        </p:nvSpPr>
        <p:spPr>
          <a:xfrm>
            <a:off x="2555541" y="3212253"/>
            <a:ext cx="8361900" cy="1231106"/>
          </a:xfrm>
          <a:prstGeom prst="rect">
            <a:avLst/>
          </a:prstGeom>
          <a:noFill/>
          <a:ln>
            <a:noFill/>
          </a:ln>
        </p:spPr>
        <p:txBody>
          <a:bodyPr spcFirstLastPara="1" wrap="square" lIns="0" tIns="0" rIns="0" bIns="0" anchor="t" anchorCtr="0">
            <a:spAutoFit/>
          </a:bodyPr>
          <a:lstStyle/>
          <a:p>
            <a:pPr algn="just">
              <a:buSzPts val="1600"/>
            </a:pPr>
            <a:r>
              <a:rPr lang="en-US" sz="1600" dirty="0">
                <a:solidFill>
                  <a:schemeClr val="dk1"/>
                </a:solidFill>
                <a:latin typeface="+mn-lt"/>
                <a:ea typeface="Quattrocento Sans"/>
                <a:cs typeface="Quattrocento Sans"/>
                <a:sym typeface="Quattrocento Sans"/>
              </a:rPr>
              <a:t>One afternoon, Sam is tasked with arranging teams to provide hands-on support on the day of the event. When one of the society officers reviews his work, she tells him to take one particular society member off her team as </a:t>
            </a:r>
            <a:r>
              <a:rPr lang="en-US" sz="1600" i="1" dirty="0">
                <a:solidFill>
                  <a:schemeClr val="dk1"/>
                </a:solidFill>
                <a:latin typeface="+mn-lt"/>
                <a:ea typeface="Quattrocento Sans"/>
                <a:cs typeface="Quattrocento Sans"/>
                <a:sym typeface="Quattrocento Sans"/>
              </a:rPr>
              <a:t>“He is a Muslim, and it is well known that Muslims are particularly lazy during Ramadan. I will end up doing all of the work.”</a:t>
            </a:r>
            <a:endParaRPr lang="en-US" sz="1600" i="1" dirty="0">
              <a:solidFill>
                <a:schemeClr val="dk1"/>
              </a:solidFill>
              <a:latin typeface="+mn-lt"/>
            </a:endParaRPr>
          </a:p>
          <a:p>
            <a:pPr marL="0" marR="0" lvl="0" indent="0" algn="just" rtl="0">
              <a:lnSpc>
                <a:spcPct val="100000"/>
              </a:lnSpc>
              <a:spcBef>
                <a:spcPts val="0"/>
              </a:spcBef>
              <a:spcAft>
                <a:spcPts val="0"/>
              </a:spcAft>
              <a:buClr>
                <a:srgbClr val="000000"/>
              </a:buClr>
              <a:buSzPts val="1600"/>
              <a:buFont typeface="Arial"/>
              <a:buNone/>
            </a:pPr>
            <a:endParaRPr sz="1600" b="0" i="1" u="none" strike="noStrike" cap="none" dirty="0">
              <a:solidFill>
                <a:schemeClr val="dk1"/>
              </a:solidFill>
              <a:sym typeface="Arial"/>
            </a:endParaRPr>
          </a:p>
        </p:txBody>
      </p:sp>
      <p:sp>
        <p:nvSpPr>
          <p:cNvPr id="1783" name="Google Shape;1783;g1e370a7c432_0_3415"/>
          <p:cNvSpPr txBox="1"/>
          <p:nvPr/>
        </p:nvSpPr>
        <p:spPr>
          <a:xfrm>
            <a:off x="2555541" y="4878371"/>
            <a:ext cx="8361900" cy="1231106"/>
          </a:xfrm>
          <a:prstGeom prst="rect">
            <a:avLst/>
          </a:prstGeom>
          <a:noFill/>
          <a:ln>
            <a:noFill/>
          </a:ln>
        </p:spPr>
        <p:txBody>
          <a:bodyPr spcFirstLastPara="1" wrap="square" lIns="0" tIns="0" rIns="0" bIns="0" anchor="t" anchorCtr="0">
            <a:spAutoFit/>
          </a:bodyPr>
          <a:lstStyle/>
          <a:p>
            <a:pPr algn="just">
              <a:buSzPts val="1600"/>
            </a:pPr>
            <a:r>
              <a:rPr lang="en-US" sz="1600" dirty="0">
                <a:solidFill>
                  <a:schemeClr val="dk1"/>
                </a:solidFill>
                <a:latin typeface="+mn-lt"/>
                <a:ea typeface="Quattrocento Sans"/>
                <a:cs typeface="Quattrocento Sans"/>
                <a:sym typeface="Quattrocento Sans"/>
              </a:rPr>
              <a:t>Sam is visibly taken aback by the comment and the society officer asks him if he is Muslim. Sam says he is not religious but that his Dad was Muslim to which the society officer comments </a:t>
            </a:r>
            <a:r>
              <a:rPr lang="en-US" sz="1600" i="1" dirty="0">
                <a:solidFill>
                  <a:schemeClr val="dk1"/>
                </a:solidFill>
                <a:latin typeface="+mn-lt"/>
                <a:ea typeface="Quattrocento Sans"/>
                <a:cs typeface="Quattrocento Sans"/>
                <a:sym typeface="Quattrocento Sans"/>
              </a:rPr>
              <a:t>“that explains your lie in last week.” </a:t>
            </a:r>
            <a:r>
              <a:rPr lang="en-US" sz="1600" dirty="0">
                <a:solidFill>
                  <a:schemeClr val="dk1"/>
                </a:solidFill>
                <a:latin typeface="+mn-lt"/>
                <a:ea typeface="Quattrocento Sans"/>
                <a:cs typeface="Quattrocento Sans"/>
                <a:sym typeface="Quattrocento Sans"/>
              </a:rPr>
              <a:t>She then laughs and claps Sam on the back in a friendly manner.</a:t>
            </a:r>
            <a:endParaRPr lang="en-US" sz="1600" dirty="0">
              <a:solidFill>
                <a:schemeClr val="dk1"/>
              </a:solidFill>
              <a:latin typeface="+mn-lt"/>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p:txBody>
      </p:sp>
      <p:cxnSp>
        <p:nvCxnSpPr>
          <p:cNvPr id="1784" name="Google Shape;1784;g1e370a7c432_0_3415">
            <a:extLst>
              <a:ext uri="{C183D7F6-B498-43B3-948B-1728B52AA6E4}">
                <adec:decorative xmlns:adec="http://schemas.microsoft.com/office/drawing/2017/decorative" val="1"/>
              </a:ext>
            </a:extLst>
          </p:cNvPr>
          <p:cNvCxnSpPr/>
          <p:nvPr/>
        </p:nvCxnSpPr>
        <p:spPr>
          <a:xfrm>
            <a:off x="2555543" y="3087548"/>
            <a:ext cx="8361900" cy="0"/>
          </a:xfrm>
          <a:prstGeom prst="straightConnector1">
            <a:avLst/>
          </a:prstGeom>
          <a:noFill/>
          <a:ln w="9525" cap="flat" cmpd="sng">
            <a:solidFill>
              <a:srgbClr val="BFBFBF"/>
            </a:solidFill>
            <a:prstDash val="solid"/>
            <a:miter lim="800000"/>
            <a:headEnd type="none" w="sm" len="sm"/>
            <a:tailEnd type="none" w="sm" len="sm"/>
          </a:ln>
        </p:spPr>
      </p:cxnSp>
      <p:cxnSp>
        <p:nvCxnSpPr>
          <p:cNvPr id="1785" name="Google Shape;1785;g1e370a7c432_0_3415">
            <a:extLst>
              <a:ext uri="{C183D7F6-B498-43B3-948B-1728B52AA6E4}">
                <adec:decorative xmlns:adec="http://schemas.microsoft.com/office/drawing/2017/decorative" val="1"/>
              </a:ext>
            </a:extLst>
          </p:cNvPr>
          <p:cNvCxnSpPr/>
          <p:nvPr/>
        </p:nvCxnSpPr>
        <p:spPr>
          <a:xfrm>
            <a:off x="2555542" y="4722384"/>
            <a:ext cx="8361900" cy="0"/>
          </a:xfrm>
          <a:prstGeom prst="straightConnector1">
            <a:avLst/>
          </a:prstGeom>
          <a:noFill/>
          <a:ln w="9525" cap="flat" cmpd="sng">
            <a:solidFill>
              <a:srgbClr val="BFBFBF"/>
            </a:solidFill>
            <a:prstDash val="solid"/>
            <a:miter lim="800000"/>
            <a:headEnd type="none" w="sm" len="sm"/>
            <a:tailEnd type="none" w="sm" len="sm"/>
          </a:ln>
        </p:spPr>
      </p:cxnSp>
      <p:pic>
        <p:nvPicPr>
          <p:cNvPr id="2" name="Google Shape;674;g25be67ac8fc_0_0" descr="Drawing of a timeturner, calendar and clock">
            <a:extLst>
              <a:ext uri="{FF2B5EF4-FFF2-40B4-BE49-F238E27FC236}">
                <a16:creationId xmlns:a16="http://schemas.microsoft.com/office/drawing/2014/main" id="{8619CFB6-8196-CDF2-5C66-BC848FCB9959}"/>
              </a:ext>
            </a:extLst>
          </p:cNvPr>
          <p:cNvPicPr preferRelativeResize="0"/>
          <p:nvPr/>
        </p:nvPicPr>
        <p:blipFill>
          <a:blip r:embed="rId3">
            <a:alphaModFix/>
          </a:blip>
          <a:stretch>
            <a:fillRect/>
          </a:stretch>
        </p:blipFill>
        <p:spPr>
          <a:xfrm>
            <a:off x="583425" y="1696101"/>
            <a:ext cx="1413524" cy="1255452"/>
          </a:xfrm>
          <a:prstGeom prst="rect">
            <a:avLst/>
          </a:prstGeom>
          <a:noFill/>
          <a:ln>
            <a:noFill/>
          </a:ln>
        </p:spPr>
      </p:pic>
      <p:pic>
        <p:nvPicPr>
          <p:cNvPr id="3" name="Google Shape;672;g25be67ac8fc_0_0" descr="Image of a person holding a sheet and pen/thinking">
            <a:extLst>
              <a:ext uri="{FF2B5EF4-FFF2-40B4-BE49-F238E27FC236}">
                <a16:creationId xmlns:a16="http://schemas.microsoft.com/office/drawing/2014/main" id="{48F99AD4-F42D-5469-E099-72819FBB48DD}"/>
              </a:ext>
            </a:extLst>
          </p:cNvPr>
          <p:cNvPicPr preferRelativeResize="0"/>
          <p:nvPr/>
        </p:nvPicPr>
        <p:blipFill rotWithShape="1">
          <a:blip r:embed="rId4">
            <a:alphaModFix/>
          </a:blip>
          <a:srcRect t="9819" b="9819"/>
          <a:stretch/>
        </p:blipFill>
        <p:spPr>
          <a:xfrm>
            <a:off x="425525" y="3151962"/>
            <a:ext cx="1729325" cy="1389684"/>
          </a:xfrm>
          <a:prstGeom prst="rect">
            <a:avLst/>
          </a:prstGeom>
          <a:noFill/>
          <a:ln>
            <a:noFill/>
          </a:ln>
        </p:spPr>
      </p:pic>
      <p:pic>
        <p:nvPicPr>
          <p:cNvPr id="4" name="Google Shape;673;g25be67ac8fc_0_0" descr="Ramadan symbol (green) with lantern">
            <a:extLst>
              <a:ext uri="{FF2B5EF4-FFF2-40B4-BE49-F238E27FC236}">
                <a16:creationId xmlns:a16="http://schemas.microsoft.com/office/drawing/2014/main" id="{8C49EE75-0468-8EE3-F547-D025300AD2BE}"/>
              </a:ext>
            </a:extLst>
          </p:cNvPr>
          <p:cNvPicPr preferRelativeResize="0"/>
          <p:nvPr/>
        </p:nvPicPr>
        <p:blipFill>
          <a:blip r:embed="rId5">
            <a:alphaModFix/>
          </a:blip>
          <a:stretch>
            <a:fillRect/>
          </a:stretch>
        </p:blipFill>
        <p:spPr>
          <a:xfrm>
            <a:off x="735237" y="4742050"/>
            <a:ext cx="1109903" cy="1109924"/>
          </a:xfrm>
          <a:prstGeom prst="rect">
            <a:avLst/>
          </a:prstGeom>
          <a:noFill/>
          <a:ln>
            <a:noFill/>
          </a:ln>
        </p:spPr>
      </p:pic>
    </p:spTree>
    <p:extLst>
      <p:ext uri="{BB962C8B-B14F-4D97-AF65-F5344CB8AC3E}">
        <p14:creationId xmlns:p14="http://schemas.microsoft.com/office/powerpoint/2010/main" val="3154343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93"/>
        <p:cNvGrpSpPr/>
        <p:nvPr/>
      </p:nvGrpSpPr>
      <p:grpSpPr>
        <a:xfrm>
          <a:off x="0" y="0"/>
          <a:ext cx="0" cy="0"/>
          <a:chOff x="0" y="0"/>
          <a:chExt cx="0" cy="0"/>
        </a:xfrm>
      </p:grpSpPr>
      <p:sp>
        <p:nvSpPr>
          <p:cNvPr id="1794" name="Google Shape;1794;g2be0eb19aa2_0_262"/>
          <p:cNvSpPr txBox="1">
            <a:spLocks noGrp="1"/>
          </p:cNvSpPr>
          <p:nvPr>
            <p:ph type="title"/>
          </p:nvPr>
        </p:nvSpPr>
        <p:spPr>
          <a:xfrm>
            <a:off x="1074000" y="942600"/>
            <a:ext cx="10044000" cy="877800"/>
          </a:xfrm>
          <a:prstGeom prst="rect">
            <a:avLst/>
          </a:prstGeom>
          <a:noFill/>
          <a:ln>
            <a:noFill/>
          </a:ln>
        </p:spPr>
        <p:txBody>
          <a:bodyPr spcFirstLastPara="1" wrap="square" lIns="0" tIns="0" rIns="0" bIns="0" anchor="ctr" anchorCtr="0">
            <a:normAutofit/>
          </a:bodyPr>
          <a:lstStyle/>
          <a:p>
            <a:pPr marL="0" lvl="0" indent="0" algn="ctr" rtl="0">
              <a:lnSpc>
                <a:spcPct val="90000"/>
              </a:lnSpc>
              <a:spcBef>
                <a:spcPts val="0"/>
              </a:spcBef>
              <a:spcAft>
                <a:spcPts val="0"/>
              </a:spcAft>
              <a:buClr>
                <a:schemeClr val="dk1"/>
              </a:buClr>
              <a:buSzPts val="1800"/>
              <a:buNone/>
            </a:pPr>
            <a:r>
              <a:rPr lang="en-GB" sz="4000" b="1" dirty="0">
                <a:solidFill>
                  <a:schemeClr val="tx1"/>
                </a:solidFill>
                <a:latin typeface="+mj-lt"/>
              </a:rPr>
              <a:t>Case Study Question</a:t>
            </a:r>
            <a:endParaRPr sz="4000" b="1" dirty="0">
              <a:solidFill>
                <a:schemeClr val="tx1"/>
              </a:solidFill>
              <a:latin typeface="+mj-lt"/>
            </a:endParaRPr>
          </a:p>
        </p:txBody>
      </p:sp>
      <p:sp>
        <p:nvSpPr>
          <p:cNvPr id="1795" name="Google Shape;1795;g2be0eb19aa2_0_262">
            <a:extLst>
              <a:ext uri="{C183D7F6-B498-43B3-948B-1728B52AA6E4}">
                <adec:decorative xmlns:adec="http://schemas.microsoft.com/office/drawing/2017/decorative" val="1"/>
              </a:ext>
            </a:extLst>
          </p:cNvPr>
          <p:cNvSpPr/>
          <p:nvPr/>
        </p:nvSpPr>
        <p:spPr>
          <a:xfrm>
            <a:off x="5255230" y="2180203"/>
            <a:ext cx="1976138" cy="1955700"/>
          </a:xfrm>
          <a:prstGeom prst="ellipse">
            <a:avLst/>
          </a:pr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796" name="Google Shape;1796;g2be0eb19aa2_0_262" descr="Green pencil"/>
          <p:cNvSpPr/>
          <p:nvPr/>
        </p:nvSpPr>
        <p:spPr>
          <a:xfrm>
            <a:off x="5682149" y="2596903"/>
            <a:ext cx="1122300" cy="11223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7" name="Google Shape;1797;g2be0eb19aa2_0_262">
            <a:extLst>
              <a:ext uri="{C183D7F6-B498-43B3-948B-1728B52AA6E4}">
                <adec:decorative xmlns:adec="http://schemas.microsoft.com/office/drawing/2017/decorative" val="1"/>
              </a:ext>
            </a:extLst>
          </p:cNvPr>
          <p:cNvSpPr/>
          <p:nvPr/>
        </p:nvSpPr>
        <p:spPr>
          <a:xfrm>
            <a:off x="4640099" y="3946500"/>
            <a:ext cx="3206400" cy="153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8" name="Google Shape;1798;g2be0eb19aa2_0_262"/>
          <p:cNvSpPr txBox="1"/>
          <p:nvPr/>
        </p:nvSpPr>
        <p:spPr>
          <a:xfrm>
            <a:off x="4640099" y="4555800"/>
            <a:ext cx="3206400" cy="153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dirty="0">
                <a:solidFill>
                  <a:srgbClr val="000000"/>
                </a:solidFill>
                <a:latin typeface="Arial"/>
                <a:ea typeface="Arial"/>
                <a:cs typeface="Arial"/>
                <a:sym typeface="Arial"/>
              </a:rPr>
              <a:t>IS THIS BEHAVIOUR BULLYING, HARASSMENT, SEXUAL MISCONDUCT OR SOMETHING ELSE?</a:t>
            </a:r>
            <a:endParaRPr sz="1400" b="0" i="0" u="none" strike="noStrike" cap="none" dirty="0">
              <a:solidFill>
                <a:srgbClr val="000000"/>
              </a:solidFill>
              <a:latin typeface="Arial"/>
              <a:ea typeface="Arial"/>
              <a:cs typeface="Arial"/>
              <a:sym typeface="Arial"/>
            </a:endParaRPr>
          </a:p>
        </p:txBody>
      </p:sp>
      <p:pic>
        <p:nvPicPr>
          <p:cNvPr id="1801" name="Google Shape;1801;g2be0eb19aa2_0_262" descr="A yellow sign with blue text&#10;&#10;Description automatically generated with low confidence"/>
          <p:cNvPicPr preferRelativeResize="0"/>
          <p:nvPr/>
        </p:nvPicPr>
        <p:blipFill rotWithShape="1">
          <a:blip r:embed="rId4">
            <a:alphaModFix/>
          </a:blip>
          <a:srcRect/>
          <a:stretch/>
        </p:blipFill>
        <p:spPr>
          <a:xfrm>
            <a:off x="10419470" y="5966085"/>
            <a:ext cx="1729323" cy="89191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06"/>
        <p:cNvGrpSpPr/>
        <p:nvPr/>
      </p:nvGrpSpPr>
      <p:grpSpPr>
        <a:xfrm>
          <a:off x="0" y="0"/>
          <a:ext cx="0" cy="0"/>
          <a:chOff x="0" y="0"/>
          <a:chExt cx="0" cy="0"/>
        </a:xfrm>
      </p:grpSpPr>
      <p:sp>
        <p:nvSpPr>
          <p:cNvPr id="1807" name="Google Shape;1807;g1e370a7c432_0_2990">
            <a:extLs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08" name="Google Shape;1808;g1e370a7c432_0_2990">
            <a:extLst>
              <a:ext uri="{C183D7F6-B498-43B3-948B-1728B52AA6E4}">
                <adec:decorative xmlns:adec="http://schemas.microsoft.com/office/drawing/2017/decorative" val="1"/>
              </a:ext>
            </a:extLst>
          </p:cNvPr>
          <p:cNvSpPr/>
          <p:nvPr/>
        </p:nvSpPr>
        <p:spPr>
          <a:xfrm flipH="1">
            <a:off x="-3" y="-1"/>
            <a:ext cx="12192000" cy="1590600"/>
          </a:xfrm>
          <a:prstGeom prst="rect">
            <a:avLst/>
          </a:prstGeom>
          <a:gradFill>
            <a:gsLst>
              <a:gs pos="0">
                <a:srgbClr val="000000"/>
              </a:gs>
              <a:gs pos="100000">
                <a:srgbClr val="3F762A"/>
              </a:gs>
            </a:gsLst>
            <a:lin ang="8400134"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09" name="Google Shape;1809;g1e370a7c432_0_2990">
            <a:extLst>
              <a:ext uri="{C183D7F6-B498-43B3-948B-1728B52AA6E4}">
                <adec:decorative xmlns:adec="http://schemas.microsoft.com/office/drawing/2017/decorative" val="1"/>
              </a:ext>
            </a:extLst>
          </p:cNvPr>
          <p:cNvSpPr/>
          <p:nvPr/>
        </p:nvSpPr>
        <p:spPr>
          <a:xfrm rot="10800000" flipH="1">
            <a:off x="-3" y="142"/>
            <a:ext cx="8115300" cy="1590600"/>
          </a:xfrm>
          <a:prstGeom prst="rect">
            <a:avLst/>
          </a:prstGeom>
          <a:gradFill>
            <a:gsLst>
              <a:gs pos="0">
                <a:srgbClr val="BFBFBF"/>
              </a:gs>
              <a:gs pos="100000">
                <a:srgbClr val="737373"/>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10" name="Google Shape;1810;g1e370a7c432_0_2990">
            <a:extLst>
              <a:ext uri="{C183D7F6-B498-43B3-948B-1728B52AA6E4}">
                <adec:decorative xmlns:adec="http://schemas.microsoft.com/office/drawing/2017/decorative" val="1"/>
              </a:ext>
            </a:extLst>
          </p:cNvPr>
          <p:cNvSpPr/>
          <p:nvPr/>
        </p:nvSpPr>
        <p:spPr>
          <a:xfrm flipH="1">
            <a:off x="8115297" y="-1"/>
            <a:ext cx="4076700" cy="1590600"/>
          </a:xfrm>
          <a:prstGeom prst="rect">
            <a:avLst/>
          </a:prstGeom>
          <a:gradFill>
            <a:gsLst>
              <a:gs pos="0">
                <a:srgbClr val="549E39">
                  <a:alpha val="65490"/>
                </a:srgbClr>
              </a:gs>
              <a:gs pos="100000">
                <a:srgbClr val="000000">
                  <a:alpha val="29411"/>
                </a:srgbClr>
              </a:gs>
            </a:gsLst>
            <a:lin ang="13199916"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11" name="Google Shape;1811;g1e370a7c432_0_2990">
            <a:extLst>
              <a:ext uri="{C183D7F6-B498-43B3-948B-1728B52AA6E4}">
                <adec:decorative xmlns:adec="http://schemas.microsoft.com/office/drawing/2017/decorative" val="1"/>
              </a:ext>
            </a:extLst>
          </p:cNvPr>
          <p:cNvSpPr/>
          <p:nvPr/>
        </p:nvSpPr>
        <p:spPr>
          <a:xfrm>
            <a:off x="50" y="0"/>
            <a:ext cx="12192000" cy="1597500"/>
          </a:xfrm>
          <a:prstGeom prst="rect">
            <a:avLst/>
          </a:prstGeom>
          <a:gradFill>
            <a:gsLst>
              <a:gs pos="0">
                <a:srgbClr val="03D7A9"/>
              </a:gs>
              <a:gs pos="100000">
                <a:srgbClr val="055342"/>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12" name="Google Shape;1812;g1e370a7c432_0_2990"/>
          <p:cNvSpPr txBox="1">
            <a:spLocks noGrp="1"/>
          </p:cNvSpPr>
          <p:nvPr>
            <p:ph type="title"/>
          </p:nvPr>
        </p:nvSpPr>
        <p:spPr>
          <a:xfrm>
            <a:off x="1371599" y="294538"/>
            <a:ext cx="9896100" cy="1033800"/>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SzPts val="1800"/>
              <a:buNone/>
            </a:pPr>
            <a:r>
              <a:rPr lang="en-GB" sz="3000" b="1" i="0" u="none" strike="noStrike" cap="none" dirty="0">
                <a:solidFill>
                  <a:srgbClr val="FFFFFF"/>
                </a:solidFill>
                <a:latin typeface="+mj-lt"/>
                <a:ea typeface="Quattrocento Sans"/>
                <a:cs typeface="Quattrocento Sans"/>
                <a:sym typeface="Quattrocento Sans"/>
              </a:rPr>
              <a:t>What terms could be used to describe the behaviour?</a:t>
            </a:r>
            <a:endParaRPr sz="3000" b="1" dirty="0">
              <a:solidFill>
                <a:srgbClr val="FFFFFF"/>
              </a:solidFill>
              <a:latin typeface="+mj-lt"/>
            </a:endParaRPr>
          </a:p>
        </p:txBody>
      </p:sp>
      <p:sp>
        <p:nvSpPr>
          <p:cNvPr id="1813" name="Google Shape;1813;g1e370a7c432_0_2990"/>
          <p:cNvSpPr txBox="1">
            <a:spLocks noGrp="1"/>
          </p:cNvSpPr>
          <p:nvPr>
            <p:ph type="body" idx="1"/>
          </p:nvPr>
        </p:nvSpPr>
        <p:spPr>
          <a:xfrm>
            <a:off x="1371599" y="2318197"/>
            <a:ext cx="9723900" cy="3683400"/>
          </a:xfrm>
          <a:prstGeom prst="rect">
            <a:avLst/>
          </a:prstGeom>
          <a:noFill/>
          <a:ln>
            <a:noFill/>
          </a:ln>
        </p:spPr>
        <p:txBody>
          <a:bodyPr spcFirstLastPara="1" wrap="square" lIns="0" tIns="0" rIns="0" bIns="0" anchor="ctr" anchorCtr="0">
            <a:normAutofit/>
          </a:bodyPr>
          <a:lstStyle/>
          <a:p>
            <a:pPr marL="457200" lvl="0" indent="-342900" algn="l" rtl="0">
              <a:lnSpc>
                <a:spcPct val="90000"/>
              </a:lnSpc>
              <a:spcBef>
                <a:spcPts val="1000"/>
              </a:spcBef>
              <a:spcAft>
                <a:spcPts val="0"/>
              </a:spcAft>
              <a:buClr>
                <a:schemeClr val="dk1"/>
              </a:buClr>
              <a:buSzPts val="1800"/>
              <a:buChar char="•"/>
            </a:pPr>
            <a:r>
              <a:rPr lang="en-GB" sz="2000" dirty="0">
                <a:solidFill>
                  <a:srgbClr val="002060"/>
                </a:solidFill>
                <a:latin typeface="+mn-lt"/>
                <a:ea typeface="Calibri"/>
                <a:cs typeface="Calibri"/>
                <a:sym typeface="Calibri"/>
              </a:rPr>
              <a:t>Harassment is defined as any form of unwanted conduct related to any of the discriminatory grounds under the Employment Equality Acts which has the purpose or effect of violating a person’s dignity and creating an intimidating, hostile, degrading, humiliating or offensive environment.’</a:t>
            </a:r>
            <a:endParaRPr dirty="0">
              <a:latin typeface="+mn-lt"/>
            </a:endParaRPr>
          </a:p>
          <a:p>
            <a:pPr marL="114300" lvl="0" indent="0" algn="l" rtl="0">
              <a:lnSpc>
                <a:spcPct val="90000"/>
              </a:lnSpc>
              <a:spcBef>
                <a:spcPts val="1000"/>
              </a:spcBef>
              <a:spcAft>
                <a:spcPts val="0"/>
              </a:spcAft>
              <a:buSzPts val="1800"/>
              <a:buFont typeface="Arial"/>
              <a:buNone/>
            </a:pPr>
            <a:endParaRPr sz="2000" dirty="0">
              <a:solidFill>
                <a:srgbClr val="002060"/>
              </a:solidFill>
              <a:latin typeface="+mn-lt"/>
              <a:ea typeface="Calibri"/>
              <a:cs typeface="Calibri"/>
              <a:sym typeface="Calibri"/>
            </a:endParaRPr>
          </a:p>
          <a:p>
            <a:pPr marL="457200" lvl="0" indent="-342900" algn="l" rtl="0">
              <a:lnSpc>
                <a:spcPct val="90000"/>
              </a:lnSpc>
              <a:spcBef>
                <a:spcPts val="1000"/>
              </a:spcBef>
              <a:spcAft>
                <a:spcPts val="0"/>
              </a:spcAft>
              <a:buClr>
                <a:schemeClr val="dk1"/>
              </a:buClr>
              <a:buSzPts val="1800"/>
              <a:buChar char="•"/>
            </a:pPr>
            <a:r>
              <a:rPr lang="en-GB" sz="2000" dirty="0">
                <a:solidFill>
                  <a:srgbClr val="002060"/>
                </a:solidFill>
                <a:latin typeface="+mn-lt"/>
                <a:ea typeface="Calibri"/>
                <a:cs typeface="Calibri"/>
                <a:sym typeface="Calibri"/>
              </a:rPr>
              <a:t>Harassment can be a one-off incident</a:t>
            </a:r>
            <a:endParaRPr sz="2000" dirty="0">
              <a:solidFill>
                <a:srgbClr val="002060"/>
              </a:solidFill>
              <a:latin typeface="+mn-lt"/>
              <a:ea typeface="Calibri"/>
              <a:cs typeface="Calibri"/>
              <a:sym typeface="Calibri"/>
            </a:endParaRPr>
          </a:p>
        </p:txBody>
      </p:sp>
      <p:pic>
        <p:nvPicPr>
          <p:cNvPr id="1814" name="Google Shape;1814;g1e370a7c432_0_2990" descr="A yellow sign with blue text&#10;&#10;Description automatically generated with low confidence"/>
          <p:cNvPicPr preferRelativeResize="0"/>
          <p:nvPr/>
        </p:nvPicPr>
        <p:blipFill rotWithShape="1">
          <a:blip r:embed="rId3">
            <a:alphaModFix/>
          </a:blip>
          <a:srcRect/>
          <a:stretch/>
        </p:blipFill>
        <p:spPr>
          <a:xfrm>
            <a:off x="10419470" y="5966085"/>
            <a:ext cx="1729323" cy="89191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84"/>
        <p:cNvGrpSpPr/>
        <p:nvPr/>
      </p:nvGrpSpPr>
      <p:grpSpPr>
        <a:xfrm>
          <a:off x="0" y="0"/>
          <a:ext cx="0" cy="0"/>
          <a:chOff x="0" y="0"/>
          <a:chExt cx="0" cy="0"/>
        </a:xfrm>
      </p:grpSpPr>
      <p:sp>
        <p:nvSpPr>
          <p:cNvPr id="1685" name="Google Shape;1685;g1e370a7c432_0_1416">
            <a:extLst>
              <a:ext uri="{C183D7F6-B498-43B3-948B-1728B52AA6E4}">
                <adec:decorative xmlns:adec="http://schemas.microsoft.com/office/drawing/2017/decorative" val="1"/>
              </a:ext>
            </a:extLst>
          </p:cNvPr>
          <p:cNvSpPr/>
          <p:nvPr/>
        </p:nvSpPr>
        <p:spPr>
          <a:xfrm>
            <a:off x="3048" y="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86" name="Google Shape;1686;g1e370a7c432_0_1416">
            <a:extLst>
              <a:ext uri="{C183D7F6-B498-43B3-948B-1728B52AA6E4}">
                <adec:decorative xmlns:adec="http://schemas.microsoft.com/office/drawing/2017/decorative" val="1"/>
              </a:ext>
            </a:extLst>
          </p:cNvPr>
          <p:cNvSpPr/>
          <p:nvPr/>
        </p:nvSpPr>
        <p:spPr>
          <a:xfrm>
            <a:off x="489189" y="1119031"/>
            <a:ext cx="4620000" cy="4620000"/>
          </a:xfrm>
          <a:prstGeom prst="ellipse">
            <a:avLst/>
          </a:prstGeom>
          <a:solidFill>
            <a:srgbClr val="0096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87" name="Google Shape;1687;g1e370a7c432_0_1416"/>
          <p:cNvSpPr txBox="1">
            <a:spLocks noGrp="1"/>
          </p:cNvSpPr>
          <p:nvPr>
            <p:ph type="title"/>
          </p:nvPr>
        </p:nvSpPr>
        <p:spPr>
          <a:xfrm>
            <a:off x="1171074" y="1396686"/>
            <a:ext cx="3240600" cy="40647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dk1"/>
              </a:buClr>
              <a:buSzPts val="1800"/>
              <a:buNone/>
            </a:pPr>
            <a:r>
              <a:rPr lang="en-GB" b="1" dirty="0">
                <a:solidFill>
                  <a:srgbClr val="FFFFFF"/>
                </a:solidFill>
              </a:rPr>
              <a:t>What behaviour can be identified?</a:t>
            </a:r>
            <a:endParaRPr b="1" dirty="0"/>
          </a:p>
        </p:txBody>
      </p:sp>
      <p:sp>
        <p:nvSpPr>
          <p:cNvPr id="1688" name="Google Shape;1688;g1e370a7c432_0_1416">
            <a:extLst>
              <a:ext uri="{C183D7F6-B498-43B3-948B-1728B52AA6E4}">
                <adec:decorative xmlns:adec="http://schemas.microsoft.com/office/drawing/2017/decorative" val="1"/>
              </a:ext>
            </a:extLst>
          </p:cNvPr>
          <p:cNvSpPr/>
          <p:nvPr/>
        </p:nvSpPr>
        <p:spPr>
          <a:xfrm rot="-1790987">
            <a:off x="8683714" y="941128"/>
            <a:ext cx="2987779" cy="2987779"/>
          </a:xfrm>
          <a:prstGeom prst="arc">
            <a:avLst>
              <a:gd name="adj1" fmla="val 15817365"/>
              <a:gd name="adj2" fmla="val 1781380"/>
            </a:avLst>
          </a:prstGeom>
          <a:noFill/>
          <a:ln w="127000" cap="rnd" cmpd="sng">
            <a:solidFill>
              <a:srgbClr val="9CC2E5"/>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89" name="Google Shape;1689;g1e370a7c432_0_1416">
            <a:extLst>
              <a:ext uri="{C183D7F6-B498-43B3-948B-1728B52AA6E4}">
                <adec:decorative xmlns:adec="http://schemas.microsoft.com/office/drawing/2017/decorative" val="1"/>
              </a:ext>
            </a:extLst>
          </p:cNvPr>
          <p:cNvSpPr/>
          <p:nvPr/>
        </p:nvSpPr>
        <p:spPr>
          <a:xfrm>
            <a:off x="910048" y="4780992"/>
            <a:ext cx="546000" cy="546000"/>
          </a:xfrm>
          <a:prstGeom prst="ellipse">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690" name="Google Shape;1690;g1e370a7c432_0_1416"/>
          <p:cNvSpPr txBox="1">
            <a:spLocks noGrp="1"/>
          </p:cNvSpPr>
          <p:nvPr>
            <p:ph type="body" idx="1"/>
          </p:nvPr>
        </p:nvSpPr>
        <p:spPr>
          <a:xfrm>
            <a:off x="5370153" y="1803633"/>
            <a:ext cx="5536500" cy="3935400"/>
          </a:xfrm>
          <a:prstGeom prst="rect">
            <a:avLst/>
          </a:prstGeom>
          <a:noFill/>
          <a:ln>
            <a:noFill/>
          </a:ln>
        </p:spPr>
        <p:txBody>
          <a:bodyPr spcFirstLastPara="1" wrap="square" lIns="0" tIns="0" rIns="0" bIns="0" anchor="t" anchorCtr="0">
            <a:normAutofit/>
          </a:bodyPr>
          <a:lstStyle/>
          <a:p>
            <a:pPr marL="342900" lvl="0" indent="-342900" algn="l" rtl="0">
              <a:lnSpc>
                <a:spcPct val="90000"/>
              </a:lnSpc>
              <a:spcBef>
                <a:spcPts val="1000"/>
              </a:spcBef>
              <a:spcAft>
                <a:spcPts val="0"/>
              </a:spcAft>
              <a:buSzPts val="1800"/>
              <a:buFont typeface="Arial"/>
              <a:buChar char="•"/>
            </a:pPr>
            <a:r>
              <a:rPr lang="en-IE" dirty="0">
                <a:solidFill>
                  <a:schemeClr val="tx1"/>
                </a:solidFill>
                <a:latin typeface="+mn-lt"/>
              </a:rPr>
              <a:t>Verbal harassment (jokes, comments)</a:t>
            </a:r>
            <a:endParaRPr dirty="0">
              <a:solidFill>
                <a:schemeClr val="tx1"/>
              </a:solidFill>
              <a:latin typeface="+mn-lt"/>
            </a:endParaRPr>
          </a:p>
          <a:p>
            <a:pPr marL="342900" lvl="0" indent="-342900" algn="l" rtl="0">
              <a:lnSpc>
                <a:spcPct val="90000"/>
              </a:lnSpc>
              <a:spcBef>
                <a:spcPts val="1000"/>
              </a:spcBef>
              <a:spcAft>
                <a:spcPts val="0"/>
              </a:spcAft>
              <a:buSzPts val="1800"/>
              <a:buFont typeface="Arial"/>
              <a:buChar char="•"/>
            </a:pPr>
            <a:r>
              <a:rPr lang="en-IE" dirty="0">
                <a:solidFill>
                  <a:schemeClr val="tx1"/>
                </a:solidFill>
                <a:latin typeface="+mn-lt"/>
              </a:rPr>
              <a:t>Inappropriate scrutiny of Sam’s activities/activities of his colleagues</a:t>
            </a:r>
            <a:endParaRPr dirty="0">
              <a:solidFill>
                <a:schemeClr val="tx1"/>
              </a:solidFill>
              <a:latin typeface="+mn-lt"/>
            </a:endParaRPr>
          </a:p>
          <a:p>
            <a:pPr marL="342900" lvl="0" indent="-342900" algn="l" rtl="0">
              <a:lnSpc>
                <a:spcPct val="90000"/>
              </a:lnSpc>
              <a:spcBef>
                <a:spcPts val="1000"/>
              </a:spcBef>
              <a:spcAft>
                <a:spcPts val="0"/>
              </a:spcAft>
              <a:buClr>
                <a:srgbClr val="002060"/>
              </a:buClr>
              <a:buSzPts val="1800"/>
              <a:buChar char="•"/>
            </a:pPr>
            <a:r>
              <a:rPr lang="en-GB" dirty="0">
                <a:solidFill>
                  <a:schemeClr val="tx1"/>
                </a:solidFill>
                <a:latin typeface="+mn-lt"/>
              </a:rPr>
              <a:t>Isolation/Exclusion from social activities</a:t>
            </a:r>
          </a:p>
          <a:p>
            <a:pPr marL="457200" lvl="0" indent="0" algn="l" rtl="0">
              <a:lnSpc>
                <a:spcPct val="90000"/>
              </a:lnSpc>
              <a:spcBef>
                <a:spcPts val="1000"/>
              </a:spcBef>
              <a:spcAft>
                <a:spcPts val="0"/>
              </a:spcAft>
              <a:buNone/>
            </a:pPr>
            <a:endParaRPr dirty="0">
              <a:solidFill>
                <a:srgbClr val="002060"/>
              </a:solidFill>
            </a:endParaRPr>
          </a:p>
          <a:p>
            <a:pPr marL="457200" lvl="0" indent="-228600" algn="l" rtl="0">
              <a:lnSpc>
                <a:spcPct val="90000"/>
              </a:lnSpc>
              <a:spcBef>
                <a:spcPts val="1000"/>
              </a:spcBef>
              <a:spcAft>
                <a:spcPts val="0"/>
              </a:spcAft>
              <a:buClr>
                <a:schemeClr val="dk1"/>
              </a:buClr>
              <a:buSzPts val="1800"/>
              <a:buNone/>
            </a:pPr>
            <a:endParaRPr dirty="0"/>
          </a:p>
        </p:txBody>
      </p:sp>
      <p:pic>
        <p:nvPicPr>
          <p:cNvPr id="1691" name="Google Shape;1691;g1e370a7c432_0_1416" descr="A yellow sign with blue text&#10;&#10;Description automatically generated with low confidence"/>
          <p:cNvPicPr preferRelativeResize="0"/>
          <p:nvPr/>
        </p:nvPicPr>
        <p:blipFill rotWithShape="1">
          <a:blip r:embed="rId3">
            <a:alphaModFix/>
          </a:blip>
          <a:srcRect/>
          <a:stretch/>
        </p:blipFill>
        <p:spPr>
          <a:xfrm>
            <a:off x="10419470" y="5966085"/>
            <a:ext cx="1729323" cy="891915"/>
          </a:xfrm>
          <a:prstGeom prst="rect">
            <a:avLst/>
          </a:prstGeom>
          <a:noFill/>
          <a:ln>
            <a:noFill/>
          </a:ln>
        </p:spPr>
      </p:pic>
    </p:spTree>
    <p:extLst>
      <p:ext uri="{BB962C8B-B14F-4D97-AF65-F5344CB8AC3E}">
        <p14:creationId xmlns:p14="http://schemas.microsoft.com/office/powerpoint/2010/main" val="249669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9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9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9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19"/>
        <p:cNvGrpSpPr/>
        <p:nvPr/>
      </p:nvGrpSpPr>
      <p:grpSpPr>
        <a:xfrm>
          <a:off x="0" y="0"/>
          <a:ext cx="0" cy="0"/>
          <a:chOff x="0" y="0"/>
          <a:chExt cx="0" cy="0"/>
        </a:xfrm>
      </p:grpSpPr>
      <p:sp>
        <p:nvSpPr>
          <p:cNvPr id="1820" name="Google Shape;1820;g2be0eb19aa2_0_238"/>
          <p:cNvSpPr txBox="1">
            <a:spLocks noGrp="1"/>
          </p:cNvSpPr>
          <p:nvPr>
            <p:ph type="title"/>
          </p:nvPr>
        </p:nvSpPr>
        <p:spPr>
          <a:xfrm>
            <a:off x="1371597" y="587655"/>
            <a:ext cx="10044000" cy="877800"/>
          </a:xfrm>
          <a:prstGeom prst="rect">
            <a:avLst/>
          </a:prstGeom>
          <a:noFill/>
          <a:ln>
            <a:noFill/>
          </a:ln>
        </p:spPr>
        <p:txBody>
          <a:bodyPr spcFirstLastPara="1" wrap="square" lIns="0" tIns="0" rIns="0" bIns="0" anchor="ctr" anchorCtr="0">
            <a:normAutofit/>
          </a:bodyPr>
          <a:lstStyle/>
          <a:p>
            <a:pPr marL="0" lvl="0" indent="0" algn="ctr" rtl="0">
              <a:lnSpc>
                <a:spcPct val="90000"/>
              </a:lnSpc>
              <a:spcBef>
                <a:spcPts val="0"/>
              </a:spcBef>
              <a:spcAft>
                <a:spcPts val="0"/>
              </a:spcAft>
              <a:buClr>
                <a:schemeClr val="dk1"/>
              </a:buClr>
              <a:buSzPts val="1800"/>
              <a:buNone/>
            </a:pPr>
            <a:r>
              <a:rPr lang="en-GB" sz="4000" b="1" dirty="0">
                <a:solidFill>
                  <a:schemeClr val="tx1"/>
                </a:solidFill>
                <a:latin typeface="+mj-lt"/>
              </a:rPr>
              <a:t>Case Study Question</a:t>
            </a:r>
            <a:endParaRPr sz="4000" b="1" dirty="0">
              <a:solidFill>
                <a:schemeClr val="tx1"/>
              </a:solidFill>
              <a:latin typeface="+mj-lt"/>
            </a:endParaRPr>
          </a:p>
        </p:txBody>
      </p:sp>
      <p:sp>
        <p:nvSpPr>
          <p:cNvPr id="1822" name="Google Shape;1822;g2be0eb19aa2_0_238">
            <a:extLst>
              <a:ext uri="{C183D7F6-B498-43B3-948B-1728B52AA6E4}">
                <adec:decorative xmlns:adec="http://schemas.microsoft.com/office/drawing/2017/decorative" val="1"/>
              </a:ext>
            </a:extLst>
          </p:cNvPr>
          <p:cNvSpPr/>
          <p:nvPr/>
        </p:nvSpPr>
        <p:spPr>
          <a:xfrm>
            <a:off x="5415747" y="1733884"/>
            <a:ext cx="1955700" cy="1955700"/>
          </a:xfrm>
          <a:prstGeom prst="ellipse">
            <a:avLst/>
          </a:pr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3" name="Google Shape;1823;g2be0eb19aa2_0_238" descr="Outline of a face looking worried"/>
          <p:cNvSpPr/>
          <p:nvPr/>
        </p:nvSpPr>
        <p:spPr>
          <a:xfrm>
            <a:off x="5832447" y="2242359"/>
            <a:ext cx="1122300" cy="11223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4" name="Google Shape;1824;g2be0eb19aa2_0_238">
            <a:extLst>
              <a:ext uri="{C183D7F6-B498-43B3-948B-1728B52AA6E4}">
                <adec:decorative xmlns:adec="http://schemas.microsoft.com/office/drawing/2017/decorative" val="1"/>
              </a:ext>
            </a:extLst>
          </p:cNvPr>
          <p:cNvSpPr/>
          <p:nvPr/>
        </p:nvSpPr>
        <p:spPr>
          <a:xfrm>
            <a:off x="4790483" y="3791594"/>
            <a:ext cx="3206400" cy="153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5" name="Google Shape;1825;g2be0eb19aa2_0_238"/>
          <p:cNvSpPr txBox="1"/>
          <p:nvPr/>
        </p:nvSpPr>
        <p:spPr>
          <a:xfrm>
            <a:off x="4790483" y="4060023"/>
            <a:ext cx="3206400" cy="153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dirty="0">
                <a:solidFill>
                  <a:srgbClr val="000000"/>
                </a:solidFill>
                <a:latin typeface="Arial"/>
                <a:ea typeface="Arial"/>
                <a:cs typeface="Arial"/>
                <a:sym typeface="Arial"/>
              </a:rPr>
              <a:t>HOW MIGHT SAM BE FEELING?</a:t>
            </a:r>
            <a:endParaRPr sz="1400" b="0" i="0" u="none" strike="noStrike" cap="none" dirty="0">
              <a:solidFill>
                <a:srgbClr val="000000"/>
              </a:solidFill>
              <a:latin typeface="Arial"/>
              <a:ea typeface="Arial"/>
              <a:cs typeface="Arial"/>
              <a:sym typeface="Arial"/>
            </a:endParaRPr>
          </a:p>
        </p:txBody>
      </p:sp>
      <p:pic>
        <p:nvPicPr>
          <p:cNvPr id="1827" name="Google Shape;1827;g2be0eb19aa2_0_238" descr="A yellow sign with blue text&#10;&#10;Description automatically generated with low confidence"/>
          <p:cNvPicPr preferRelativeResize="0"/>
          <p:nvPr/>
        </p:nvPicPr>
        <p:blipFill rotWithShape="1">
          <a:blip r:embed="rId4">
            <a:alphaModFix/>
          </a:blip>
          <a:srcRect/>
          <a:stretch/>
        </p:blipFill>
        <p:spPr>
          <a:xfrm>
            <a:off x="10419470" y="5966085"/>
            <a:ext cx="1729323" cy="89191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31"/>
        <p:cNvGrpSpPr/>
        <p:nvPr/>
      </p:nvGrpSpPr>
      <p:grpSpPr>
        <a:xfrm>
          <a:off x="0" y="0"/>
          <a:ext cx="0" cy="0"/>
          <a:chOff x="0" y="0"/>
          <a:chExt cx="0" cy="0"/>
        </a:xfrm>
      </p:grpSpPr>
      <p:sp>
        <p:nvSpPr>
          <p:cNvPr id="1832" name="Google Shape;1832;g1e370a7c432_0_3211"/>
          <p:cNvSpPr txBox="1">
            <a:spLocks noGrp="1"/>
          </p:cNvSpPr>
          <p:nvPr>
            <p:ph type="title"/>
          </p:nvPr>
        </p:nvSpPr>
        <p:spPr>
          <a:xfrm>
            <a:off x="838200" y="365125"/>
            <a:ext cx="10515600" cy="13257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dk1"/>
              </a:buClr>
              <a:buSzPts val="1800"/>
              <a:buNone/>
            </a:pPr>
            <a:r>
              <a:rPr lang="en-GB" b="1" dirty="0">
                <a:solidFill>
                  <a:srgbClr val="002060"/>
                </a:solidFill>
                <a:latin typeface="+mj-lt"/>
              </a:rPr>
              <a:t>How might Sam be feeling?</a:t>
            </a:r>
            <a:endParaRPr b="1" dirty="0">
              <a:solidFill>
                <a:srgbClr val="002060"/>
              </a:solidFill>
              <a:latin typeface="+mj-lt"/>
            </a:endParaRPr>
          </a:p>
        </p:txBody>
      </p:sp>
      <p:grpSp>
        <p:nvGrpSpPr>
          <p:cNvPr id="1833" name="Google Shape;1833;g1e370a7c432_0_3211">
            <a:extLst>
              <a:ext uri="{C183D7F6-B498-43B3-948B-1728B52AA6E4}">
                <adec:decorative xmlns:adec="http://schemas.microsoft.com/office/drawing/2017/decorative" val="1"/>
              </a:ext>
            </a:extLst>
          </p:cNvPr>
          <p:cNvGrpSpPr/>
          <p:nvPr/>
        </p:nvGrpSpPr>
        <p:grpSpPr>
          <a:xfrm>
            <a:off x="1420845" y="1903003"/>
            <a:ext cx="9350219" cy="4348987"/>
            <a:chOff x="582645" y="1178"/>
            <a:chExt cx="9350219" cy="4348987"/>
          </a:xfrm>
        </p:grpSpPr>
        <p:sp>
          <p:nvSpPr>
            <p:cNvPr id="1834" name="Google Shape;1834;g1e370a7c432_0_3211"/>
            <p:cNvSpPr/>
            <p:nvPr/>
          </p:nvSpPr>
          <p:spPr>
            <a:xfrm>
              <a:off x="582645" y="1178"/>
              <a:ext cx="2174400" cy="1304700"/>
            </a:xfrm>
            <a:prstGeom prst="rect">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5" name="Google Shape;1835;g1e370a7c432_0_3211"/>
            <p:cNvSpPr txBox="1"/>
            <p:nvPr/>
          </p:nvSpPr>
          <p:spPr>
            <a:xfrm>
              <a:off x="582645" y="1178"/>
              <a:ext cx="2174400" cy="1304700"/>
            </a:xfrm>
            <a:prstGeom prst="rect">
              <a:avLst/>
            </a:prstGeom>
            <a:solidFill>
              <a:schemeClr val="accent4"/>
            </a:solidFill>
            <a:ln>
              <a:noFill/>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rgbClr val="000000"/>
                </a:buClr>
                <a:buSzPts val="2600"/>
                <a:buFont typeface="Arial"/>
                <a:buNone/>
              </a:pPr>
              <a:r>
                <a:rPr lang="en-GB" sz="2600" b="0" i="0" u="none" strike="noStrike" cap="none" dirty="0">
                  <a:solidFill>
                    <a:schemeClr val="lt1"/>
                  </a:solidFill>
                  <a:latin typeface="Arial"/>
                  <a:ea typeface="Arial"/>
                  <a:cs typeface="Arial"/>
                  <a:sym typeface="Arial"/>
                </a:rPr>
                <a:t>Degraded</a:t>
              </a:r>
              <a:endParaRPr sz="2600" b="0" i="0" u="none" strike="noStrike" cap="none" dirty="0">
                <a:solidFill>
                  <a:schemeClr val="lt1"/>
                </a:solidFill>
                <a:latin typeface="Arial"/>
                <a:ea typeface="Arial"/>
                <a:cs typeface="Arial"/>
                <a:sym typeface="Arial"/>
              </a:endParaRPr>
            </a:p>
          </p:txBody>
        </p:sp>
        <p:sp>
          <p:nvSpPr>
            <p:cNvPr id="1836" name="Google Shape;1836;g1e370a7c432_0_3211"/>
            <p:cNvSpPr/>
            <p:nvPr/>
          </p:nvSpPr>
          <p:spPr>
            <a:xfrm>
              <a:off x="2974584" y="1178"/>
              <a:ext cx="2174400" cy="1304700"/>
            </a:xfrm>
            <a:prstGeom prst="rect">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7" name="Google Shape;1837;g1e370a7c432_0_3211"/>
            <p:cNvSpPr txBox="1"/>
            <p:nvPr/>
          </p:nvSpPr>
          <p:spPr>
            <a:xfrm>
              <a:off x="2974584" y="1178"/>
              <a:ext cx="2174400" cy="1304700"/>
            </a:xfrm>
            <a:prstGeom prst="rect">
              <a:avLst/>
            </a:prstGeom>
            <a:solidFill>
              <a:schemeClr val="accent4"/>
            </a:solidFill>
            <a:ln>
              <a:noFill/>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rgbClr val="000000"/>
                </a:buClr>
                <a:buSzPts val="2600"/>
                <a:buFont typeface="Arial"/>
                <a:buNone/>
              </a:pPr>
              <a:r>
                <a:rPr lang="en-GB" sz="2600" b="0" i="0" u="none" strike="noStrike" cap="none">
                  <a:solidFill>
                    <a:schemeClr val="lt1"/>
                  </a:solidFill>
                  <a:latin typeface="Arial"/>
                  <a:ea typeface="Arial"/>
                  <a:cs typeface="Arial"/>
                  <a:sym typeface="Arial"/>
                </a:rPr>
                <a:t>Offended</a:t>
              </a:r>
              <a:endParaRPr sz="2600" b="0" i="0" u="none" strike="noStrike" cap="none">
                <a:solidFill>
                  <a:schemeClr val="lt1"/>
                </a:solidFill>
                <a:latin typeface="Arial"/>
                <a:ea typeface="Arial"/>
                <a:cs typeface="Arial"/>
                <a:sym typeface="Arial"/>
              </a:endParaRPr>
            </a:p>
          </p:txBody>
        </p:sp>
        <p:sp>
          <p:nvSpPr>
            <p:cNvPr id="1838" name="Google Shape;1838;g1e370a7c432_0_3211"/>
            <p:cNvSpPr/>
            <p:nvPr/>
          </p:nvSpPr>
          <p:spPr>
            <a:xfrm>
              <a:off x="5366524" y="1178"/>
              <a:ext cx="2174400" cy="1304700"/>
            </a:xfrm>
            <a:prstGeom prst="rect">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9" name="Google Shape;1839;g1e370a7c432_0_3211"/>
            <p:cNvSpPr txBox="1"/>
            <p:nvPr/>
          </p:nvSpPr>
          <p:spPr>
            <a:xfrm>
              <a:off x="5366524" y="1178"/>
              <a:ext cx="2174400" cy="1304700"/>
            </a:xfrm>
            <a:prstGeom prst="rect">
              <a:avLst/>
            </a:prstGeom>
            <a:solidFill>
              <a:schemeClr val="accent4"/>
            </a:solidFill>
            <a:ln>
              <a:noFill/>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rgbClr val="000000"/>
                </a:buClr>
                <a:buSzPts val="2600"/>
                <a:buFont typeface="Arial"/>
                <a:buNone/>
              </a:pPr>
              <a:r>
                <a:rPr lang="en-GB" sz="2600" b="0" i="0" u="none" strike="noStrike" cap="none" dirty="0">
                  <a:solidFill>
                    <a:schemeClr val="lt1"/>
                  </a:solidFill>
                  <a:latin typeface="Arial"/>
                  <a:ea typeface="Arial"/>
                  <a:cs typeface="Arial"/>
                  <a:sym typeface="Arial"/>
                </a:rPr>
                <a:t>Intimidated</a:t>
              </a:r>
              <a:endParaRPr sz="2600" b="0" i="0" u="none" strike="noStrike" cap="none" dirty="0">
                <a:solidFill>
                  <a:schemeClr val="lt1"/>
                </a:solidFill>
                <a:latin typeface="Arial"/>
                <a:ea typeface="Arial"/>
                <a:cs typeface="Arial"/>
                <a:sym typeface="Arial"/>
              </a:endParaRPr>
            </a:p>
          </p:txBody>
        </p:sp>
        <p:sp>
          <p:nvSpPr>
            <p:cNvPr id="1840" name="Google Shape;1840;g1e370a7c432_0_3211"/>
            <p:cNvSpPr/>
            <p:nvPr/>
          </p:nvSpPr>
          <p:spPr>
            <a:xfrm>
              <a:off x="7758464" y="1178"/>
              <a:ext cx="2174400" cy="1304700"/>
            </a:xfrm>
            <a:prstGeom prst="rect">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1" name="Google Shape;1841;g1e370a7c432_0_3211"/>
            <p:cNvSpPr txBox="1"/>
            <p:nvPr/>
          </p:nvSpPr>
          <p:spPr>
            <a:xfrm>
              <a:off x="7758464" y="1178"/>
              <a:ext cx="2174400" cy="1304700"/>
            </a:xfrm>
            <a:prstGeom prst="rect">
              <a:avLst/>
            </a:prstGeom>
            <a:solidFill>
              <a:schemeClr val="accent4"/>
            </a:solidFill>
            <a:ln>
              <a:noFill/>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rgbClr val="000000"/>
                </a:buClr>
                <a:buSzPts val="2600"/>
                <a:buFont typeface="Arial"/>
                <a:buNone/>
              </a:pPr>
              <a:r>
                <a:rPr lang="en-GB" sz="2600" b="0" i="0" u="none" strike="noStrike" cap="none" dirty="0">
                  <a:solidFill>
                    <a:schemeClr val="lt1"/>
                  </a:solidFill>
                  <a:latin typeface="Arial"/>
                  <a:ea typeface="Arial"/>
                  <a:cs typeface="Arial"/>
                  <a:sym typeface="Arial"/>
                </a:rPr>
                <a:t>Humiliated</a:t>
              </a:r>
              <a:endParaRPr sz="2600" b="0" i="0" u="none" strike="noStrike" cap="none" dirty="0">
                <a:solidFill>
                  <a:schemeClr val="lt1"/>
                </a:solidFill>
                <a:latin typeface="Arial"/>
                <a:ea typeface="Arial"/>
                <a:cs typeface="Arial"/>
                <a:sym typeface="Arial"/>
              </a:endParaRPr>
            </a:p>
          </p:txBody>
        </p:sp>
        <p:sp>
          <p:nvSpPr>
            <p:cNvPr id="1842" name="Google Shape;1842;g1e370a7c432_0_3211"/>
            <p:cNvSpPr/>
            <p:nvPr/>
          </p:nvSpPr>
          <p:spPr>
            <a:xfrm>
              <a:off x="582645" y="1523321"/>
              <a:ext cx="2174400" cy="1304700"/>
            </a:xfrm>
            <a:prstGeom prst="rect">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3" name="Google Shape;1843;g1e370a7c432_0_3211"/>
            <p:cNvSpPr txBox="1"/>
            <p:nvPr/>
          </p:nvSpPr>
          <p:spPr>
            <a:xfrm>
              <a:off x="582645" y="1523321"/>
              <a:ext cx="2174400" cy="1304700"/>
            </a:xfrm>
            <a:prstGeom prst="rect">
              <a:avLst/>
            </a:prstGeom>
            <a:solidFill>
              <a:schemeClr val="accent4"/>
            </a:solidFill>
            <a:ln>
              <a:noFill/>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rgbClr val="000000"/>
                </a:buClr>
                <a:buSzPts val="2600"/>
                <a:buFont typeface="Arial"/>
                <a:buNone/>
              </a:pPr>
              <a:r>
                <a:rPr lang="en-GB" sz="2600" b="0" i="0" u="none" strike="noStrike" cap="none" dirty="0">
                  <a:solidFill>
                    <a:schemeClr val="lt1"/>
                  </a:solidFill>
                  <a:latin typeface="Arial"/>
                  <a:ea typeface="Arial"/>
                  <a:cs typeface="Arial"/>
                  <a:sym typeface="Arial"/>
                </a:rPr>
                <a:t>Angry</a:t>
              </a:r>
              <a:endParaRPr sz="2600" b="0" i="0" u="none" strike="noStrike" cap="none" dirty="0">
                <a:solidFill>
                  <a:schemeClr val="lt1"/>
                </a:solidFill>
                <a:latin typeface="Arial"/>
                <a:ea typeface="Arial"/>
                <a:cs typeface="Arial"/>
                <a:sym typeface="Arial"/>
              </a:endParaRPr>
            </a:p>
          </p:txBody>
        </p:sp>
        <p:sp>
          <p:nvSpPr>
            <p:cNvPr id="1844" name="Google Shape;1844;g1e370a7c432_0_3211"/>
            <p:cNvSpPr/>
            <p:nvPr/>
          </p:nvSpPr>
          <p:spPr>
            <a:xfrm>
              <a:off x="2974584" y="1523321"/>
              <a:ext cx="2174400" cy="1304700"/>
            </a:xfrm>
            <a:prstGeom prst="rect">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5" name="Google Shape;1845;g1e370a7c432_0_3211"/>
            <p:cNvSpPr txBox="1"/>
            <p:nvPr/>
          </p:nvSpPr>
          <p:spPr>
            <a:xfrm>
              <a:off x="2974584" y="1523321"/>
              <a:ext cx="2174400" cy="1304700"/>
            </a:xfrm>
            <a:prstGeom prst="rect">
              <a:avLst/>
            </a:prstGeom>
            <a:solidFill>
              <a:schemeClr val="accent4"/>
            </a:solidFill>
            <a:ln>
              <a:noFill/>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rgbClr val="000000"/>
                </a:buClr>
                <a:buSzPts val="2600"/>
                <a:buFont typeface="Arial"/>
                <a:buNone/>
              </a:pPr>
              <a:r>
                <a:rPr lang="en-GB" sz="2600" b="0" i="0" u="none" strike="noStrike" cap="none">
                  <a:solidFill>
                    <a:schemeClr val="lt1"/>
                  </a:solidFill>
                  <a:latin typeface="Arial"/>
                  <a:ea typeface="Arial"/>
                  <a:cs typeface="Arial"/>
                  <a:sym typeface="Arial"/>
                </a:rPr>
                <a:t>Unsafe</a:t>
              </a:r>
              <a:endParaRPr sz="2600" b="0" i="0" u="none" strike="noStrike" cap="none">
                <a:solidFill>
                  <a:schemeClr val="lt1"/>
                </a:solidFill>
                <a:latin typeface="Arial"/>
                <a:ea typeface="Arial"/>
                <a:cs typeface="Arial"/>
                <a:sym typeface="Arial"/>
              </a:endParaRPr>
            </a:p>
          </p:txBody>
        </p:sp>
        <p:sp>
          <p:nvSpPr>
            <p:cNvPr id="1846" name="Google Shape;1846;g1e370a7c432_0_3211"/>
            <p:cNvSpPr/>
            <p:nvPr/>
          </p:nvSpPr>
          <p:spPr>
            <a:xfrm>
              <a:off x="5366524" y="1523321"/>
              <a:ext cx="2174400" cy="1304700"/>
            </a:xfrm>
            <a:prstGeom prst="rect">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7" name="Google Shape;1847;g1e370a7c432_0_3211"/>
            <p:cNvSpPr txBox="1"/>
            <p:nvPr/>
          </p:nvSpPr>
          <p:spPr>
            <a:xfrm>
              <a:off x="5366524" y="1523321"/>
              <a:ext cx="2174400" cy="1304700"/>
            </a:xfrm>
            <a:prstGeom prst="rect">
              <a:avLst/>
            </a:prstGeom>
            <a:solidFill>
              <a:schemeClr val="accent4"/>
            </a:solidFill>
            <a:ln>
              <a:noFill/>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rgbClr val="000000"/>
                </a:buClr>
                <a:buSzPts val="2600"/>
                <a:buFont typeface="Arial"/>
                <a:buNone/>
              </a:pPr>
              <a:r>
                <a:rPr lang="en-GB" sz="2600" b="0" i="0" u="none" strike="noStrike" cap="none" dirty="0">
                  <a:solidFill>
                    <a:schemeClr val="lt1"/>
                  </a:solidFill>
                  <a:latin typeface="Arial"/>
                  <a:ea typeface="Arial"/>
                  <a:cs typeface="Arial"/>
                  <a:sym typeface="Arial"/>
                </a:rPr>
                <a:t>Vulnerable</a:t>
              </a:r>
              <a:endParaRPr sz="2600" b="0" i="0" u="none" strike="noStrike" cap="none" dirty="0">
                <a:solidFill>
                  <a:schemeClr val="lt1"/>
                </a:solidFill>
                <a:latin typeface="Arial"/>
                <a:ea typeface="Arial"/>
                <a:cs typeface="Arial"/>
                <a:sym typeface="Arial"/>
              </a:endParaRPr>
            </a:p>
          </p:txBody>
        </p:sp>
        <p:sp>
          <p:nvSpPr>
            <p:cNvPr id="1848" name="Google Shape;1848;g1e370a7c432_0_3211"/>
            <p:cNvSpPr/>
            <p:nvPr/>
          </p:nvSpPr>
          <p:spPr>
            <a:xfrm>
              <a:off x="7758464" y="1523321"/>
              <a:ext cx="2174400" cy="1304700"/>
            </a:xfrm>
            <a:prstGeom prst="rect">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9" name="Google Shape;1849;g1e370a7c432_0_3211"/>
            <p:cNvSpPr txBox="1"/>
            <p:nvPr/>
          </p:nvSpPr>
          <p:spPr>
            <a:xfrm>
              <a:off x="7758464" y="1523321"/>
              <a:ext cx="2174400" cy="1304700"/>
            </a:xfrm>
            <a:prstGeom prst="rect">
              <a:avLst/>
            </a:prstGeom>
            <a:solidFill>
              <a:schemeClr val="accent4"/>
            </a:solidFill>
            <a:ln>
              <a:noFill/>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rgbClr val="000000"/>
                </a:buClr>
                <a:buSzPts val="2600"/>
                <a:buFont typeface="Arial"/>
                <a:buNone/>
              </a:pPr>
              <a:r>
                <a:rPr lang="en-GB" sz="2600" b="0" i="0" u="none" strike="noStrike" cap="none">
                  <a:solidFill>
                    <a:schemeClr val="lt1"/>
                  </a:solidFill>
                  <a:latin typeface="Arial"/>
                  <a:ea typeface="Arial"/>
                  <a:cs typeface="Arial"/>
                  <a:sym typeface="Arial"/>
                </a:rPr>
                <a:t>Disappointed</a:t>
              </a:r>
              <a:endParaRPr sz="2600" b="0" i="0" u="none" strike="noStrike" cap="none">
                <a:solidFill>
                  <a:schemeClr val="lt1"/>
                </a:solidFill>
                <a:latin typeface="Arial"/>
                <a:ea typeface="Arial"/>
                <a:cs typeface="Arial"/>
                <a:sym typeface="Arial"/>
              </a:endParaRPr>
            </a:p>
          </p:txBody>
        </p:sp>
        <p:sp>
          <p:nvSpPr>
            <p:cNvPr id="1850" name="Google Shape;1850;g1e370a7c432_0_3211"/>
            <p:cNvSpPr/>
            <p:nvPr/>
          </p:nvSpPr>
          <p:spPr>
            <a:xfrm>
              <a:off x="4170554" y="3045465"/>
              <a:ext cx="2174400" cy="1304700"/>
            </a:xfrm>
            <a:prstGeom prst="rect">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1" name="Google Shape;1851;g1e370a7c432_0_3211"/>
            <p:cNvSpPr txBox="1"/>
            <p:nvPr/>
          </p:nvSpPr>
          <p:spPr>
            <a:xfrm>
              <a:off x="4170554" y="3045465"/>
              <a:ext cx="2174400" cy="1304700"/>
            </a:xfrm>
            <a:prstGeom prst="rect">
              <a:avLst/>
            </a:prstGeom>
            <a:solidFill>
              <a:schemeClr val="accent4"/>
            </a:solidFill>
            <a:ln>
              <a:noFill/>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rgbClr val="000000"/>
                </a:buClr>
                <a:buSzPts val="2600"/>
                <a:buFont typeface="Arial"/>
                <a:buNone/>
              </a:pPr>
              <a:r>
                <a:rPr lang="en-GB" sz="2600" b="0" i="0" u="none" strike="noStrike" cap="none">
                  <a:solidFill>
                    <a:schemeClr val="lt1"/>
                  </a:solidFill>
                  <a:latin typeface="Arial"/>
                  <a:ea typeface="Arial"/>
                  <a:cs typeface="Arial"/>
                  <a:sym typeface="Arial"/>
                </a:rPr>
                <a:t>Isolated</a:t>
              </a:r>
              <a:endParaRPr sz="2600" b="0" i="0" u="none" strike="noStrike" cap="none">
                <a:solidFill>
                  <a:schemeClr val="lt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56"/>
        <p:cNvGrpSpPr/>
        <p:nvPr/>
      </p:nvGrpSpPr>
      <p:grpSpPr>
        <a:xfrm>
          <a:off x="0" y="0"/>
          <a:ext cx="0" cy="0"/>
          <a:chOff x="0" y="0"/>
          <a:chExt cx="0" cy="0"/>
        </a:xfrm>
      </p:grpSpPr>
      <p:sp>
        <p:nvSpPr>
          <p:cNvPr id="1857" name="Google Shape;1857;g2be0eb19aa2_0_379"/>
          <p:cNvSpPr txBox="1">
            <a:spLocks noGrp="1"/>
          </p:cNvSpPr>
          <p:nvPr>
            <p:ph type="title"/>
          </p:nvPr>
        </p:nvSpPr>
        <p:spPr>
          <a:xfrm>
            <a:off x="1240131" y="417228"/>
            <a:ext cx="10044000" cy="877800"/>
          </a:xfrm>
          <a:prstGeom prst="rect">
            <a:avLst/>
          </a:prstGeom>
          <a:noFill/>
          <a:ln>
            <a:noFill/>
          </a:ln>
        </p:spPr>
        <p:txBody>
          <a:bodyPr spcFirstLastPara="1" wrap="square" lIns="0" tIns="0" rIns="0" bIns="0" anchor="ctr" anchorCtr="0">
            <a:normAutofit/>
          </a:bodyPr>
          <a:lstStyle/>
          <a:p>
            <a:pPr marL="0" lvl="0" indent="0" algn="ctr" rtl="0">
              <a:lnSpc>
                <a:spcPct val="90000"/>
              </a:lnSpc>
              <a:spcBef>
                <a:spcPts val="0"/>
              </a:spcBef>
              <a:spcAft>
                <a:spcPts val="0"/>
              </a:spcAft>
              <a:buClr>
                <a:schemeClr val="dk1"/>
              </a:buClr>
              <a:buSzPts val="1800"/>
              <a:buNone/>
            </a:pPr>
            <a:r>
              <a:rPr lang="en-GB" sz="4000" b="1" dirty="0">
                <a:solidFill>
                  <a:schemeClr val="tx1"/>
                </a:solidFill>
                <a:latin typeface="+mj-lt"/>
              </a:rPr>
              <a:t>Case Study Question</a:t>
            </a:r>
            <a:endParaRPr sz="4000" b="1" dirty="0">
              <a:solidFill>
                <a:schemeClr val="tx1"/>
              </a:solidFill>
              <a:latin typeface="+mj-lt"/>
            </a:endParaRPr>
          </a:p>
        </p:txBody>
      </p:sp>
      <p:sp>
        <p:nvSpPr>
          <p:cNvPr id="1859" name="Google Shape;1859;g2be0eb19aa2_0_379">
            <a:extLst>
              <a:ext uri="{C183D7F6-B498-43B3-948B-1728B52AA6E4}">
                <adec:decorative xmlns:adec="http://schemas.microsoft.com/office/drawing/2017/decorative" val="1"/>
              </a:ext>
            </a:extLst>
          </p:cNvPr>
          <p:cNvSpPr/>
          <p:nvPr/>
        </p:nvSpPr>
        <p:spPr>
          <a:xfrm>
            <a:off x="4790483" y="3791594"/>
            <a:ext cx="3206400" cy="153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0" name="Google Shape;1860;g2be0eb19aa2_0_379">
            <a:extLst>
              <a:ext uri="{C183D7F6-B498-43B3-948B-1728B52AA6E4}">
                <adec:decorative xmlns:adec="http://schemas.microsoft.com/office/drawing/2017/decorative" val="1"/>
              </a:ext>
            </a:extLst>
          </p:cNvPr>
          <p:cNvSpPr/>
          <p:nvPr/>
        </p:nvSpPr>
        <p:spPr>
          <a:xfrm>
            <a:off x="5284281" y="1674856"/>
            <a:ext cx="1955700" cy="1955700"/>
          </a:xfrm>
          <a:prstGeom prst="ellipse">
            <a:avLst/>
          </a:pr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861" name="Google Shape;1861;g2be0eb19aa2_0_379" descr="Blue question mark"/>
          <p:cNvSpPr/>
          <p:nvPr/>
        </p:nvSpPr>
        <p:spPr>
          <a:xfrm>
            <a:off x="5700981" y="2027008"/>
            <a:ext cx="1122300" cy="11223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863" name="Google Shape;1863;g2be0eb19aa2_0_379"/>
          <p:cNvSpPr txBox="1"/>
          <p:nvPr/>
        </p:nvSpPr>
        <p:spPr>
          <a:xfrm>
            <a:off x="4693011" y="4088830"/>
            <a:ext cx="3206400" cy="153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dirty="0">
                <a:solidFill>
                  <a:srgbClr val="000000"/>
                </a:solidFill>
                <a:latin typeface="+mn-lt"/>
                <a:ea typeface="Calibri"/>
                <a:cs typeface="Calibri"/>
                <a:sym typeface="Calibri"/>
              </a:rPr>
              <a:t>WHAT ACTION COULD BE TAKEN BY:</a:t>
            </a:r>
            <a:endParaRPr sz="1400" b="0" i="0" u="none" strike="noStrike" cap="none" dirty="0">
              <a:solidFill>
                <a:srgbClr val="000000"/>
              </a:solidFill>
              <a:latin typeface="+mn-lt"/>
              <a:ea typeface="Arial"/>
              <a:cs typeface="Arial"/>
              <a:sym typeface="Arial"/>
            </a:endParaRPr>
          </a:p>
          <a:p>
            <a:pPr marL="0" marR="0" lvl="0" indent="0" algn="ctr" rtl="0">
              <a:lnSpc>
                <a:spcPct val="100000"/>
              </a:lnSpc>
              <a:spcBef>
                <a:spcPts val="560"/>
              </a:spcBef>
              <a:spcAft>
                <a:spcPts val="0"/>
              </a:spcAft>
              <a:buClr>
                <a:srgbClr val="000000"/>
              </a:buClr>
              <a:buSzPts val="1600"/>
              <a:buFont typeface="Arial"/>
              <a:buNone/>
            </a:pPr>
            <a:r>
              <a:rPr lang="en-GB" sz="1600" b="0" i="0" u="none" strike="noStrike" cap="none" dirty="0">
                <a:solidFill>
                  <a:srgbClr val="000000"/>
                </a:solidFill>
                <a:latin typeface="+mn-lt"/>
                <a:ea typeface="Calibri"/>
                <a:cs typeface="Calibri"/>
                <a:sym typeface="Calibri"/>
              </a:rPr>
              <a:t> - THE BYSTANDERS (IF PRESENT)?</a:t>
            </a:r>
            <a:endParaRPr sz="1400" b="0" i="0" u="none" strike="noStrike" cap="none" dirty="0">
              <a:solidFill>
                <a:srgbClr val="000000"/>
              </a:solidFill>
              <a:latin typeface="+mn-lt"/>
              <a:ea typeface="Arial"/>
              <a:cs typeface="Arial"/>
              <a:sym typeface="Arial"/>
            </a:endParaRPr>
          </a:p>
          <a:p>
            <a:pPr marL="0" marR="0" lvl="0" indent="0" algn="ctr" rtl="0">
              <a:lnSpc>
                <a:spcPct val="100000"/>
              </a:lnSpc>
              <a:spcBef>
                <a:spcPts val="560"/>
              </a:spcBef>
              <a:spcAft>
                <a:spcPts val="0"/>
              </a:spcAft>
              <a:buClr>
                <a:srgbClr val="000000"/>
              </a:buClr>
              <a:buSzPts val="1600"/>
              <a:buFont typeface="Arial"/>
              <a:buNone/>
            </a:pPr>
            <a:r>
              <a:rPr lang="en-GB" sz="1600" b="0" i="0" u="none" strike="noStrike" cap="none" dirty="0">
                <a:solidFill>
                  <a:srgbClr val="000000"/>
                </a:solidFill>
                <a:latin typeface="+mn-lt"/>
                <a:ea typeface="Calibri"/>
                <a:cs typeface="Calibri"/>
                <a:sym typeface="Calibri"/>
              </a:rPr>
              <a:t>- THE PERSON AT WHOM THE BEHAVIOUR WAS TARGETED?</a:t>
            </a:r>
            <a:endParaRPr sz="1400" b="0" i="0" u="none" strike="noStrike" cap="none" dirty="0">
              <a:solidFill>
                <a:srgbClr val="000000"/>
              </a:solidFill>
              <a:latin typeface="+mn-lt"/>
              <a:ea typeface="Arial"/>
              <a:cs typeface="Arial"/>
              <a:sym typeface="Arial"/>
            </a:endParaRPr>
          </a:p>
        </p:txBody>
      </p:sp>
      <p:pic>
        <p:nvPicPr>
          <p:cNvPr id="1864" name="Google Shape;1864;g2be0eb19aa2_0_379" descr="A yellow sign with blue text&#10;&#10;Description automatically generated with low confidence"/>
          <p:cNvPicPr preferRelativeResize="0"/>
          <p:nvPr/>
        </p:nvPicPr>
        <p:blipFill rotWithShape="1">
          <a:blip r:embed="rId4">
            <a:alphaModFix/>
          </a:blip>
          <a:srcRect/>
          <a:stretch/>
        </p:blipFill>
        <p:spPr>
          <a:xfrm>
            <a:off x="10419470" y="5966085"/>
            <a:ext cx="1729323" cy="89191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69"/>
        <p:cNvGrpSpPr/>
        <p:nvPr/>
      </p:nvGrpSpPr>
      <p:grpSpPr>
        <a:xfrm>
          <a:off x="0" y="0"/>
          <a:ext cx="0" cy="0"/>
          <a:chOff x="0" y="0"/>
          <a:chExt cx="0" cy="0"/>
        </a:xfrm>
      </p:grpSpPr>
      <p:sp>
        <p:nvSpPr>
          <p:cNvPr id="1870" name="Google Shape;1870;g2be0eb19aa2_0_726">
            <a:extLst>
              <a:ext uri="{C183D7F6-B498-43B3-948B-1728B52AA6E4}">
                <adec:decorative xmlns:adec="http://schemas.microsoft.com/office/drawing/2017/decorative" val="1"/>
              </a:ext>
            </a:extLst>
          </p:cNvPr>
          <p:cNvSpPr/>
          <p:nvPr/>
        </p:nvSpPr>
        <p:spPr>
          <a:xfrm>
            <a:off x="3048" y="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71" name="Google Shape;1871;g2be0eb19aa2_0_726"/>
          <p:cNvSpPr txBox="1">
            <a:spLocks noGrp="1"/>
          </p:cNvSpPr>
          <p:nvPr>
            <p:ph type="title"/>
          </p:nvPr>
        </p:nvSpPr>
        <p:spPr>
          <a:xfrm>
            <a:off x="838200" y="365125"/>
            <a:ext cx="5558400" cy="13257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dk1"/>
              </a:buClr>
              <a:buSzPts val="1800"/>
              <a:buNone/>
            </a:pPr>
            <a:r>
              <a:rPr lang="en-GB" sz="4000" b="1" dirty="0">
                <a:latin typeface="+mj-lt"/>
              </a:rPr>
              <a:t>Some possible actions </a:t>
            </a:r>
            <a:endParaRPr sz="4000" b="1" dirty="0">
              <a:latin typeface="+mj-lt"/>
            </a:endParaRPr>
          </a:p>
        </p:txBody>
      </p:sp>
      <p:sp>
        <p:nvSpPr>
          <p:cNvPr id="1872" name="Google Shape;1872;g2be0eb19aa2_0_726">
            <a:extLst>
              <a:ext uri="{C183D7F6-B498-43B3-948B-1728B52AA6E4}">
                <adec:decorative xmlns:adec="http://schemas.microsoft.com/office/drawing/2017/decorative" val="1"/>
              </a:ext>
            </a:extLst>
          </p:cNvPr>
          <p:cNvSpPr/>
          <p:nvPr/>
        </p:nvSpPr>
        <p:spPr>
          <a:xfrm>
            <a:off x="10208695" y="1"/>
            <a:ext cx="1135066" cy="477997"/>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73" name="Google Shape;1873;g2be0eb19aa2_0_726"/>
          <p:cNvSpPr txBox="1">
            <a:spLocks noGrp="1"/>
          </p:cNvSpPr>
          <p:nvPr>
            <p:ph type="body" idx="1"/>
          </p:nvPr>
        </p:nvSpPr>
        <p:spPr>
          <a:xfrm>
            <a:off x="838200" y="1690825"/>
            <a:ext cx="5861100" cy="4962000"/>
          </a:xfrm>
          <a:prstGeom prst="rect">
            <a:avLst/>
          </a:prstGeom>
          <a:noFill/>
          <a:ln>
            <a:noFill/>
          </a:ln>
        </p:spPr>
        <p:txBody>
          <a:bodyPr spcFirstLastPara="1" wrap="square" lIns="0" tIns="0" rIns="0" bIns="0" anchor="t" anchorCtr="0">
            <a:normAutofit fontScale="92500" lnSpcReduction="10000"/>
          </a:bodyPr>
          <a:lstStyle/>
          <a:p>
            <a:pPr marL="457200" lvl="0" indent="-349965" algn="l" rtl="0">
              <a:lnSpc>
                <a:spcPct val="90000"/>
              </a:lnSpc>
              <a:spcBef>
                <a:spcPts val="1000"/>
              </a:spcBef>
              <a:spcAft>
                <a:spcPts val="0"/>
              </a:spcAft>
              <a:buClr>
                <a:schemeClr val="dk1"/>
              </a:buClr>
              <a:buSzPct val="81984"/>
              <a:buChar char="•"/>
            </a:pPr>
            <a:r>
              <a:rPr lang="en-GB" sz="3100" dirty="0">
                <a:latin typeface="+mn-lt"/>
              </a:rPr>
              <a:t>Intervene in the interaction changing the direction of the conversation (bystander - Distract)</a:t>
            </a:r>
            <a:endParaRPr sz="3100" dirty="0">
              <a:latin typeface="+mn-lt"/>
            </a:endParaRPr>
          </a:p>
          <a:p>
            <a:pPr marL="457200" lvl="0" indent="-349965" algn="l" rtl="0">
              <a:lnSpc>
                <a:spcPct val="90000"/>
              </a:lnSpc>
              <a:spcBef>
                <a:spcPts val="1000"/>
              </a:spcBef>
              <a:spcAft>
                <a:spcPts val="0"/>
              </a:spcAft>
              <a:buClr>
                <a:schemeClr val="dk1"/>
              </a:buClr>
              <a:buSzPct val="81984"/>
              <a:buChar char="•"/>
            </a:pPr>
            <a:r>
              <a:rPr lang="en-GB" sz="3100" dirty="0">
                <a:latin typeface="+mn-lt"/>
              </a:rPr>
              <a:t>Seek support from the Societies Council (Sam/ bystander - Delegate)</a:t>
            </a:r>
            <a:endParaRPr sz="3100" dirty="0">
              <a:latin typeface="+mn-lt"/>
            </a:endParaRPr>
          </a:p>
          <a:p>
            <a:pPr marL="457200" lvl="0" indent="-349965" algn="l" rtl="0">
              <a:lnSpc>
                <a:spcPct val="90000"/>
              </a:lnSpc>
              <a:spcBef>
                <a:spcPts val="1000"/>
              </a:spcBef>
              <a:spcAft>
                <a:spcPts val="0"/>
              </a:spcAft>
              <a:buClr>
                <a:schemeClr val="dk1"/>
              </a:buClr>
              <a:buSzPct val="81984"/>
              <a:buChar char="•"/>
            </a:pPr>
            <a:r>
              <a:rPr lang="en-GB" sz="3100" dirty="0">
                <a:latin typeface="+mn-lt"/>
              </a:rPr>
              <a:t>Speak to a D&amp;R Support Adviser (Sam)</a:t>
            </a:r>
            <a:endParaRPr sz="3100" dirty="0">
              <a:latin typeface="+mn-lt"/>
            </a:endParaRPr>
          </a:p>
          <a:p>
            <a:pPr marL="457200" lvl="0" indent="-349965" algn="l" rtl="0">
              <a:lnSpc>
                <a:spcPct val="90000"/>
              </a:lnSpc>
              <a:spcBef>
                <a:spcPts val="1000"/>
              </a:spcBef>
              <a:spcAft>
                <a:spcPts val="0"/>
              </a:spcAft>
              <a:buClr>
                <a:schemeClr val="dk1"/>
              </a:buClr>
              <a:buSzPct val="81984"/>
              <a:buChar char="•"/>
            </a:pPr>
            <a:r>
              <a:rPr lang="en-GB" sz="3100" dirty="0">
                <a:latin typeface="+mn-lt"/>
              </a:rPr>
              <a:t>Highlight the university’s D&amp;R policies and expectations (Societies Council)</a:t>
            </a:r>
            <a:endParaRPr sz="3100" dirty="0">
              <a:latin typeface="+mn-lt"/>
            </a:endParaRPr>
          </a:p>
          <a:p>
            <a:pPr marL="457200" lvl="0" indent="-228600" algn="l" rtl="0">
              <a:lnSpc>
                <a:spcPct val="90000"/>
              </a:lnSpc>
              <a:spcBef>
                <a:spcPts val="1000"/>
              </a:spcBef>
              <a:spcAft>
                <a:spcPts val="0"/>
              </a:spcAft>
              <a:buClr>
                <a:schemeClr val="dk1"/>
              </a:buClr>
              <a:buSzPct val="75000"/>
              <a:buNone/>
            </a:pPr>
            <a:endParaRPr sz="2400" dirty="0"/>
          </a:p>
          <a:p>
            <a:pPr marL="457200" lvl="0" indent="-228600" algn="l" rtl="0">
              <a:lnSpc>
                <a:spcPct val="90000"/>
              </a:lnSpc>
              <a:spcBef>
                <a:spcPts val="1000"/>
              </a:spcBef>
              <a:spcAft>
                <a:spcPts val="0"/>
              </a:spcAft>
              <a:buClr>
                <a:schemeClr val="dk1"/>
              </a:buClr>
              <a:buSzPct val="75000"/>
              <a:buNone/>
            </a:pPr>
            <a:endParaRPr sz="2400" dirty="0"/>
          </a:p>
          <a:p>
            <a:pPr marL="457200" lvl="0" indent="-228600" algn="l" rtl="0">
              <a:lnSpc>
                <a:spcPct val="90000"/>
              </a:lnSpc>
              <a:spcBef>
                <a:spcPts val="1000"/>
              </a:spcBef>
              <a:spcAft>
                <a:spcPts val="0"/>
              </a:spcAft>
              <a:buClr>
                <a:schemeClr val="dk1"/>
              </a:buClr>
              <a:buSzPct val="75000"/>
              <a:buNone/>
            </a:pPr>
            <a:endParaRPr sz="2400" dirty="0"/>
          </a:p>
          <a:p>
            <a:pPr marL="457200" lvl="0" indent="-228600" algn="l" rtl="0">
              <a:lnSpc>
                <a:spcPct val="90000"/>
              </a:lnSpc>
              <a:spcBef>
                <a:spcPts val="1000"/>
              </a:spcBef>
              <a:spcAft>
                <a:spcPts val="0"/>
              </a:spcAft>
              <a:buClr>
                <a:schemeClr val="dk1"/>
              </a:buClr>
              <a:buSzPct val="75000"/>
              <a:buNone/>
            </a:pPr>
            <a:endParaRPr sz="2400" dirty="0"/>
          </a:p>
          <a:p>
            <a:pPr marL="457200" lvl="0" indent="-228600" algn="l" rtl="0">
              <a:lnSpc>
                <a:spcPct val="90000"/>
              </a:lnSpc>
              <a:spcBef>
                <a:spcPts val="1000"/>
              </a:spcBef>
              <a:spcAft>
                <a:spcPts val="0"/>
              </a:spcAft>
              <a:buClr>
                <a:schemeClr val="dk1"/>
              </a:buClr>
              <a:buSzPct val="75000"/>
              <a:buNone/>
            </a:pPr>
            <a:endParaRPr sz="2400" dirty="0"/>
          </a:p>
          <a:p>
            <a:pPr marL="457200" lvl="0" indent="-228600" algn="l" rtl="0">
              <a:lnSpc>
                <a:spcPct val="90000"/>
              </a:lnSpc>
              <a:spcBef>
                <a:spcPts val="1000"/>
              </a:spcBef>
              <a:spcAft>
                <a:spcPts val="0"/>
              </a:spcAft>
              <a:buClr>
                <a:schemeClr val="dk1"/>
              </a:buClr>
              <a:buSzPct val="75000"/>
              <a:buNone/>
            </a:pPr>
            <a:endParaRPr sz="2400" dirty="0"/>
          </a:p>
          <a:p>
            <a:pPr marL="457200" lvl="0" indent="-228600" algn="l" rtl="0">
              <a:lnSpc>
                <a:spcPct val="90000"/>
              </a:lnSpc>
              <a:spcBef>
                <a:spcPts val="1000"/>
              </a:spcBef>
              <a:spcAft>
                <a:spcPts val="0"/>
              </a:spcAft>
              <a:buClr>
                <a:schemeClr val="dk1"/>
              </a:buClr>
              <a:buSzPct val="75000"/>
              <a:buNone/>
            </a:pPr>
            <a:endParaRPr sz="2400" dirty="0"/>
          </a:p>
        </p:txBody>
      </p:sp>
      <p:sp>
        <p:nvSpPr>
          <p:cNvPr id="1874" name="Google Shape;1874;g2be0eb19aa2_0_726">
            <a:extLst>
              <a:ext uri="{C183D7F6-B498-43B3-948B-1728B52AA6E4}">
                <adec:decorative xmlns:adec="http://schemas.microsoft.com/office/drawing/2017/decorative" val="1"/>
              </a:ext>
            </a:extLst>
          </p:cNvPr>
          <p:cNvSpPr/>
          <p:nvPr/>
        </p:nvSpPr>
        <p:spPr>
          <a:xfrm>
            <a:off x="6821310" y="2624479"/>
            <a:ext cx="812400" cy="812400"/>
          </a:xfrm>
          <a:prstGeom prst="ellipse">
            <a:avLst/>
          </a:prstGeom>
          <a:noFill/>
          <a:ln w="1270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75" name="Google Shape;1875;g2be0eb19aa2_0_726">
            <a:extLst>
              <a:ext uri="{C183D7F6-B498-43B3-948B-1728B52AA6E4}">
                <adec:decorative xmlns:adec="http://schemas.microsoft.com/office/drawing/2017/decorative" val="1"/>
              </a:ext>
            </a:extLst>
          </p:cNvPr>
          <p:cNvSpPr/>
          <p:nvPr/>
        </p:nvSpPr>
        <p:spPr>
          <a:xfrm rot="-5400000">
            <a:off x="8912417" y="1218431"/>
            <a:ext cx="2387700" cy="2387700"/>
          </a:xfrm>
          <a:prstGeom prst="blockArc">
            <a:avLst>
              <a:gd name="adj1" fmla="val 10800000"/>
              <a:gd name="adj2" fmla="val 0"/>
              <a:gd name="adj3" fmla="val 25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876" name="Google Shape;1876;g2be0eb19aa2_0_726">
            <a:extLst>
              <a:ext uri="{C183D7F6-B498-43B3-948B-1728B52AA6E4}">
                <adec:decorative xmlns:adec="http://schemas.microsoft.com/office/drawing/2017/decorative" val="1"/>
              </a:ext>
            </a:extLst>
          </p:cNvPr>
          <p:cNvSpPr/>
          <p:nvPr/>
        </p:nvSpPr>
        <p:spPr>
          <a:xfrm>
            <a:off x="6821310" y="0"/>
            <a:ext cx="2315251" cy="1550992"/>
          </a:xfrm>
          <a:custGeom>
            <a:avLst/>
            <a:gdLst/>
            <a:ahLst/>
            <a:cxnLst/>
            <a:rect l="l" t="t" r="r" b="b"/>
            <a:pathLst>
              <a:path w="2315251" h="1550992" extrusionOk="0">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877" name="Google Shape;1877;g2be0eb19aa2_0_726">
            <a:extLst>
              <a:ext uri="{C183D7F6-B498-43B3-948B-1728B52AA6E4}">
                <adec:decorative xmlns:adec="http://schemas.microsoft.com/office/drawing/2017/decorative" val="1"/>
              </a:ext>
            </a:extLst>
          </p:cNvPr>
          <p:cNvCxnSpPr/>
          <p:nvPr/>
        </p:nvCxnSpPr>
        <p:spPr>
          <a:xfrm>
            <a:off x="11724638" y="1331572"/>
            <a:ext cx="0" cy="1597800"/>
          </a:xfrm>
          <a:prstGeom prst="straightConnector1">
            <a:avLst/>
          </a:prstGeom>
          <a:noFill/>
          <a:ln w="127000" cap="rnd" cmpd="sng">
            <a:solidFill>
              <a:schemeClr val="accent4"/>
            </a:solidFill>
            <a:prstDash val="dash"/>
            <a:round/>
            <a:headEnd type="none" w="sm" len="sm"/>
            <a:tailEnd type="none" w="sm" len="sm"/>
          </a:ln>
        </p:spPr>
      </p:cxnSp>
      <p:sp>
        <p:nvSpPr>
          <p:cNvPr id="1878" name="Google Shape;1878;g2be0eb19aa2_0_726">
            <a:extLst>
              <a:ext uri="{C183D7F6-B498-43B3-948B-1728B52AA6E4}">
                <adec:decorative xmlns:adec="http://schemas.microsoft.com/office/drawing/2017/decorative" val="1"/>
              </a:ext>
            </a:extLst>
          </p:cNvPr>
          <p:cNvSpPr/>
          <p:nvPr/>
        </p:nvSpPr>
        <p:spPr>
          <a:xfrm>
            <a:off x="11005550" y="4112081"/>
            <a:ext cx="1186451" cy="1771650"/>
          </a:xfrm>
          <a:custGeom>
            <a:avLst/>
            <a:gdLst/>
            <a:ahLst/>
            <a:cxnLst/>
            <a:rect l="l" t="t" r="r" b="b"/>
            <a:pathLst>
              <a:path w="1186451" h="1771650" extrusionOk="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9" name="Google Shape;1879;g2be0eb19aa2_0_726">
            <a:extLst>
              <a:ext uri="{C183D7F6-B498-43B3-948B-1728B52AA6E4}">
                <adec:decorative xmlns:adec="http://schemas.microsoft.com/office/drawing/2017/decorative" val="1"/>
              </a:ext>
            </a:extLst>
          </p:cNvPr>
          <p:cNvSpPr/>
          <p:nvPr/>
        </p:nvSpPr>
        <p:spPr>
          <a:xfrm rot="-607019">
            <a:off x="6086903" y="4145176"/>
            <a:ext cx="4083494" cy="4083494"/>
          </a:xfrm>
          <a:prstGeom prst="arc">
            <a:avLst>
              <a:gd name="adj1" fmla="val 16200000"/>
              <a:gd name="adj2" fmla="val 0"/>
            </a:avLst>
          </a:prstGeom>
          <a:noFill/>
          <a:ln w="127000" cap="rnd" cmpd="sng">
            <a:solidFill>
              <a:schemeClr val="accent4"/>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880" name="Google Shape;1880;g2be0eb19aa2_0_726">
            <a:extLst>
              <a:ext uri="{C183D7F6-B498-43B3-948B-1728B52AA6E4}">
                <adec:decorative xmlns:adec="http://schemas.microsoft.com/office/drawing/2017/decorative" val="1"/>
              </a:ext>
            </a:extLst>
          </p:cNvPr>
          <p:cNvSpPr/>
          <p:nvPr/>
        </p:nvSpPr>
        <p:spPr>
          <a:xfrm>
            <a:off x="6821310" y="4962670"/>
            <a:ext cx="2643352" cy="1895331"/>
          </a:xfrm>
          <a:custGeom>
            <a:avLst/>
            <a:gdLst/>
            <a:ahLst/>
            <a:cxnLst/>
            <a:rect l="l" t="t" r="r" b="b"/>
            <a:pathLst>
              <a:path w="2643352" h="1895331" extrusionOk="0">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79"/>
        <p:cNvGrpSpPr/>
        <p:nvPr/>
      </p:nvGrpSpPr>
      <p:grpSpPr>
        <a:xfrm>
          <a:off x="0" y="0"/>
          <a:ext cx="0" cy="0"/>
          <a:chOff x="0" y="0"/>
          <a:chExt cx="0" cy="0"/>
        </a:xfrm>
      </p:grpSpPr>
      <p:sp>
        <p:nvSpPr>
          <p:cNvPr id="1780" name="Google Shape;1780;g1e370a7c432_0_3415"/>
          <p:cNvSpPr txBox="1">
            <a:spLocks noGrp="1"/>
          </p:cNvSpPr>
          <p:nvPr>
            <p:ph type="title" idx="4294967295"/>
          </p:nvPr>
        </p:nvSpPr>
        <p:spPr>
          <a:xfrm>
            <a:off x="583425" y="548016"/>
            <a:ext cx="7840200" cy="584775"/>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GB" sz="3800" b="1" i="0" u="none" strike="noStrike" kern="0" cap="none" spc="0" normalizeH="0" baseline="0" noProof="0" dirty="0">
                <a:ln>
                  <a:noFill/>
                </a:ln>
                <a:solidFill>
                  <a:srgbClr val="002060"/>
                </a:solidFill>
                <a:effectLst/>
                <a:uLnTx/>
                <a:uFillTx/>
                <a:latin typeface="+mj-lt"/>
                <a:ea typeface="Calibri"/>
                <a:cs typeface="Calibri"/>
                <a:sym typeface="Calibri"/>
              </a:rPr>
              <a:t>Riva – Student in Access</a:t>
            </a:r>
            <a:endParaRPr kumimoji="0" lang="en-GB" sz="1600" b="1" i="0" u="none" strike="noStrike" kern="0" cap="none" spc="0" normalizeH="0" baseline="0" noProof="0" dirty="0">
              <a:ln>
                <a:noFill/>
              </a:ln>
              <a:solidFill>
                <a:srgbClr val="002060"/>
              </a:solidFill>
              <a:effectLst/>
              <a:uLnTx/>
              <a:uFillTx/>
              <a:latin typeface="+mj-lt"/>
              <a:ea typeface="Calibri"/>
              <a:cs typeface="Calibri"/>
              <a:sym typeface="Calibri"/>
            </a:endParaRPr>
          </a:p>
        </p:txBody>
      </p:sp>
      <p:sp>
        <p:nvSpPr>
          <p:cNvPr id="1781" name="Google Shape;1781;g1e370a7c432_0_3415"/>
          <p:cNvSpPr txBox="1"/>
          <p:nvPr/>
        </p:nvSpPr>
        <p:spPr>
          <a:xfrm>
            <a:off x="2555541" y="1425529"/>
            <a:ext cx="8361900" cy="1415772"/>
          </a:xfrm>
          <a:prstGeom prst="rect">
            <a:avLst/>
          </a:prstGeom>
          <a:noFill/>
          <a:ln>
            <a:noFill/>
          </a:ln>
        </p:spPr>
        <p:txBody>
          <a:bodyPr spcFirstLastPara="1" wrap="square" lIns="0" tIns="0" rIns="0" bIns="0" anchor="t" anchorCtr="0">
            <a:spAutoFit/>
          </a:bodyPr>
          <a:lstStyle/>
          <a:p>
            <a:pPr algn="just">
              <a:buSzPts val="1600"/>
            </a:pPr>
            <a:r>
              <a:rPr lang="en-US" sz="1900" dirty="0">
                <a:solidFill>
                  <a:schemeClr val="dk1"/>
                </a:solidFill>
                <a:latin typeface="+mn-lt"/>
                <a:ea typeface="Quattrocento Sans"/>
                <a:cs typeface="Quattrocento Sans"/>
                <a:sym typeface="Quattrocento Sans"/>
              </a:rPr>
              <a:t>Riva is an Access student who has been assigned to a project group with four male students. At their first meeting, Jeremy, a fellow group member, interrupted her as she shared her ideas and spoke over her as she attempted to expand on her thoughts. Riva felt dejected and unheard.</a:t>
            </a:r>
            <a:endParaRPr lang="en-US" sz="1900" dirty="0">
              <a:solidFill>
                <a:schemeClr val="dk1"/>
              </a:solidFill>
              <a:latin typeface="+mn-lt"/>
            </a:endParaRPr>
          </a:p>
          <a:p>
            <a:pPr lvl="0" algn="just">
              <a:buSzPts val="1600"/>
            </a:pPr>
            <a:endParaRPr sz="1600" b="0" i="0" u="none" strike="noStrike" cap="none" dirty="0">
              <a:solidFill>
                <a:schemeClr val="dk1"/>
              </a:solidFill>
              <a:latin typeface="Arial"/>
              <a:ea typeface="Arial"/>
              <a:cs typeface="Arial"/>
              <a:sym typeface="Arial"/>
            </a:endParaRPr>
          </a:p>
        </p:txBody>
      </p:sp>
      <p:sp>
        <p:nvSpPr>
          <p:cNvPr id="1782" name="Google Shape;1782;g1e370a7c432_0_3415"/>
          <p:cNvSpPr txBox="1"/>
          <p:nvPr/>
        </p:nvSpPr>
        <p:spPr>
          <a:xfrm>
            <a:off x="2555540" y="3212253"/>
            <a:ext cx="8796391" cy="1708160"/>
          </a:xfrm>
          <a:prstGeom prst="rect">
            <a:avLst/>
          </a:prstGeom>
          <a:noFill/>
          <a:ln>
            <a:noFill/>
          </a:ln>
        </p:spPr>
        <p:txBody>
          <a:bodyPr spcFirstLastPara="1" wrap="square" lIns="0" tIns="0" rIns="0" bIns="0" anchor="t" anchorCtr="0">
            <a:spAutoFit/>
          </a:bodyPr>
          <a:lstStyle/>
          <a:p>
            <a:pPr algn="just">
              <a:buSzPts val="1600"/>
            </a:pPr>
            <a:r>
              <a:rPr lang="en-US" sz="1900" dirty="0">
                <a:solidFill>
                  <a:schemeClr val="dk1"/>
                </a:solidFill>
                <a:latin typeface="+mn-lt"/>
                <a:ea typeface="Quattrocento Sans"/>
                <a:cs typeface="Quattrocento Sans"/>
                <a:sym typeface="Quattrocento Sans"/>
              </a:rPr>
              <a:t>At the group’s second meeting while Jeremy was presenting his section to the group, he leaned over Riva and put his hand on her shoulder. Riva shrugged this off. Later in the presentation, Jeremy stood behind Riva and put his two hands on her shoulders. She tried to shrug it off again but she felt the position she was seated in made it difficult to do without causing a scene. </a:t>
            </a:r>
            <a:endParaRPr lang="en-US" sz="1900" dirty="0">
              <a:latin typeface="+mn-lt"/>
            </a:endParaRPr>
          </a:p>
          <a:p>
            <a:pPr marL="0" marR="0" lvl="0" indent="0" algn="just" rtl="0">
              <a:lnSpc>
                <a:spcPct val="100000"/>
              </a:lnSpc>
              <a:spcBef>
                <a:spcPts val="0"/>
              </a:spcBef>
              <a:spcAft>
                <a:spcPts val="0"/>
              </a:spcAft>
              <a:buClr>
                <a:srgbClr val="000000"/>
              </a:buClr>
              <a:buSzPts val="1600"/>
              <a:buFont typeface="Arial"/>
              <a:buNone/>
            </a:pPr>
            <a:endParaRPr sz="1600" b="0" i="1" u="none" strike="noStrike" cap="none" dirty="0">
              <a:solidFill>
                <a:schemeClr val="dk1"/>
              </a:solidFill>
              <a:sym typeface="Arial"/>
            </a:endParaRPr>
          </a:p>
        </p:txBody>
      </p:sp>
      <p:sp>
        <p:nvSpPr>
          <p:cNvPr id="1783" name="Google Shape;1783;g1e370a7c432_0_3415"/>
          <p:cNvSpPr txBox="1"/>
          <p:nvPr/>
        </p:nvSpPr>
        <p:spPr>
          <a:xfrm>
            <a:off x="2555541" y="4878371"/>
            <a:ext cx="8361900" cy="1591205"/>
          </a:xfrm>
          <a:prstGeom prst="rect">
            <a:avLst/>
          </a:prstGeom>
          <a:noFill/>
          <a:ln>
            <a:noFill/>
          </a:ln>
        </p:spPr>
        <p:txBody>
          <a:bodyPr spcFirstLastPara="1" wrap="square" lIns="0" tIns="0" rIns="0" bIns="0" anchor="t" anchorCtr="0">
            <a:spAutoFit/>
          </a:bodyPr>
          <a:lstStyle/>
          <a:p>
            <a:pPr lvl="0">
              <a:lnSpc>
                <a:spcPct val="115000"/>
              </a:lnSpc>
              <a:buSzPts val="1800"/>
            </a:pPr>
            <a:endParaRPr lang="en-US" sz="1900" dirty="0">
              <a:solidFill>
                <a:schemeClr val="dk1"/>
              </a:solidFill>
              <a:latin typeface="+mn-lt"/>
              <a:ea typeface="Quattrocento Sans"/>
              <a:cs typeface="Quattrocento Sans"/>
              <a:sym typeface="Quattrocento Sans"/>
            </a:endParaRPr>
          </a:p>
          <a:p>
            <a:pPr lvl="0">
              <a:lnSpc>
                <a:spcPct val="115000"/>
              </a:lnSpc>
              <a:buSzPts val="1800"/>
            </a:pPr>
            <a:r>
              <a:rPr lang="en-US" sz="1900" dirty="0">
                <a:solidFill>
                  <a:schemeClr val="dk1"/>
                </a:solidFill>
                <a:latin typeface="+mn-lt"/>
                <a:ea typeface="Quattrocento Sans"/>
                <a:cs typeface="Quattrocento Sans"/>
                <a:sym typeface="Quattrocento Sans"/>
              </a:rPr>
              <a:t>Later that evening, Riva saw Jeremy in the student bar. He came over with a friend to greet her and whilst doing so put his hand on her backside and told her she looked </a:t>
            </a:r>
            <a:r>
              <a:rPr lang="en-US" sz="1900" i="1" dirty="0">
                <a:solidFill>
                  <a:schemeClr val="dk1"/>
                </a:solidFill>
                <a:latin typeface="+mn-lt"/>
                <a:ea typeface="Quattrocento Sans"/>
                <a:cs typeface="Quattrocento Sans"/>
                <a:sym typeface="Quattrocento Sans"/>
              </a:rPr>
              <a:t>“good enough to eat.”  </a:t>
            </a:r>
            <a:endParaRPr lang="en-US" sz="1900" i="1" dirty="0">
              <a:latin typeface="+mn-lt"/>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p:txBody>
      </p:sp>
      <p:cxnSp>
        <p:nvCxnSpPr>
          <p:cNvPr id="1784" name="Google Shape;1784;g1e370a7c432_0_3415">
            <a:extLst>
              <a:ext uri="{C183D7F6-B498-43B3-948B-1728B52AA6E4}">
                <adec:decorative xmlns:adec="http://schemas.microsoft.com/office/drawing/2017/decorative" val="1"/>
              </a:ext>
            </a:extLst>
          </p:cNvPr>
          <p:cNvCxnSpPr/>
          <p:nvPr/>
        </p:nvCxnSpPr>
        <p:spPr>
          <a:xfrm>
            <a:off x="2555543" y="3087548"/>
            <a:ext cx="8361900" cy="0"/>
          </a:xfrm>
          <a:prstGeom prst="straightConnector1">
            <a:avLst/>
          </a:prstGeom>
          <a:noFill/>
          <a:ln w="9525" cap="flat" cmpd="sng">
            <a:solidFill>
              <a:srgbClr val="BFBFBF"/>
            </a:solidFill>
            <a:prstDash val="solid"/>
            <a:miter lim="800000"/>
            <a:headEnd type="none" w="sm" len="sm"/>
            <a:tailEnd type="none" w="sm" len="sm"/>
          </a:ln>
        </p:spPr>
      </p:cxnSp>
      <p:cxnSp>
        <p:nvCxnSpPr>
          <p:cNvPr id="1785" name="Google Shape;1785;g1e370a7c432_0_3415">
            <a:extLst>
              <a:ext uri="{C183D7F6-B498-43B3-948B-1728B52AA6E4}">
                <adec:decorative xmlns:adec="http://schemas.microsoft.com/office/drawing/2017/decorative" val="1"/>
              </a:ext>
            </a:extLst>
          </p:cNvPr>
          <p:cNvCxnSpPr/>
          <p:nvPr/>
        </p:nvCxnSpPr>
        <p:spPr>
          <a:xfrm>
            <a:off x="2555542" y="4722384"/>
            <a:ext cx="8361900" cy="0"/>
          </a:xfrm>
          <a:prstGeom prst="straightConnector1">
            <a:avLst/>
          </a:prstGeom>
          <a:noFill/>
          <a:ln w="9525" cap="flat" cmpd="sng">
            <a:solidFill>
              <a:srgbClr val="BFBFBF"/>
            </a:solidFill>
            <a:prstDash val="solid"/>
            <a:miter lim="800000"/>
            <a:headEnd type="none" w="sm" len="sm"/>
            <a:tailEnd type="none" w="sm" len="sm"/>
          </a:ln>
        </p:spPr>
      </p:cxnSp>
      <p:pic>
        <p:nvPicPr>
          <p:cNvPr id="5" name="Google Shape;1894;g24d476361d3_0_10" descr="Image of generic head/shoulders connected">
            <a:extLst>
              <a:ext uri="{FF2B5EF4-FFF2-40B4-BE49-F238E27FC236}">
                <a16:creationId xmlns:a16="http://schemas.microsoft.com/office/drawing/2014/main" id="{CED88962-AB77-3DC9-9A8C-B3BE7A13C462}"/>
              </a:ext>
            </a:extLst>
          </p:cNvPr>
          <p:cNvPicPr preferRelativeResize="0"/>
          <p:nvPr/>
        </p:nvPicPr>
        <p:blipFill rotWithShape="1">
          <a:blip r:embed="rId3">
            <a:alphaModFix/>
          </a:blip>
          <a:srcRect/>
          <a:stretch/>
        </p:blipFill>
        <p:spPr>
          <a:xfrm>
            <a:off x="454400" y="1296800"/>
            <a:ext cx="1728363" cy="1736100"/>
          </a:xfrm>
          <a:prstGeom prst="rect">
            <a:avLst/>
          </a:prstGeom>
          <a:noFill/>
          <a:ln>
            <a:noFill/>
          </a:ln>
        </p:spPr>
      </p:pic>
      <p:pic>
        <p:nvPicPr>
          <p:cNvPr id="6" name="Google Shape;1895;g24d476361d3_0_10" descr="Image (black and white) of person teaching">
            <a:extLst>
              <a:ext uri="{FF2B5EF4-FFF2-40B4-BE49-F238E27FC236}">
                <a16:creationId xmlns:a16="http://schemas.microsoft.com/office/drawing/2014/main" id="{D7A577AF-C8DA-E2D9-4CAD-1CF8CBD0154A}"/>
              </a:ext>
            </a:extLst>
          </p:cNvPr>
          <p:cNvPicPr preferRelativeResize="0"/>
          <p:nvPr/>
        </p:nvPicPr>
        <p:blipFill rotWithShape="1">
          <a:blip r:embed="rId4">
            <a:alphaModFix/>
          </a:blip>
          <a:srcRect/>
          <a:stretch/>
        </p:blipFill>
        <p:spPr>
          <a:xfrm>
            <a:off x="506150" y="3241625"/>
            <a:ext cx="1614900" cy="1614900"/>
          </a:xfrm>
          <a:prstGeom prst="rect">
            <a:avLst/>
          </a:prstGeom>
          <a:noFill/>
          <a:ln>
            <a:noFill/>
          </a:ln>
        </p:spPr>
      </p:pic>
      <p:grpSp>
        <p:nvGrpSpPr>
          <p:cNvPr id="7" name="Google Shape;821;g25be8d18306_0_0" descr="Speech bubbles depicting a conversation">
            <a:extLst>
              <a:ext uri="{FF2B5EF4-FFF2-40B4-BE49-F238E27FC236}">
                <a16:creationId xmlns:a16="http://schemas.microsoft.com/office/drawing/2014/main" id="{EBF2B7F3-513B-E026-2C30-17710A8213D1}"/>
              </a:ext>
            </a:extLst>
          </p:cNvPr>
          <p:cNvGrpSpPr/>
          <p:nvPr/>
        </p:nvGrpSpPr>
        <p:grpSpPr>
          <a:xfrm>
            <a:off x="583419" y="5131832"/>
            <a:ext cx="1537631" cy="1335450"/>
            <a:chOff x="583419" y="1758252"/>
            <a:chExt cx="1129800" cy="1129800"/>
          </a:xfrm>
        </p:grpSpPr>
        <p:sp>
          <p:nvSpPr>
            <p:cNvPr id="8" name="Google Shape;822;g25be8d18306_0_0">
              <a:extLst>
                <a:ext uri="{FF2B5EF4-FFF2-40B4-BE49-F238E27FC236}">
                  <a16:creationId xmlns:a16="http://schemas.microsoft.com/office/drawing/2014/main" id="{2A8C0843-5AB0-2B1C-7D08-2A0770A1F1B0}"/>
                </a:ext>
              </a:extLst>
            </p:cNvPr>
            <p:cNvSpPr/>
            <p:nvPr/>
          </p:nvSpPr>
          <p:spPr>
            <a:xfrm>
              <a:off x="583419" y="1758252"/>
              <a:ext cx="1129800" cy="1129800"/>
            </a:xfrm>
            <a:prstGeom prst="ellipse">
              <a:avLst/>
            </a:prstGeom>
            <a:solidFill>
              <a:srgbClr val="9CC2E5"/>
            </a:solidFill>
            <a:ln>
              <a:noFill/>
            </a:ln>
            <a:effectLst>
              <a:outerShdw blurRad="38100" dist="25400" dir="5400000" rotWithShape="0">
                <a:srgbClr val="000000">
                  <a:alpha val="4314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900"/>
                <a:buFont typeface="Calibri"/>
                <a:buNone/>
              </a:pPr>
              <a:endParaRPr sz="1900" b="0" i="0" u="none" strike="noStrike" cap="none">
                <a:solidFill>
                  <a:schemeClr val="dk1"/>
                </a:solidFill>
                <a:latin typeface="Calibri"/>
                <a:ea typeface="Calibri"/>
                <a:cs typeface="Calibri"/>
                <a:sym typeface="Calibri"/>
              </a:endParaRPr>
            </a:p>
          </p:txBody>
        </p:sp>
        <p:pic>
          <p:nvPicPr>
            <p:cNvPr id="9" name="Google Shape;823;g25be8d18306_0_0" descr="Conversation Dialogue Interview - Free image on Pixabay">
              <a:extLst>
                <a:ext uri="{FF2B5EF4-FFF2-40B4-BE49-F238E27FC236}">
                  <a16:creationId xmlns:a16="http://schemas.microsoft.com/office/drawing/2014/main" id="{06237A23-B3CE-1037-035B-68D7C78073A9}"/>
                </a:ext>
              </a:extLst>
            </p:cNvPr>
            <p:cNvPicPr preferRelativeResize="0"/>
            <p:nvPr/>
          </p:nvPicPr>
          <p:blipFill rotWithShape="1">
            <a:blip r:embed="rId5">
              <a:alphaModFix/>
            </a:blip>
            <a:srcRect/>
            <a:stretch/>
          </p:blipFill>
          <p:spPr>
            <a:xfrm>
              <a:off x="779096" y="1967110"/>
              <a:ext cx="738378" cy="657555"/>
            </a:xfrm>
            <a:prstGeom prst="rect">
              <a:avLst/>
            </a:prstGeom>
            <a:noFill/>
            <a:ln>
              <a:noFill/>
            </a:ln>
          </p:spPr>
        </p:pic>
      </p:grpSp>
    </p:spTree>
    <p:extLst>
      <p:ext uri="{BB962C8B-B14F-4D97-AF65-F5344CB8AC3E}">
        <p14:creationId xmlns:p14="http://schemas.microsoft.com/office/powerpoint/2010/main" val="3292111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22"/>
        <p:cNvGrpSpPr/>
        <p:nvPr/>
      </p:nvGrpSpPr>
      <p:grpSpPr>
        <a:xfrm>
          <a:off x="0" y="0"/>
          <a:ext cx="0" cy="0"/>
          <a:chOff x="0" y="0"/>
          <a:chExt cx="0" cy="0"/>
        </a:xfrm>
      </p:grpSpPr>
      <p:sp>
        <p:nvSpPr>
          <p:cNvPr id="1123" name="Google Shape;1123;g1e370a7c432_0_196">
            <a:extLs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24" name="Google Shape;1124;g1e370a7c432_0_196">
            <a:extLst>
              <a:ext uri="{C183D7F6-B498-43B3-948B-1728B52AA6E4}">
                <adec:decorative xmlns:adec="http://schemas.microsoft.com/office/drawing/2017/decorative" val="1"/>
              </a:ext>
            </a:extLst>
          </p:cNvPr>
          <p:cNvSpPr/>
          <p:nvPr/>
        </p:nvSpPr>
        <p:spPr>
          <a:xfrm flipH="1">
            <a:off x="0" y="0"/>
            <a:ext cx="12192000" cy="1575900"/>
          </a:xfrm>
          <a:prstGeom prst="rect">
            <a:avLst/>
          </a:prstGeom>
          <a:gradFill>
            <a:gsLst>
              <a:gs pos="0">
                <a:srgbClr val="000000">
                  <a:alpha val="95294"/>
                </a:srgbClr>
              </a:gs>
              <a:gs pos="100000">
                <a:srgbClr val="3F762A"/>
              </a:gs>
            </a:gsLst>
            <a:lin ang="8400134"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25" name="Google Shape;1125;g1e370a7c432_0_196">
            <a:extLst>
              <a:ext uri="{C183D7F6-B498-43B3-948B-1728B52AA6E4}">
                <adec:decorative xmlns:adec="http://schemas.microsoft.com/office/drawing/2017/decorative" val="1"/>
              </a:ext>
            </a:extLst>
          </p:cNvPr>
          <p:cNvSpPr/>
          <p:nvPr/>
        </p:nvSpPr>
        <p:spPr>
          <a:xfrm rot="10800000" flipH="1">
            <a:off x="8128857" y="-88"/>
            <a:ext cx="4063200" cy="1576500"/>
          </a:xfrm>
          <a:prstGeom prst="rect">
            <a:avLst/>
          </a:prstGeom>
          <a:gradFill>
            <a:gsLst>
              <a:gs pos="0">
                <a:srgbClr val="2A4F1C">
                  <a:alpha val="67450"/>
                </a:srgbClr>
              </a:gs>
              <a:gs pos="19000">
                <a:srgbClr val="2A4F1C">
                  <a:alpha val="67450"/>
                </a:srgbClr>
              </a:gs>
              <a:gs pos="100000">
                <a:srgbClr val="549E39">
                  <a:alpha val="78431"/>
                </a:srgbClr>
              </a:gs>
            </a:gsLst>
            <a:lin ang="1920016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26" name="Google Shape;1126;g1e370a7c432_0_196">
            <a:extLst>
              <a:ext uri="{C183D7F6-B498-43B3-948B-1728B52AA6E4}">
                <adec:decorative xmlns:adec="http://schemas.microsoft.com/office/drawing/2017/decorative" val="1"/>
              </a:ext>
            </a:extLst>
          </p:cNvPr>
          <p:cNvSpPr/>
          <p:nvPr/>
        </p:nvSpPr>
        <p:spPr>
          <a:xfrm rot="5400000">
            <a:off x="5307751" y="-5307750"/>
            <a:ext cx="1576500" cy="12192000"/>
          </a:xfrm>
          <a:prstGeom prst="rect">
            <a:avLst/>
          </a:prstGeom>
          <a:gradFill>
            <a:gsLst>
              <a:gs pos="0">
                <a:srgbClr val="03D7A9"/>
              </a:gs>
              <a:gs pos="100000">
                <a:srgbClr val="055342"/>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27" name="Google Shape;1127;g1e370a7c432_0_196"/>
          <p:cNvSpPr txBox="1">
            <a:spLocks noGrp="1"/>
          </p:cNvSpPr>
          <p:nvPr>
            <p:ph type="title"/>
          </p:nvPr>
        </p:nvSpPr>
        <p:spPr>
          <a:xfrm>
            <a:off x="671073" y="381175"/>
            <a:ext cx="10044000" cy="8778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dk1"/>
              </a:buClr>
              <a:buSzPts val="1800"/>
              <a:buNone/>
            </a:pPr>
            <a:r>
              <a:rPr lang="en-GB" sz="4000" b="1" dirty="0">
                <a:solidFill>
                  <a:srgbClr val="FFFFFF"/>
                </a:solidFill>
              </a:rPr>
              <a:t>Workshop Overview</a:t>
            </a:r>
            <a:endParaRPr sz="4000" b="1" dirty="0">
              <a:solidFill>
                <a:srgbClr val="FFFFFF"/>
              </a:solidFill>
            </a:endParaRPr>
          </a:p>
        </p:txBody>
      </p:sp>
      <p:grpSp>
        <p:nvGrpSpPr>
          <p:cNvPr id="1128" name="Google Shape;1128;g1e370a7c432_0_196">
            <a:extLst>
              <a:ext uri="{C183D7F6-B498-43B3-948B-1728B52AA6E4}">
                <adec:decorative xmlns:adec="http://schemas.microsoft.com/office/drawing/2017/decorative" val="1"/>
              </a:ext>
            </a:extLst>
          </p:cNvPr>
          <p:cNvGrpSpPr/>
          <p:nvPr/>
        </p:nvGrpSpPr>
        <p:grpSpPr>
          <a:xfrm>
            <a:off x="644056" y="2112579"/>
            <a:ext cx="10927865" cy="4192887"/>
            <a:chOff x="0" y="0"/>
            <a:chExt cx="10927865" cy="4192887"/>
          </a:xfrm>
        </p:grpSpPr>
        <p:sp>
          <p:nvSpPr>
            <p:cNvPr id="1129" name="Google Shape;1129;g1e370a7c432_0_196"/>
            <p:cNvSpPr/>
            <p:nvPr/>
          </p:nvSpPr>
          <p:spPr>
            <a:xfrm>
              <a:off x="0" y="0"/>
              <a:ext cx="8742300" cy="922500"/>
            </a:xfrm>
            <a:prstGeom prst="roundRect">
              <a:avLst>
                <a:gd name="adj" fmla="val 10000"/>
              </a:avLst>
            </a:prstGeom>
            <a:solidFill>
              <a:srgbClr val="6D9EE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0" name="Google Shape;1130;g1e370a7c432_0_196"/>
            <p:cNvSpPr txBox="1"/>
            <p:nvPr/>
          </p:nvSpPr>
          <p:spPr>
            <a:xfrm>
              <a:off x="27017" y="27017"/>
              <a:ext cx="7668900" cy="868500"/>
            </a:xfrm>
            <a:prstGeom prst="rect">
              <a:avLst/>
            </a:prstGeom>
            <a:noFill/>
            <a:ln>
              <a:noFill/>
            </a:ln>
          </p:spPr>
          <p:txBody>
            <a:bodyPr spcFirstLastPara="1" wrap="square" lIns="129525" tIns="129525" rIns="129525" bIns="129525" anchor="ctr" anchorCtr="0">
              <a:noAutofit/>
            </a:bodyPr>
            <a:lstStyle/>
            <a:p>
              <a:pPr marL="0" marR="0" lvl="0" indent="0" algn="l" rtl="0">
                <a:lnSpc>
                  <a:spcPct val="90000"/>
                </a:lnSpc>
                <a:spcBef>
                  <a:spcPts val="0"/>
                </a:spcBef>
                <a:spcAft>
                  <a:spcPts val="0"/>
                </a:spcAft>
                <a:buClr>
                  <a:srgbClr val="000000"/>
                </a:buClr>
                <a:buSzPts val="3400"/>
                <a:buFont typeface="Arial"/>
                <a:buNone/>
              </a:pPr>
              <a:r>
                <a:rPr lang="en-GB" sz="3400" b="0" i="0" u="none" strike="noStrike" cap="none" dirty="0">
                  <a:solidFill>
                    <a:schemeClr val="lt1"/>
                  </a:solidFill>
                  <a:latin typeface="Arial"/>
                  <a:ea typeface="Arial"/>
                  <a:cs typeface="Arial"/>
                  <a:sym typeface="Arial"/>
                </a:rPr>
                <a:t>Introduction</a:t>
              </a:r>
              <a:endParaRPr sz="3400" b="0" i="0" u="none" strike="noStrike" cap="none" dirty="0">
                <a:solidFill>
                  <a:schemeClr val="lt1"/>
                </a:solidFill>
                <a:latin typeface="Arial"/>
                <a:ea typeface="Arial"/>
                <a:cs typeface="Arial"/>
                <a:sym typeface="Arial"/>
              </a:endParaRPr>
            </a:p>
          </p:txBody>
        </p:sp>
        <p:sp>
          <p:nvSpPr>
            <p:cNvPr id="1131" name="Google Shape;1131;g1e370a7c432_0_196"/>
            <p:cNvSpPr/>
            <p:nvPr/>
          </p:nvSpPr>
          <p:spPr>
            <a:xfrm>
              <a:off x="732164" y="1090129"/>
              <a:ext cx="8742300" cy="922500"/>
            </a:xfrm>
            <a:prstGeom prst="roundRect">
              <a:avLst>
                <a:gd name="adj" fmla="val 10000"/>
              </a:avLst>
            </a:prstGeom>
            <a:solidFill>
              <a:srgbClr val="3C78D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2" name="Google Shape;1132;g1e370a7c432_0_196"/>
            <p:cNvSpPr txBox="1"/>
            <p:nvPr/>
          </p:nvSpPr>
          <p:spPr>
            <a:xfrm>
              <a:off x="759181" y="1117146"/>
              <a:ext cx="7356600" cy="868500"/>
            </a:xfrm>
            <a:prstGeom prst="rect">
              <a:avLst/>
            </a:prstGeom>
            <a:noFill/>
            <a:ln>
              <a:noFill/>
            </a:ln>
          </p:spPr>
          <p:txBody>
            <a:bodyPr spcFirstLastPara="1" wrap="square" lIns="129525" tIns="129525" rIns="129525" bIns="129525" anchor="ctr" anchorCtr="0">
              <a:noAutofit/>
            </a:bodyPr>
            <a:lstStyle/>
            <a:p>
              <a:pPr marL="0" marR="0" lvl="0" indent="0" algn="l" rtl="0">
                <a:lnSpc>
                  <a:spcPct val="90000"/>
                </a:lnSpc>
                <a:spcBef>
                  <a:spcPts val="0"/>
                </a:spcBef>
                <a:spcAft>
                  <a:spcPts val="0"/>
                </a:spcAft>
                <a:buClr>
                  <a:srgbClr val="000000"/>
                </a:buClr>
                <a:buSzPts val="3400"/>
                <a:buFont typeface="Arial"/>
                <a:buNone/>
              </a:pPr>
              <a:r>
                <a:rPr lang="en-GB" sz="3400" b="0" i="0" u="none" strike="noStrike" cap="none">
                  <a:solidFill>
                    <a:schemeClr val="lt1"/>
                  </a:solidFill>
                  <a:latin typeface="Arial"/>
                  <a:ea typeface="Arial"/>
                  <a:cs typeface="Arial"/>
                  <a:sym typeface="Arial"/>
                </a:rPr>
                <a:t>Core concepts</a:t>
              </a:r>
              <a:endParaRPr sz="3400" b="0" i="0" u="none" strike="noStrike" cap="none">
                <a:solidFill>
                  <a:schemeClr val="lt1"/>
                </a:solidFill>
                <a:latin typeface="Arial"/>
                <a:ea typeface="Arial"/>
                <a:cs typeface="Arial"/>
                <a:sym typeface="Arial"/>
              </a:endParaRPr>
            </a:p>
          </p:txBody>
        </p:sp>
        <p:sp>
          <p:nvSpPr>
            <p:cNvPr id="1133" name="Google Shape;1133;g1e370a7c432_0_196"/>
            <p:cNvSpPr/>
            <p:nvPr/>
          </p:nvSpPr>
          <p:spPr>
            <a:xfrm>
              <a:off x="1453401" y="2180258"/>
              <a:ext cx="8742300" cy="922500"/>
            </a:xfrm>
            <a:prstGeom prst="roundRect">
              <a:avLst>
                <a:gd name="adj" fmla="val 10000"/>
              </a:avLst>
            </a:prstGeom>
            <a:solidFill>
              <a:srgbClr val="1155C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4" name="Google Shape;1134;g1e370a7c432_0_196"/>
            <p:cNvSpPr txBox="1"/>
            <p:nvPr/>
          </p:nvSpPr>
          <p:spPr>
            <a:xfrm>
              <a:off x="1480418" y="2207275"/>
              <a:ext cx="7367400" cy="868500"/>
            </a:xfrm>
            <a:prstGeom prst="rect">
              <a:avLst/>
            </a:prstGeom>
            <a:noFill/>
            <a:ln>
              <a:noFill/>
            </a:ln>
          </p:spPr>
          <p:txBody>
            <a:bodyPr spcFirstLastPara="1" wrap="square" lIns="129525" tIns="129525" rIns="129525" bIns="129525" anchor="ctr" anchorCtr="0">
              <a:noAutofit/>
            </a:bodyPr>
            <a:lstStyle/>
            <a:p>
              <a:pPr marL="0" marR="0" lvl="0" indent="0" algn="l" rtl="0">
                <a:lnSpc>
                  <a:spcPct val="90000"/>
                </a:lnSpc>
                <a:spcBef>
                  <a:spcPts val="0"/>
                </a:spcBef>
                <a:spcAft>
                  <a:spcPts val="0"/>
                </a:spcAft>
                <a:buClr>
                  <a:srgbClr val="000000"/>
                </a:buClr>
                <a:buSzPts val="3400"/>
                <a:buFont typeface="Arial"/>
                <a:buNone/>
              </a:pPr>
              <a:r>
                <a:rPr lang="en-GB" sz="3400" b="0" i="0" u="none" strike="noStrike" cap="none">
                  <a:solidFill>
                    <a:schemeClr val="lt1"/>
                  </a:solidFill>
                  <a:latin typeface="Arial"/>
                  <a:ea typeface="Arial"/>
                  <a:cs typeface="Arial"/>
                  <a:sym typeface="Arial"/>
                </a:rPr>
                <a:t>Case studies </a:t>
              </a:r>
              <a:endParaRPr sz="3400" b="0" i="0" u="none" strike="noStrike" cap="none">
                <a:solidFill>
                  <a:schemeClr val="lt1"/>
                </a:solidFill>
                <a:latin typeface="Arial"/>
                <a:ea typeface="Arial"/>
                <a:cs typeface="Arial"/>
                <a:sym typeface="Arial"/>
              </a:endParaRPr>
            </a:p>
          </p:txBody>
        </p:sp>
        <p:sp>
          <p:nvSpPr>
            <p:cNvPr id="1135" name="Google Shape;1135;g1e370a7c432_0_196"/>
            <p:cNvSpPr/>
            <p:nvPr/>
          </p:nvSpPr>
          <p:spPr>
            <a:xfrm>
              <a:off x="2185565" y="3270387"/>
              <a:ext cx="8742300" cy="922500"/>
            </a:xfrm>
            <a:prstGeom prst="roundRect">
              <a:avLst>
                <a:gd name="adj" fmla="val 10000"/>
              </a:avLst>
            </a:prstGeom>
            <a:solidFill>
              <a:srgbClr val="1C458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6" name="Google Shape;1136;g1e370a7c432_0_196"/>
            <p:cNvSpPr txBox="1"/>
            <p:nvPr/>
          </p:nvSpPr>
          <p:spPr>
            <a:xfrm>
              <a:off x="2212582" y="3297404"/>
              <a:ext cx="7356600" cy="868500"/>
            </a:xfrm>
            <a:prstGeom prst="rect">
              <a:avLst/>
            </a:prstGeom>
            <a:noFill/>
            <a:ln>
              <a:noFill/>
            </a:ln>
          </p:spPr>
          <p:txBody>
            <a:bodyPr spcFirstLastPara="1" wrap="square" lIns="129525" tIns="129525" rIns="129525" bIns="129525" anchor="ctr" anchorCtr="0">
              <a:noAutofit/>
            </a:bodyPr>
            <a:lstStyle/>
            <a:p>
              <a:pPr marL="0" marR="0" lvl="0" indent="0" algn="l" rtl="0">
                <a:lnSpc>
                  <a:spcPct val="90000"/>
                </a:lnSpc>
                <a:spcBef>
                  <a:spcPts val="0"/>
                </a:spcBef>
                <a:spcAft>
                  <a:spcPts val="0"/>
                </a:spcAft>
                <a:buClr>
                  <a:srgbClr val="000000"/>
                </a:buClr>
                <a:buSzPts val="3400"/>
                <a:buFont typeface="Arial"/>
                <a:buNone/>
              </a:pPr>
              <a:r>
                <a:rPr lang="en-GB" sz="3400" b="0" i="0" u="none" strike="noStrike" cap="none">
                  <a:solidFill>
                    <a:schemeClr val="lt1"/>
                  </a:solidFill>
                  <a:latin typeface="Arial"/>
                  <a:ea typeface="Arial"/>
                  <a:cs typeface="Arial"/>
                  <a:sym typeface="Arial"/>
                </a:rPr>
                <a:t>Role, responsibilities and boundaries</a:t>
              </a:r>
              <a:endParaRPr sz="3400" b="0" i="0" u="none" strike="noStrike" cap="none">
                <a:solidFill>
                  <a:schemeClr val="lt1"/>
                </a:solidFill>
                <a:latin typeface="Arial"/>
                <a:ea typeface="Arial"/>
                <a:cs typeface="Arial"/>
                <a:sym typeface="Arial"/>
              </a:endParaRPr>
            </a:p>
          </p:txBody>
        </p:sp>
        <p:sp>
          <p:nvSpPr>
            <p:cNvPr id="1137" name="Google Shape;1137;g1e370a7c432_0_196"/>
            <p:cNvSpPr/>
            <p:nvPr/>
          </p:nvSpPr>
          <p:spPr>
            <a:xfrm>
              <a:off x="8142692" y="706487"/>
              <a:ext cx="599700" cy="599700"/>
            </a:xfrm>
            <a:prstGeom prst="downArrow">
              <a:avLst>
                <a:gd name="adj1" fmla="val 55000"/>
                <a:gd name="adj2" fmla="val 45000"/>
              </a:avLst>
            </a:prstGeom>
            <a:solidFill>
              <a:srgbClr val="D9E5CC">
                <a:alpha val="89411"/>
              </a:srgbClr>
            </a:solidFill>
            <a:ln w="25400" cap="flat" cmpd="sng">
              <a:solidFill>
                <a:srgbClr val="D9E5CC">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8" name="Google Shape;1138;g1e370a7c432_0_196"/>
            <p:cNvSpPr txBox="1"/>
            <p:nvPr/>
          </p:nvSpPr>
          <p:spPr>
            <a:xfrm>
              <a:off x="8277595" y="706487"/>
              <a:ext cx="329700" cy="451200"/>
            </a:xfrm>
            <a:prstGeom prst="rect">
              <a:avLst/>
            </a:prstGeom>
            <a:noFill/>
            <a:ln>
              <a:noFill/>
            </a:ln>
          </p:spPr>
          <p:txBody>
            <a:bodyPr spcFirstLastPara="1" wrap="square" lIns="35550" tIns="35550" rIns="35550" bIns="35550" anchor="ctr" anchorCtr="0">
              <a:noAutofit/>
            </a:bodyPr>
            <a:lstStyle/>
            <a:p>
              <a:pPr marL="0" marR="0" lvl="0" indent="0" algn="ctr" rtl="0">
                <a:lnSpc>
                  <a:spcPct val="90000"/>
                </a:lnSpc>
                <a:spcBef>
                  <a:spcPts val="0"/>
                </a:spcBef>
                <a:spcAft>
                  <a:spcPts val="0"/>
                </a:spcAft>
                <a:buClr>
                  <a:srgbClr val="000000"/>
                </a:buClr>
                <a:buSzPts val="2800"/>
                <a:buFont typeface="Arial"/>
                <a:buNone/>
              </a:pPr>
              <a:endParaRPr sz="2800" b="0" i="0" u="none" strike="noStrike" cap="none">
                <a:solidFill>
                  <a:srgbClr val="000000"/>
                </a:solidFill>
                <a:latin typeface="Arial"/>
                <a:ea typeface="Arial"/>
                <a:cs typeface="Arial"/>
                <a:sym typeface="Arial"/>
              </a:endParaRPr>
            </a:p>
          </p:txBody>
        </p:sp>
        <p:sp>
          <p:nvSpPr>
            <p:cNvPr id="1139" name="Google Shape;1139;g1e370a7c432_0_196"/>
            <p:cNvSpPr/>
            <p:nvPr/>
          </p:nvSpPr>
          <p:spPr>
            <a:xfrm>
              <a:off x="8874856" y="1796616"/>
              <a:ext cx="599700" cy="599700"/>
            </a:xfrm>
            <a:prstGeom prst="downArrow">
              <a:avLst>
                <a:gd name="adj1" fmla="val 55000"/>
                <a:gd name="adj2" fmla="val 45000"/>
              </a:avLst>
            </a:prstGeom>
            <a:solidFill>
              <a:srgbClr val="E8EDCD">
                <a:alpha val="89411"/>
              </a:srgbClr>
            </a:solidFill>
            <a:ln w="25400" cap="flat" cmpd="sng">
              <a:solidFill>
                <a:srgbClr val="E8EDCD">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0" name="Google Shape;1140;g1e370a7c432_0_196"/>
            <p:cNvSpPr txBox="1"/>
            <p:nvPr/>
          </p:nvSpPr>
          <p:spPr>
            <a:xfrm>
              <a:off x="9009759" y="1796616"/>
              <a:ext cx="329700" cy="451200"/>
            </a:xfrm>
            <a:prstGeom prst="rect">
              <a:avLst/>
            </a:prstGeom>
            <a:noFill/>
            <a:ln>
              <a:noFill/>
            </a:ln>
          </p:spPr>
          <p:txBody>
            <a:bodyPr spcFirstLastPara="1" wrap="square" lIns="35550" tIns="35550" rIns="35550" bIns="35550" anchor="ctr" anchorCtr="0">
              <a:noAutofit/>
            </a:bodyPr>
            <a:lstStyle/>
            <a:p>
              <a:pPr marL="0" marR="0" lvl="0" indent="0" algn="ctr" rtl="0">
                <a:lnSpc>
                  <a:spcPct val="90000"/>
                </a:lnSpc>
                <a:spcBef>
                  <a:spcPts val="0"/>
                </a:spcBef>
                <a:spcAft>
                  <a:spcPts val="0"/>
                </a:spcAft>
                <a:buClr>
                  <a:srgbClr val="000000"/>
                </a:buClr>
                <a:buSzPts val="2800"/>
                <a:buFont typeface="Arial"/>
                <a:buNone/>
              </a:pPr>
              <a:endParaRPr sz="2800" b="0" i="0" u="none" strike="noStrike" cap="none">
                <a:solidFill>
                  <a:srgbClr val="000000"/>
                </a:solidFill>
                <a:latin typeface="Arial"/>
                <a:ea typeface="Arial"/>
                <a:cs typeface="Arial"/>
                <a:sym typeface="Arial"/>
              </a:endParaRPr>
            </a:p>
          </p:txBody>
        </p:sp>
        <p:sp>
          <p:nvSpPr>
            <p:cNvPr id="1141" name="Google Shape;1141;g1e370a7c432_0_196"/>
            <p:cNvSpPr/>
            <p:nvPr/>
          </p:nvSpPr>
          <p:spPr>
            <a:xfrm>
              <a:off x="9596093" y="2886746"/>
              <a:ext cx="599700" cy="599700"/>
            </a:xfrm>
            <a:prstGeom prst="downArrow">
              <a:avLst>
                <a:gd name="adj1" fmla="val 55000"/>
                <a:gd name="adj2" fmla="val 45000"/>
              </a:avLst>
            </a:prstGeom>
            <a:solidFill>
              <a:srgbClr val="CADBD5">
                <a:alpha val="89411"/>
              </a:srgbClr>
            </a:solidFill>
            <a:ln w="25400" cap="flat" cmpd="sng">
              <a:solidFill>
                <a:srgbClr val="CADBD5">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2" name="Google Shape;1142;g1e370a7c432_0_196"/>
            <p:cNvSpPr txBox="1"/>
            <p:nvPr/>
          </p:nvSpPr>
          <p:spPr>
            <a:xfrm>
              <a:off x="9730996" y="2886746"/>
              <a:ext cx="329700" cy="451200"/>
            </a:xfrm>
            <a:prstGeom prst="rect">
              <a:avLst/>
            </a:prstGeom>
            <a:noFill/>
            <a:ln>
              <a:noFill/>
            </a:ln>
          </p:spPr>
          <p:txBody>
            <a:bodyPr spcFirstLastPara="1" wrap="square" lIns="35550" tIns="35550" rIns="35550" bIns="35550" anchor="ctr" anchorCtr="0">
              <a:noAutofit/>
            </a:bodyPr>
            <a:lstStyle/>
            <a:p>
              <a:pPr marL="0" marR="0" lvl="0" indent="0" algn="ctr" rtl="0">
                <a:lnSpc>
                  <a:spcPct val="90000"/>
                </a:lnSpc>
                <a:spcBef>
                  <a:spcPts val="0"/>
                </a:spcBef>
                <a:spcAft>
                  <a:spcPts val="0"/>
                </a:spcAft>
                <a:buClr>
                  <a:srgbClr val="000000"/>
                </a:buClr>
                <a:buSzPts val="2800"/>
                <a:buFont typeface="Arial"/>
                <a:buNone/>
              </a:pPr>
              <a:endParaRPr sz="2800" b="0" i="0" u="none" strike="noStrike" cap="none">
                <a:solidFill>
                  <a:srgbClr val="000000"/>
                </a:solidFill>
                <a:latin typeface="Arial"/>
                <a:ea typeface="Arial"/>
                <a:cs typeface="Arial"/>
                <a:sym typeface="Arial"/>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01"/>
        <p:cNvGrpSpPr/>
        <p:nvPr/>
      </p:nvGrpSpPr>
      <p:grpSpPr>
        <a:xfrm>
          <a:off x="0" y="0"/>
          <a:ext cx="0" cy="0"/>
          <a:chOff x="0" y="0"/>
          <a:chExt cx="0" cy="0"/>
        </a:xfrm>
      </p:grpSpPr>
      <p:sp>
        <p:nvSpPr>
          <p:cNvPr id="1902" name="Google Shape;1902;g2be0eb19aa2_0_226"/>
          <p:cNvSpPr txBox="1">
            <a:spLocks noGrp="1"/>
          </p:cNvSpPr>
          <p:nvPr>
            <p:ph type="title"/>
          </p:nvPr>
        </p:nvSpPr>
        <p:spPr>
          <a:xfrm>
            <a:off x="1221280" y="333300"/>
            <a:ext cx="10044000" cy="877800"/>
          </a:xfrm>
          <a:prstGeom prst="rect">
            <a:avLst/>
          </a:prstGeom>
          <a:noFill/>
          <a:ln>
            <a:noFill/>
          </a:ln>
        </p:spPr>
        <p:txBody>
          <a:bodyPr spcFirstLastPara="1" wrap="square" lIns="0" tIns="0" rIns="0" bIns="0" anchor="ctr" anchorCtr="0">
            <a:normAutofit/>
          </a:bodyPr>
          <a:lstStyle/>
          <a:p>
            <a:pPr marL="0" lvl="0" indent="0" algn="ctr" rtl="0">
              <a:lnSpc>
                <a:spcPct val="90000"/>
              </a:lnSpc>
              <a:spcBef>
                <a:spcPts val="0"/>
              </a:spcBef>
              <a:spcAft>
                <a:spcPts val="0"/>
              </a:spcAft>
              <a:buClr>
                <a:schemeClr val="dk1"/>
              </a:buClr>
              <a:buSzPts val="1800"/>
              <a:buNone/>
            </a:pPr>
            <a:r>
              <a:rPr lang="en-GB" sz="4000" b="1" dirty="0">
                <a:solidFill>
                  <a:schemeClr val="tx1"/>
                </a:solidFill>
                <a:latin typeface="+mj-lt"/>
              </a:rPr>
              <a:t>Case Study Question</a:t>
            </a:r>
            <a:endParaRPr sz="4000" b="1" dirty="0">
              <a:solidFill>
                <a:schemeClr val="tx1"/>
              </a:solidFill>
              <a:latin typeface="+mj-lt"/>
            </a:endParaRPr>
          </a:p>
        </p:txBody>
      </p:sp>
      <p:sp>
        <p:nvSpPr>
          <p:cNvPr id="1903" name="Google Shape;1903;g2be0eb19aa2_0_226">
            <a:extLst>
              <a:ext uri="{C183D7F6-B498-43B3-948B-1728B52AA6E4}">
                <adec:decorative xmlns:adec="http://schemas.microsoft.com/office/drawing/2017/decorative" val="1"/>
              </a:ext>
            </a:extLst>
          </p:cNvPr>
          <p:cNvSpPr/>
          <p:nvPr/>
        </p:nvSpPr>
        <p:spPr>
          <a:xfrm>
            <a:off x="5269630" y="1632892"/>
            <a:ext cx="1947300" cy="1955700"/>
          </a:xfrm>
          <a:prstGeom prst="ellipse">
            <a:avLst/>
          </a:pr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4" name="Google Shape;1904;g2be0eb19aa2_0_226" descr="Green pencil"/>
          <p:cNvSpPr/>
          <p:nvPr/>
        </p:nvSpPr>
        <p:spPr>
          <a:xfrm>
            <a:off x="5682130" y="2017650"/>
            <a:ext cx="1122300" cy="11223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5" name="Google Shape;1905;g2be0eb19aa2_0_226">
            <a:extLst>
              <a:ext uri="{C183D7F6-B498-43B3-948B-1728B52AA6E4}">
                <adec:decorative xmlns:adec="http://schemas.microsoft.com/office/drawing/2017/decorative" val="1"/>
              </a:ext>
            </a:extLst>
          </p:cNvPr>
          <p:cNvSpPr/>
          <p:nvPr/>
        </p:nvSpPr>
        <p:spPr>
          <a:xfrm>
            <a:off x="4640099" y="3946500"/>
            <a:ext cx="3206400" cy="153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6" name="Google Shape;1906;g2be0eb19aa2_0_226"/>
          <p:cNvSpPr txBox="1"/>
          <p:nvPr/>
        </p:nvSpPr>
        <p:spPr>
          <a:xfrm>
            <a:off x="4640099" y="3946500"/>
            <a:ext cx="3206400" cy="153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dirty="0">
                <a:solidFill>
                  <a:srgbClr val="000000"/>
                </a:solidFill>
                <a:latin typeface="Arial"/>
                <a:ea typeface="Arial"/>
                <a:cs typeface="Arial"/>
                <a:sym typeface="Arial"/>
              </a:rPr>
              <a:t>IS THIS BEHAVIOUR BULLYING, HARASSMENT, SEXUAL MISCONDUCT OR SOMETHING ELSE?</a:t>
            </a:r>
            <a:endParaRPr sz="1400" b="0" i="0" u="none" strike="noStrike" cap="none" dirty="0">
              <a:solidFill>
                <a:srgbClr val="000000"/>
              </a:solidFill>
              <a:latin typeface="Arial"/>
              <a:ea typeface="Arial"/>
              <a:cs typeface="Arial"/>
              <a:sym typeface="Arial"/>
            </a:endParaRPr>
          </a:p>
        </p:txBody>
      </p:sp>
      <p:pic>
        <p:nvPicPr>
          <p:cNvPr id="1909" name="Google Shape;1909;g2be0eb19aa2_0_226" descr="A yellow sign with blue text&#10;&#10;Description automatically generated with low confidence"/>
          <p:cNvPicPr preferRelativeResize="0"/>
          <p:nvPr/>
        </p:nvPicPr>
        <p:blipFill rotWithShape="1">
          <a:blip r:embed="rId4">
            <a:alphaModFix/>
          </a:blip>
          <a:srcRect/>
          <a:stretch/>
        </p:blipFill>
        <p:spPr>
          <a:xfrm>
            <a:off x="10419470" y="5966085"/>
            <a:ext cx="1729323" cy="89191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13"/>
        <p:cNvGrpSpPr/>
        <p:nvPr/>
      </p:nvGrpSpPr>
      <p:grpSpPr>
        <a:xfrm>
          <a:off x="0" y="0"/>
          <a:ext cx="0" cy="0"/>
          <a:chOff x="0" y="0"/>
          <a:chExt cx="0" cy="0"/>
        </a:xfrm>
      </p:grpSpPr>
      <p:sp>
        <p:nvSpPr>
          <p:cNvPr id="1914" name="Google Shape;1914;g1e370a7c432_0_2663">
            <a:extLs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15" name="Google Shape;1915;g1e370a7c432_0_2663">
            <a:extLst>
              <a:ext uri="{C183D7F6-B498-43B3-948B-1728B52AA6E4}">
                <adec:decorative xmlns:adec="http://schemas.microsoft.com/office/drawing/2017/decorative" val="1"/>
              </a:ext>
            </a:extLst>
          </p:cNvPr>
          <p:cNvSpPr/>
          <p:nvPr/>
        </p:nvSpPr>
        <p:spPr>
          <a:xfrm flipH="1">
            <a:off x="-3" y="-1"/>
            <a:ext cx="12192000" cy="1590600"/>
          </a:xfrm>
          <a:prstGeom prst="rect">
            <a:avLst/>
          </a:prstGeom>
          <a:gradFill>
            <a:gsLst>
              <a:gs pos="0">
                <a:srgbClr val="000000"/>
              </a:gs>
              <a:gs pos="100000">
                <a:srgbClr val="3F762A"/>
              </a:gs>
            </a:gsLst>
            <a:lin ang="8400134"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16" name="Google Shape;1916;g1e370a7c432_0_2663">
            <a:extLst>
              <a:ext uri="{C183D7F6-B498-43B3-948B-1728B52AA6E4}">
                <adec:decorative xmlns:adec="http://schemas.microsoft.com/office/drawing/2017/decorative" val="1"/>
              </a:ext>
            </a:extLst>
          </p:cNvPr>
          <p:cNvSpPr/>
          <p:nvPr/>
        </p:nvSpPr>
        <p:spPr>
          <a:xfrm rot="10800000" flipH="1">
            <a:off x="2" y="150"/>
            <a:ext cx="12191400" cy="1590600"/>
          </a:xfrm>
          <a:prstGeom prst="rect">
            <a:avLst/>
          </a:prstGeom>
          <a:gradFill>
            <a:gsLst>
              <a:gs pos="0">
                <a:srgbClr val="549E39">
                  <a:alpha val="0"/>
                </a:srgbClr>
              </a:gs>
              <a:gs pos="20000">
                <a:srgbClr val="549E39">
                  <a:alpha val="0"/>
                </a:srgbClr>
              </a:gs>
              <a:gs pos="100000">
                <a:srgbClr val="2A4F1C">
                  <a:alpha val="54509"/>
                </a:srgbClr>
              </a:gs>
            </a:gsLst>
            <a:lin ang="13799115"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17" name="Google Shape;1917;g1e370a7c432_0_2663">
            <a:extLst>
              <a:ext uri="{C183D7F6-B498-43B3-948B-1728B52AA6E4}">
                <adec:decorative xmlns:adec="http://schemas.microsoft.com/office/drawing/2017/decorative" val="1"/>
              </a:ext>
            </a:extLst>
          </p:cNvPr>
          <p:cNvSpPr/>
          <p:nvPr/>
        </p:nvSpPr>
        <p:spPr>
          <a:xfrm flipH="1">
            <a:off x="8115297" y="-1"/>
            <a:ext cx="4076700" cy="1590600"/>
          </a:xfrm>
          <a:prstGeom prst="rect">
            <a:avLst/>
          </a:prstGeom>
          <a:gradFill>
            <a:gsLst>
              <a:gs pos="0">
                <a:srgbClr val="549E39">
                  <a:alpha val="65490"/>
                </a:srgbClr>
              </a:gs>
              <a:gs pos="100000">
                <a:srgbClr val="000000">
                  <a:alpha val="29411"/>
                </a:srgbClr>
              </a:gs>
            </a:gsLst>
            <a:lin ang="13199916"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18" name="Google Shape;1918;g1e370a7c432_0_2663">
            <a:extLst>
              <a:ext uri="{C183D7F6-B498-43B3-948B-1728B52AA6E4}">
                <adec:decorative xmlns:adec="http://schemas.microsoft.com/office/drawing/2017/decorative" val="1"/>
              </a:ext>
            </a:extLst>
          </p:cNvPr>
          <p:cNvSpPr/>
          <p:nvPr/>
        </p:nvSpPr>
        <p:spPr>
          <a:xfrm>
            <a:off x="650" y="0"/>
            <a:ext cx="12191400" cy="1597500"/>
          </a:xfrm>
          <a:prstGeom prst="rect">
            <a:avLst/>
          </a:prstGeom>
          <a:gradFill>
            <a:gsLst>
              <a:gs pos="0">
                <a:srgbClr val="03D7A9"/>
              </a:gs>
              <a:gs pos="100000">
                <a:srgbClr val="055342"/>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19" name="Google Shape;1919;g1e370a7c432_0_2663"/>
          <p:cNvSpPr txBox="1">
            <a:spLocks noGrp="1"/>
          </p:cNvSpPr>
          <p:nvPr>
            <p:ph type="title"/>
          </p:nvPr>
        </p:nvSpPr>
        <p:spPr>
          <a:xfrm>
            <a:off x="707105" y="278399"/>
            <a:ext cx="10777194" cy="1033800"/>
          </a:xfrm>
          <a:prstGeom prst="rect">
            <a:avLst/>
          </a:prstGeom>
          <a:noFill/>
          <a:ln>
            <a:noFill/>
          </a:ln>
        </p:spPr>
        <p:txBody>
          <a:bodyPr spcFirstLastPara="1" wrap="square" lIns="0" tIns="0" rIns="0" bIns="0" anchor="ctr" anchorCtr="0">
            <a:normAutofit fontScale="90000"/>
          </a:bodyPr>
          <a:lstStyle/>
          <a:p>
            <a:pPr marL="0" lvl="0" indent="0" algn="l" rtl="0">
              <a:lnSpc>
                <a:spcPct val="90000"/>
              </a:lnSpc>
              <a:spcBef>
                <a:spcPts val="0"/>
              </a:spcBef>
              <a:spcAft>
                <a:spcPts val="0"/>
              </a:spcAft>
              <a:buClr>
                <a:schemeClr val="dk1"/>
              </a:buClr>
              <a:buSzPts val="1800"/>
              <a:buNone/>
            </a:pPr>
            <a:r>
              <a:rPr lang="en-GB" sz="2800" b="1" dirty="0">
                <a:solidFill>
                  <a:srgbClr val="FFFFFF"/>
                </a:solidFill>
                <a:latin typeface="+mj-lt"/>
                <a:ea typeface="Quattrocento Sans"/>
                <a:cs typeface="Quattrocento Sans"/>
                <a:sym typeface="Quattrocento Sans"/>
              </a:rPr>
              <a:t>What terms could be used to describe the fellow students’ behaviour?</a:t>
            </a:r>
            <a:br>
              <a:rPr lang="en-GB" sz="2500" dirty="0">
                <a:solidFill>
                  <a:srgbClr val="FFFFFF"/>
                </a:solidFill>
              </a:rPr>
            </a:br>
            <a:endParaRPr sz="2500" dirty="0">
              <a:solidFill>
                <a:srgbClr val="FFFFFF"/>
              </a:solidFill>
            </a:endParaRPr>
          </a:p>
        </p:txBody>
      </p:sp>
      <p:sp>
        <p:nvSpPr>
          <p:cNvPr id="1920" name="Google Shape;1920;g1e370a7c432_0_2663"/>
          <p:cNvSpPr txBox="1">
            <a:spLocks noGrp="1"/>
          </p:cNvSpPr>
          <p:nvPr>
            <p:ph type="body" idx="1"/>
          </p:nvPr>
        </p:nvSpPr>
        <p:spPr>
          <a:xfrm>
            <a:off x="1371599" y="2728684"/>
            <a:ext cx="9723900" cy="3683400"/>
          </a:xfrm>
          <a:prstGeom prst="rect">
            <a:avLst/>
          </a:prstGeom>
          <a:noFill/>
          <a:ln>
            <a:noFill/>
          </a:ln>
        </p:spPr>
        <p:txBody>
          <a:bodyPr spcFirstLastPara="1" wrap="square" lIns="0" tIns="0" rIns="0" bIns="0" anchor="ctr" anchorCtr="0">
            <a:normAutofit lnSpcReduction="10000"/>
          </a:bodyPr>
          <a:lstStyle/>
          <a:p>
            <a:pPr marL="342900" lvl="0" indent="-342900" algn="just" rtl="0">
              <a:lnSpc>
                <a:spcPct val="90000"/>
              </a:lnSpc>
              <a:spcBef>
                <a:spcPts val="0"/>
              </a:spcBef>
              <a:spcAft>
                <a:spcPts val="0"/>
              </a:spcAft>
              <a:buSzPts val="1800"/>
              <a:buChar char="•"/>
            </a:pPr>
            <a:r>
              <a:rPr lang="en-GB" sz="2000" dirty="0">
                <a:solidFill>
                  <a:srgbClr val="002060"/>
                </a:solidFill>
                <a:latin typeface="+mn-lt"/>
                <a:ea typeface="Calibri"/>
                <a:cs typeface="Calibri"/>
                <a:sym typeface="Calibri"/>
              </a:rPr>
              <a:t>Making unwanted remarks of a sexual nature is </a:t>
            </a:r>
            <a:r>
              <a:rPr lang="en-GB" sz="2000" b="1" dirty="0">
                <a:solidFill>
                  <a:srgbClr val="002060"/>
                </a:solidFill>
                <a:latin typeface="+mn-lt"/>
                <a:ea typeface="Calibri"/>
                <a:cs typeface="Calibri"/>
                <a:sym typeface="Calibri"/>
              </a:rPr>
              <a:t>sexual misconduct</a:t>
            </a:r>
            <a:r>
              <a:rPr lang="en-GB" sz="2000" dirty="0">
                <a:solidFill>
                  <a:srgbClr val="002060"/>
                </a:solidFill>
                <a:latin typeface="+mn-lt"/>
                <a:ea typeface="Calibri"/>
                <a:cs typeface="Calibri"/>
                <a:sym typeface="Calibri"/>
              </a:rPr>
              <a:t>. </a:t>
            </a:r>
            <a:endParaRPr dirty="0">
              <a:latin typeface="+mn-lt"/>
            </a:endParaRPr>
          </a:p>
          <a:p>
            <a:pPr marL="342900" lvl="0" indent="-228600" algn="just" rtl="0">
              <a:lnSpc>
                <a:spcPct val="90000"/>
              </a:lnSpc>
              <a:spcBef>
                <a:spcPts val="0"/>
              </a:spcBef>
              <a:spcAft>
                <a:spcPts val="0"/>
              </a:spcAft>
              <a:buSzPts val="1800"/>
              <a:buNone/>
            </a:pPr>
            <a:endParaRPr sz="2000" dirty="0">
              <a:solidFill>
                <a:srgbClr val="002060"/>
              </a:solidFill>
              <a:latin typeface="+mn-lt"/>
              <a:ea typeface="Calibri"/>
              <a:cs typeface="Calibri"/>
              <a:sym typeface="Calibri"/>
            </a:endParaRPr>
          </a:p>
          <a:p>
            <a:pPr marL="342900" lvl="0" indent="-342900" algn="just" rtl="0">
              <a:lnSpc>
                <a:spcPct val="90000"/>
              </a:lnSpc>
              <a:spcBef>
                <a:spcPts val="0"/>
              </a:spcBef>
              <a:spcAft>
                <a:spcPts val="0"/>
              </a:spcAft>
              <a:buSzPts val="1800"/>
              <a:buChar char="•"/>
            </a:pPr>
            <a:r>
              <a:rPr lang="en-GB" sz="2000" dirty="0">
                <a:solidFill>
                  <a:srgbClr val="002060"/>
                </a:solidFill>
                <a:latin typeface="+mn-lt"/>
                <a:ea typeface="Calibri"/>
                <a:cs typeface="Calibri"/>
                <a:sym typeface="Calibri"/>
              </a:rPr>
              <a:t>Their behaviour may also fall under the Employment Equality Act’s definition of Sexual Harassment ‘..any act of physical intimacy, request for sexual favours, </a:t>
            </a:r>
            <a:r>
              <a:rPr lang="en-GB" sz="2000" b="1" dirty="0">
                <a:solidFill>
                  <a:srgbClr val="002060"/>
                </a:solidFill>
                <a:latin typeface="+mn-lt"/>
                <a:ea typeface="Calibri"/>
                <a:cs typeface="Calibri"/>
                <a:sym typeface="Calibri"/>
              </a:rPr>
              <a:t>other act or conduct including spoken words,</a:t>
            </a:r>
            <a:r>
              <a:rPr lang="en-GB" sz="2000" dirty="0">
                <a:solidFill>
                  <a:srgbClr val="002060"/>
                </a:solidFill>
                <a:latin typeface="+mn-lt"/>
                <a:ea typeface="Calibri"/>
                <a:cs typeface="Calibri"/>
                <a:sym typeface="Calibri"/>
              </a:rPr>
              <a:t> gestures for the production, display or circulation of written words, picture or other material that is unwelcome and could </a:t>
            </a:r>
            <a:r>
              <a:rPr lang="en-GB" sz="2000" b="1" dirty="0">
                <a:solidFill>
                  <a:srgbClr val="002060"/>
                </a:solidFill>
                <a:latin typeface="+mn-lt"/>
                <a:ea typeface="Calibri"/>
                <a:cs typeface="Calibri"/>
                <a:sym typeface="Calibri"/>
              </a:rPr>
              <a:t>reasonably be regarded as sexually offensive, humiliating or intimidating.’</a:t>
            </a:r>
            <a:endParaRPr dirty="0">
              <a:latin typeface="+mn-lt"/>
            </a:endParaRPr>
          </a:p>
          <a:p>
            <a:pPr marL="342900" lvl="0" indent="-228600" algn="just" rtl="0">
              <a:lnSpc>
                <a:spcPct val="90000"/>
              </a:lnSpc>
              <a:spcBef>
                <a:spcPts val="0"/>
              </a:spcBef>
              <a:spcAft>
                <a:spcPts val="0"/>
              </a:spcAft>
              <a:buSzPts val="1800"/>
              <a:buNone/>
            </a:pPr>
            <a:endParaRPr sz="2000" dirty="0">
              <a:solidFill>
                <a:srgbClr val="002060"/>
              </a:solidFill>
              <a:latin typeface="+mn-lt"/>
              <a:ea typeface="Calibri"/>
              <a:cs typeface="Calibri"/>
              <a:sym typeface="Calibri"/>
            </a:endParaRPr>
          </a:p>
          <a:p>
            <a:pPr marL="342900" lvl="0" indent="-342900" algn="just" rtl="0">
              <a:lnSpc>
                <a:spcPct val="90000"/>
              </a:lnSpc>
              <a:spcBef>
                <a:spcPts val="0"/>
              </a:spcBef>
              <a:spcAft>
                <a:spcPts val="0"/>
              </a:spcAft>
              <a:buSzPts val="1800"/>
              <a:buChar char="•"/>
            </a:pPr>
            <a:r>
              <a:rPr lang="en-GB" sz="2000" dirty="0">
                <a:solidFill>
                  <a:srgbClr val="002060"/>
                </a:solidFill>
                <a:latin typeface="+mn-lt"/>
                <a:ea typeface="Calibri"/>
                <a:cs typeface="Calibri"/>
                <a:sym typeface="Calibri"/>
              </a:rPr>
              <a:t>Their behaviour may also fall under </a:t>
            </a:r>
            <a:r>
              <a:rPr lang="en-GB" sz="2000" b="1" dirty="0">
                <a:solidFill>
                  <a:srgbClr val="002060"/>
                </a:solidFill>
                <a:latin typeface="+mn-lt"/>
                <a:ea typeface="Calibri"/>
                <a:cs typeface="Calibri"/>
                <a:sym typeface="Calibri"/>
              </a:rPr>
              <a:t>Harassment</a:t>
            </a:r>
            <a:r>
              <a:rPr lang="en-GB" sz="2000" dirty="0">
                <a:solidFill>
                  <a:srgbClr val="002060"/>
                </a:solidFill>
                <a:latin typeface="+mn-lt"/>
                <a:ea typeface="Calibri"/>
                <a:cs typeface="Calibri"/>
                <a:sym typeface="Calibri"/>
              </a:rPr>
              <a:t> as defined as ‘any form of unwanted conduct related to any of the discriminatory grounds under the Employment Equality Acts which has the purpose or effect of violating a person’s dignity and</a:t>
            </a:r>
            <a:r>
              <a:rPr lang="en-GB" sz="2000" b="1" dirty="0">
                <a:solidFill>
                  <a:srgbClr val="002060"/>
                </a:solidFill>
                <a:latin typeface="+mn-lt"/>
                <a:ea typeface="Calibri"/>
                <a:cs typeface="Calibri"/>
                <a:sym typeface="Calibri"/>
              </a:rPr>
              <a:t> creating an intimidating, hostile, degrading, humiliating or offensive environment.’</a:t>
            </a:r>
            <a:r>
              <a:rPr lang="en-GB" sz="2000" dirty="0">
                <a:solidFill>
                  <a:srgbClr val="002060"/>
                </a:solidFill>
                <a:latin typeface="+mn-lt"/>
                <a:ea typeface="Calibri"/>
                <a:cs typeface="Calibri"/>
                <a:sym typeface="Calibri"/>
              </a:rPr>
              <a:t> Harassment can be a one-off incident.</a:t>
            </a:r>
            <a:endParaRPr dirty="0">
              <a:latin typeface="+mn-lt"/>
            </a:endParaRPr>
          </a:p>
          <a:p>
            <a:pPr marL="171450" lvl="0" indent="-57150" algn="just" rtl="0">
              <a:lnSpc>
                <a:spcPct val="90000"/>
              </a:lnSpc>
              <a:spcBef>
                <a:spcPts val="0"/>
              </a:spcBef>
              <a:spcAft>
                <a:spcPts val="0"/>
              </a:spcAft>
              <a:buSzPts val="1800"/>
              <a:buNone/>
            </a:pPr>
            <a:endParaRPr sz="2000" i="1" dirty="0">
              <a:solidFill>
                <a:srgbClr val="002060"/>
              </a:solidFill>
              <a:latin typeface="Calibri"/>
              <a:ea typeface="Calibri"/>
              <a:cs typeface="Calibri"/>
              <a:sym typeface="Calibri"/>
            </a:endParaRPr>
          </a:p>
          <a:p>
            <a:pPr marL="0" marR="0" lvl="0" indent="0" algn="just" rtl="0">
              <a:lnSpc>
                <a:spcPct val="90000"/>
              </a:lnSpc>
              <a:spcBef>
                <a:spcPts val="0"/>
              </a:spcBef>
              <a:spcAft>
                <a:spcPts val="0"/>
              </a:spcAft>
              <a:buSzPts val="1800"/>
              <a:buNone/>
            </a:pPr>
            <a:endParaRPr sz="1100" dirty="0"/>
          </a:p>
          <a:p>
            <a:pPr marL="457200" lvl="0" indent="-228600" algn="l" rtl="0">
              <a:lnSpc>
                <a:spcPct val="90000"/>
              </a:lnSpc>
              <a:spcBef>
                <a:spcPts val="1000"/>
              </a:spcBef>
              <a:spcAft>
                <a:spcPts val="0"/>
              </a:spcAft>
              <a:buClr>
                <a:schemeClr val="dk1"/>
              </a:buClr>
              <a:buSzPts val="1800"/>
              <a:buNone/>
            </a:pPr>
            <a:endParaRPr sz="2000" dirty="0"/>
          </a:p>
        </p:txBody>
      </p:sp>
      <p:pic>
        <p:nvPicPr>
          <p:cNvPr id="1921" name="Google Shape;1921;g1e370a7c432_0_2663" descr="A yellow sign with blue text&#10;&#10;Description automatically generated with low confidence"/>
          <p:cNvPicPr preferRelativeResize="0"/>
          <p:nvPr/>
        </p:nvPicPr>
        <p:blipFill rotWithShape="1">
          <a:blip r:embed="rId3">
            <a:alphaModFix/>
          </a:blip>
          <a:srcRect/>
          <a:stretch/>
        </p:blipFill>
        <p:spPr>
          <a:xfrm>
            <a:off x="10419470" y="5966085"/>
            <a:ext cx="1729323" cy="89191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84"/>
        <p:cNvGrpSpPr/>
        <p:nvPr/>
      </p:nvGrpSpPr>
      <p:grpSpPr>
        <a:xfrm>
          <a:off x="0" y="0"/>
          <a:ext cx="0" cy="0"/>
          <a:chOff x="0" y="0"/>
          <a:chExt cx="0" cy="0"/>
        </a:xfrm>
      </p:grpSpPr>
      <p:sp>
        <p:nvSpPr>
          <p:cNvPr id="1685" name="Google Shape;1685;g1e370a7c432_0_1416">
            <a:extLst>
              <a:ext uri="{C183D7F6-B498-43B3-948B-1728B52AA6E4}">
                <adec:decorative xmlns:adec="http://schemas.microsoft.com/office/drawing/2017/decorative" val="1"/>
              </a:ext>
            </a:extLst>
          </p:cNvPr>
          <p:cNvSpPr/>
          <p:nvPr/>
        </p:nvSpPr>
        <p:spPr>
          <a:xfrm>
            <a:off x="3048" y="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86" name="Google Shape;1686;g1e370a7c432_0_1416">
            <a:extLst>
              <a:ext uri="{C183D7F6-B498-43B3-948B-1728B52AA6E4}">
                <adec:decorative xmlns:adec="http://schemas.microsoft.com/office/drawing/2017/decorative" val="1"/>
              </a:ext>
            </a:extLst>
          </p:cNvPr>
          <p:cNvSpPr/>
          <p:nvPr/>
        </p:nvSpPr>
        <p:spPr>
          <a:xfrm>
            <a:off x="489189" y="1119031"/>
            <a:ext cx="4620000" cy="4620000"/>
          </a:xfrm>
          <a:prstGeom prst="ellipse">
            <a:avLst/>
          </a:prstGeom>
          <a:solidFill>
            <a:srgbClr val="0096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87" name="Google Shape;1687;g1e370a7c432_0_1416"/>
          <p:cNvSpPr txBox="1">
            <a:spLocks noGrp="1"/>
          </p:cNvSpPr>
          <p:nvPr>
            <p:ph type="title"/>
          </p:nvPr>
        </p:nvSpPr>
        <p:spPr>
          <a:xfrm>
            <a:off x="1171074" y="1396686"/>
            <a:ext cx="3240600" cy="40647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dk1"/>
              </a:buClr>
              <a:buSzPts val="1800"/>
              <a:buNone/>
            </a:pPr>
            <a:r>
              <a:rPr lang="en-US" b="1" dirty="0">
                <a:solidFill>
                  <a:srgbClr val="FFFFFF"/>
                </a:solidFill>
                <a:latin typeface="+mj-lt"/>
              </a:rPr>
              <a:t>What </a:t>
            </a:r>
            <a:r>
              <a:rPr lang="en-US" b="1" dirty="0" err="1">
                <a:solidFill>
                  <a:srgbClr val="FFFFFF"/>
                </a:solidFill>
                <a:latin typeface="+mj-lt"/>
              </a:rPr>
              <a:t>behaviour</a:t>
            </a:r>
            <a:r>
              <a:rPr lang="en-US" b="1" dirty="0">
                <a:solidFill>
                  <a:srgbClr val="FFFFFF"/>
                </a:solidFill>
                <a:latin typeface="+mj-lt"/>
              </a:rPr>
              <a:t> can be identified?</a:t>
            </a:r>
            <a:endParaRPr lang="en-US" b="1" dirty="0">
              <a:latin typeface="+mj-lt"/>
            </a:endParaRPr>
          </a:p>
        </p:txBody>
      </p:sp>
      <p:sp>
        <p:nvSpPr>
          <p:cNvPr id="1688" name="Google Shape;1688;g1e370a7c432_0_1416">
            <a:extLst>
              <a:ext uri="{C183D7F6-B498-43B3-948B-1728B52AA6E4}">
                <adec:decorative xmlns:adec="http://schemas.microsoft.com/office/drawing/2017/decorative" val="1"/>
              </a:ext>
            </a:extLst>
          </p:cNvPr>
          <p:cNvSpPr/>
          <p:nvPr/>
        </p:nvSpPr>
        <p:spPr>
          <a:xfrm rot="-1790987">
            <a:off x="8683714" y="941128"/>
            <a:ext cx="2987779" cy="2987779"/>
          </a:xfrm>
          <a:prstGeom prst="arc">
            <a:avLst>
              <a:gd name="adj1" fmla="val 15817365"/>
              <a:gd name="adj2" fmla="val 1781380"/>
            </a:avLst>
          </a:prstGeom>
          <a:noFill/>
          <a:ln w="127000" cap="rnd" cmpd="sng">
            <a:solidFill>
              <a:srgbClr val="9CC2E5"/>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89" name="Google Shape;1689;g1e370a7c432_0_1416">
            <a:extLst>
              <a:ext uri="{C183D7F6-B498-43B3-948B-1728B52AA6E4}">
                <adec:decorative xmlns:adec="http://schemas.microsoft.com/office/drawing/2017/decorative" val="1"/>
              </a:ext>
            </a:extLst>
          </p:cNvPr>
          <p:cNvSpPr/>
          <p:nvPr/>
        </p:nvSpPr>
        <p:spPr>
          <a:xfrm>
            <a:off x="910048" y="4780992"/>
            <a:ext cx="546000" cy="546000"/>
          </a:xfrm>
          <a:prstGeom prst="ellipse">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690" name="Google Shape;1690;g1e370a7c432_0_1416"/>
          <p:cNvSpPr txBox="1">
            <a:spLocks noGrp="1"/>
          </p:cNvSpPr>
          <p:nvPr>
            <p:ph type="body" idx="1"/>
          </p:nvPr>
        </p:nvSpPr>
        <p:spPr>
          <a:xfrm>
            <a:off x="5370153" y="1803633"/>
            <a:ext cx="5536500" cy="3935400"/>
          </a:xfrm>
          <a:prstGeom prst="rect">
            <a:avLst/>
          </a:prstGeom>
          <a:noFill/>
          <a:ln>
            <a:noFill/>
          </a:ln>
        </p:spPr>
        <p:txBody>
          <a:bodyPr spcFirstLastPara="1" wrap="square" lIns="0" tIns="0" rIns="0" bIns="0" anchor="t" anchorCtr="0">
            <a:normAutofit fontScale="92500" lnSpcReduction="20000"/>
          </a:bodyPr>
          <a:lstStyle/>
          <a:p>
            <a:pPr marL="342900" lvl="0" indent="-342900" algn="l" rtl="0">
              <a:lnSpc>
                <a:spcPct val="90000"/>
              </a:lnSpc>
              <a:spcBef>
                <a:spcPts val="1000"/>
              </a:spcBef>
              <a:spcAft>
                <a:spcPts val="0"/>
              </a:spcAft>
              <a:buSzPts val="1800"/>
              <a:buFont typeface="Arial"/>
              <a:buChar char="•"/>
            </a:pPr>
            <a:r>
              <a:rPr lang="en-IE" dirty="0">
                <a:solidFill>
                  <a:srgbClr val="002060"/>
                </a:solidFill>
                <a:latin typeface="+mn-lt"/>
              </a:rPr>
              <a:t>Unwanted remarks of a sexual nature directly</a:t>
            </a:r>
          </a:p>
          <a:p>
            <a:pPr marL="342900" lvl="0" indent="-342900" algn="l" rtl="0">
              <a:lnSpc>
                <a:spcPct val="90000"/>
              </a:lnSpc>
              <a:spcBef>
                <a:spcPts val="1000"/>
              </a:spcBef>
              <a:spcAft>
                <a:spcPts val="0"/>
              </a:spcAft>
              <a:buSzPts val="1800"/>
              <a:buFont typeface="Arial"/>
              <a:buChar char="•"/>
            </a:pPr>
            <a:r>
              <a:rPr lang="en-IE" dirty="0">
                <a:solidFill>
                  <a:srgbClr val="002060"/>
                </a:solidFill>
                <a:latin typeface="+mn-lt"/>
              </a:rPr>
              <a:t>Behaviour of a sexual nature committed without consent</a:t>
            </a:r>
          </a:p>
          <a:p>
            <a:pPr marL="342900" lvl="0" indent="-342900" algn="l" rtl="0">
              <a:lnSpc>
                <a:spcPct val="90000"/>
              </a:lnSpc>
              <a:spcBef>
                <a:spcPts val="1000"/>
              </a:spcBef>
              <a:spcAft>
                <a:spcPts val="0"/>
              </a:spcAft>
              <a:buSzPts val="1800"/>
              <a:buFont typeface="Arial"/>
              <a:buChar char="•"/>
            </a:pPr>
            <a:r>
              <a:rPr lang="en-IE" dirty="0">
                <a:solidFill>
                  <a:srgbClr val="002060"/>
                </a:solidFill>
                <a:latin typeface="+mn-lt"/>
              </a:rPr>
              <a:t>Touching inappropriately through clothes without consent</a:t>
            </a:r>
          </a:p>
          <a:p>
            <a:pPr marL="342900" lvl="0" indent="-342900" algn="l" rtl="0">
              <a:lnSpc>
                <a:spcPct val="90000"/>
              </a:lnSpc>
              <a:spcBef>
                <a:spcPts val="1000"/>
              </a:spcBef>
              <a:spcAft>
                <a:spcPts val="0"/>
              </a:spcAft>
              <a:buSzPts val="1800"/>
              <a:buFont typeface="Arial"/>
              <a:buChar char="•"/>
            </a:pPr>
            <a:r>
              <a:rPr lang="en-IE" dirty="0">
                <a:solidFill>
                  <a:srgbClr val="002060"/>
                </a:solidFill>
                <a:latin typeface="+mn-lt"/>
              </a:rPr>
              <a:t>Verbal/physical harassment in a sexual context</a:t>
            </a:r>
          </a:p>
          <a:p>
            <a:pPr marL="342900" lvl="0" indent="-342900" algn="l" rtl="0">
              <a:lnSpc>
                <a:spcPct val="90000"/>
              </a:lnSpc>
              <a:spcBef>
                <a:spcPts val="1000"/>
              </a:spcBef>
              <a:spcAft>
                <a:spcPts val="0"/>
              </a:spcAft>
              <a:buSzPts val="1800"/>
              <a:buFont typeface="Arial"/>
              <a:buChar char="•"/>
            </a:pPr>
            <a:r>
              <a:rPr lang="en-IE" dirty="0">
                <a:solidFill>
                  <a:srgbClr val="002060"/>
                </a:solidFill>
                <a:latin typeface="+mn-lt"/>
              </a:rPr>
              <a:t>Sexual harassment; physical contact (unnecessary &amp; unwelcome)</a:t>
            </a:r>
          </a:p>
          <a:p>
            <a:pPr marL="342900" lvl="0" indent="-342900" algn="l" rtl="0">
              <a:lnSpc>
                <a:spcPct val="90000"/>
              </a:lnSpc>
              <a:spcBef>
                <a:spcPts val="1000"/>
              </a:spcBef>
              <a:spcAft>
                <a:spcPts val="0"/>
              </a:spcAft>
              <a:buSzPts val="1800"/>
              <a:buFont typeface="Arial"/>
              <a:buChar char="•"/>
            </a:pPr>
            <a:endParaRPr dirty="0">
              <a:solidFill>
                <a:srgbClr val="002060"/>
              </a:solidFill>
            </a:endParaRPr>
          </a:p>
          <a:p>
            <a:pPr marL="457200" lvl="0" indent="0" algn="l" rtl="0">
              <a:lnSpc>
                <a:spcPct val="90000"/>
              </a:lnSpc>
              <a:spcBef>
                <a:spcPts val="1000"/>
              </a:spcBef>
              <a:spcAft>
                <a:spcPts val="0"/>
              </a:spcAft>
              <a:buNone/>
            </a:pPr>
            <a:endParaRPr dirty="0">
              <a:solidFill>
                <a:srgbClr val="002060"/>
              </a:solidFill>
            </a:endParaRPr>
          </a:p>
          <a:p>
            <a:pPr marL="457200" lvl="0" indent="-228600" algn="l" rtl="0">
              <a:lnSpc>
                <a:spcPct val="90000"/>
              </a:lnSpc>
              <a:spcBef>
                <a:spcPts val="1000"/>
              </a:spcBef>
              <a:spcAft>
                <a:spcPts val="0"/>
              </a:spcAft>
              <a:buClr>
                <a:schemeClr val="dk1"/>
              </a:buClr>
              <a:buSzPts val="1800"/>
              <a:buNone/>
            </a:pPr>
            <a:endParaRPr dirty="0"/>
          </a:p>
        </p:txBody>
      </p:sp>
      <p:pic>
        <p:nvPicPr>
          <p:cNvPr id="1691" name="Google Shape;1691;g1e370a7c432_0_1416" descr="A yellow sign with blue text&#10;&#10;Description automatically generated with low confidence"/>
          <p:cNvPicPr preferRelativeResize="0"/>
          <p:nvPr/>
        </p:nvPicPr>
        <p:blipFill rotWithShape="1">
          <a:blip r:embed="rId3">
            <a:alphaModFix/>
          </a:blip>
          <a:srcRect/>
          <a:stretch/>
        </p:blipFill>
        <p:spPr>
          <a:xfrm>
            <a:off x="10419470" y="5966085"/>
            <a:ext cx="1729323" cy="891915"/>
          </a:xfrm>
          <a:prstGeom prst="rect">
            <a:avLst/>
          </a:prstGeom>
          <a:noFill/>
          <a:ln>
            <a:noFill/>
          </a:ln>
        </p:spPr>
      </p:pic>
    </p:spTree>
    <p:extLst>
      <p:ext uri="{BB962C8B-B14F-4D97-AF65-F5344CB8AC3E}">
        <p14:creationId xmlns:p14="http://schemas.microsoft.com/office/powerpoint/2010/main" val="2721230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9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9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9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9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9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926"/>
        <p:cNvGrpSpPr/>
        <p:nvPr/>
      </p:nvGrpSpPr>
      <p:grpSpPr>
        <a:xfrm>
          <a:off x="0" y="0"/>
          <a:ext cx="0" cy="0"/>
          <a:chOff x="0" y="0"/>
          <a:chExt cx="0" cy="0"/>
        </a:xfrm>
      </p:grpSpPr>
      <p:sp>
        <p:nvSpPr>
          <p:cNvPr id="1927" name="Google Shape;1927;g2be0eb19aa2_0_250"/>
          <p:cNvSpPr txBox="1">
            <a:spLocks noGrp="1"/>
          </p:cNvSpPr>
          <p:nvPr>
            <p:ph type="title"/>
          </p:nvPr>
        </p:nvSpPr>
        <p:spPr>
          <a:xfrm>
            <a:off x="1371597" y="348865"/>
            <a:ext cx="10044000" cy="877800"/>
          </a:xfrm>
          <a:prstGeom prst="rect">
            <a:avLst/>
          </a:prstGeom>
          <a:noFill/>
          <a:ln>
            <a:noFill/>
          </a:ln>
        </p:spPr>
        <p:txBody>
          <a:bodyPr spcFirstLastPara="1" wrap="square" lIns="0" tIns="0" rIns="0" bIns="0" anchor="ctr" anchorCtr="0">
            <a:normAutofit/>
          </a:bodyPr>
          <a:lstStyle/>
          <a:p>
            <a:pPr marL="0" lvl="0" indent="0" algn="ctr" rtl="0">
              <a:lnSpc>
                <a:spcPct val="90000"/>
              </a:lnSpc>
              <a:spcBef>
                <a:spcPts val="0"/>
              </a:spcBef>
              <a:spcAft>
                <a:spcPts val="0"/>
              </a:spcAft>
              <a:buClr>
                <a:schemeClr val="dk1"/>
              </a:buClr>
              <a:buSzPts val="1800"/>
              <a:buNone/>
            </a:pPr>
            <a:r>
              <a:rPr lang="en-GB" sz="4000" b="1" dirty="0">
                <a:solidFill>
                  <a:schemeClr val="tx1"/>
                </a:solidFill>
                <a:latin typeface="+mj-lt"/>
              </a:rPr>
              <a:t>Case Study Question</a:t>
            </a:r>
            <a:endParaRPr sz="4000" b="1" dirty="0">
              <a:solidFill>
                <a:schemeClr val="tx1"/>
              </a:solidFill>
              <a:latin typeface="+mj-lt"/>
            </a:endParaRPr>
          </a:p>
        </p:txBody>
      </p:sp>
      <p:sp>
        <p:nvSpPr>
          <p:cNvPr id="1929" name="Google Shape;1929;g2be0eb19aa2_0_250">
            <a:extLst>
              <a:ext uri="{C183D7F6-B498-43B3-948B-1728B52AA6E4}">
                <adec:decorative xmlns:adec="http://schemas.microsoft.com/office/drawing/2017/decorative" val="1"/>
              </a:ext>
            </a:extLst>
          </p:cNvPr>
          <p:cNvSpPr/>
          <p:nvPr/>
        </p:nvSpPr>
        <p:spPr>
          <a:xfrm>
            <a:off x="5415747" y="1643406"/>
            <a:ext cx="1955700" cy="1955700"/>
          </a:xfrm>
          <a:prstGeom prst="ellipse">
            <a:avLst/>
          </a:pr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0" name="Google Shape;1930;g2be0eb19aa2_0_250" descr="Face outline looking worried"/>
          <p:cNvSpPr/>
          <p:nvPr/>
        </p:nvSpPr>
        <p:spPr>
          <a:xfrm>
            <a:off x="5832447" y="2011900"/>
            <a:ext cx="1122300" cy="11223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1" name="Google Shape;1931;g2be0eb19aa2_0_250">
            <a:extLst>
              <a:ext uri="{C183D7F6-B498-43B3-948B-1728B52AA6E4}">
                <adec:decorative xmlns:adec="http://schemas.microsoft.com/office/drawing/2017/decorative" val="1"/>
              </a:ext>
            </a:extLst>
          </p:cNvPr>
          <p:cNvSpPr/>
          <p:nvPr/>
        </p:nvSpPr>
        <p:spPr>
          <a:xfrm>
            <a:off x="4790483" y="3791594"/>
            <a:ext cx="3206400" cy="153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2" name="Google Shape;1932;g2be0eb19aa2_0_250"/>
          <p:cNvSpPr txBox="1"/>
          <p:nvPr/>
        </p:nvSpPr>
        <p:spPr>
          <a:xfrm>
            <a:off x="4790483" y="3791594"/>
            <a:ext cx="3206400" cy="153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dirty="0">
                <a:solidFill>
                  <a:srgbClr val="000000"/>
                </a:solidFill>
                <a:latin typeface="Arial"/>
                <a:ea typeface="Arial"/>
                <a:cs typeface="Arial"/>
                <a:sym typeface="Arial"/>
              </a:rPr>
              <a:t>HOW MIGHT THE PERSON AT WHOM THE BEHAVIOUR WAS TARGETED BE FEELING?</a:t>
            </a:r>
            <a:endParaRPr sz="1400" b="0" i="0" u="none" strike="noStrike" cap="none" dirty="0">
              <a:solidFill>
                <a:srgbClr val="000000"/>
              </a:solidFill>
              <a:latin typeface="Arial"/>
              <a:ea typeface="Arial"/>
              <a:cs typeface="Arial"/>
              <a:sym typeface="Arial"/>
            </a:endParaRPr>
          </a:p>
        </p:txBody>
      </p:sp>
      <p:pic>
        <p:nvPicPr>
          <p:cNvPr id="1934" name="Google Shape;1934;g2be0eb19aa2_0_250" descr="A yellow sign with blue text&#10;&#10;Description automatically generated with low confidence"/>
          <p:cNvPicPr preferRelativeResize="0"/>
          <p:nvPr/>
        </p:nvPicPr>
        <p:blipFill rotWithShape="1">
          <a:blip r:embed="rId4">
            <a:alphaModFix/>
          </a:blip>
          <a:srcRect/>
          <a:stretch/>
        </p:blipFill>
        <p:spPr>
          <a:xfrm>
            <a:off x="10419470" y="5966085"/>
            <a:ext cx="1729323" cy="89191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938"/>
        <p:cNvGrpSpPr/>
        <p:nvPr/>
      </p:nvGrpSpPr>
      <p:grpSpPr>
        <a:xfrm>
          <a:off x="0" y="0"/>
          <a:ext cx="0" cy="0"/>
          <a:chOff x="0" y="0"/>
          <a:chExt cx="0" cy="0"/>
        </a:xfrm>
      </p:grpSpPr>
      <p:sp>
        <p:nvSpPr>
          <p:cNvPr id="1939" name="Google Shape;1939;g1e370a7c432_0_2767"/>
          <p:cNvSpPr txBox="1">
            <a:spLocks noGrp="1"/>
          </p:cNvSpPr>
          <p:nvPr>
            <p:ph type="title"/>
          </p:nvPr>
        </p:nvSpPr>
        <p:spPr>
          <a:xfrm>
            <a:off x="838200" y="365125"/>
            <a:ext cx="10515600" cy="13257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dk1"/>
              </a:buClr>
              <a:buSzPts val="1800"/>
              <a:buNone/>
            </a:pPr>
            <a:r>
              <a:rPr lang="en-GB" b="1" dirty="0">
                <a:solidFill>
                  <a:srgbClr val="002060"/>
                </a:solidFill>
                <a:latin typeface="+mj-lt"/>
              </a:rPr>
              <a:t>How might Riva be feeling?</a:t>
            </a:r>
            <a:br>
              <a:rPr lang="en-GB" dirty="0"/>
            </a:br>
            <a:endParaRPr dirty="0"/>
          </a:p>
        </p:txBody>
      </p:sp>
      <p:grpSp>
        <p:nvGrpSpPr>
          <p:cNvPr id="1940" name="Google Shape;1940;g1e370a7c432_0_2767">
            <a:extLst>
              <a:ext uri="{C183D7F6-B498-43B3-948B-1728B52AA6E4}">
                <adec:decorative xmlns:adec="http://schemas.microsoft.com/office/drawing/2017/decorative" val="1"/>
              </a:ext>
            </a:extLst>
          </p:cNvPr>
          <p:cNvGrpSpPr/>
          <p:nvPr/>
        </p:nvGrpSpPr>
        <p:grpSpPr>
          <a:xfrm>
            <a:off x="1420845" y="1826803"/>
            <a:ext cx="9350219" cy="4348987"/>
            <a:chOff x="582645" y="1178"/>
            <a:chExt cx="9350219" cy="4348987"/>
          </a:xfrm>
        </p:grpSpPr>
        <p:sp>
          <p:nvSpPr>
            <p:cNvPr id="1941" name="Google Shape;1941;g1e370a7c432_0_2767"/>
            <p:cNvSpPr/>
            <p:nvPr/>
          </p:nvSpPr>
          <p:spPr>
            <a:xfrm>
              <a:off x="582645" y="1178"/>
              <a:ext cx="2174400" cy="1304700"/>
            </a:xfrm>
            <a:prstGeom prst="rect">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2" name="Google Shape;1942;g1e370a7c432_0_2767"/>
            <p:cNvSpPr txBox="1"/>
            <p:nvPr/>
          </p:nvSpPr>
          <p:spPr>
            <a:xfrm>
              <a:off x="582645" y="1178"/>
              <a:ext cx="2174400" cy="1304700"/>
            </a:xfrm>
            <a:prstGeom prst="rect">
              <a:avLst/>
            </a:prstGeom>
            <a:solidFill>
              <a:schemeClr val="accent4"/>
            </a:solidFill>
            <a:ln>
              <a:noFill/>
            </a:ln>
          </p:spPr>
          <p:txBody>
            <a:bodyPr spcFirstLastPara="1" wrap="square" lIns="95250" tIns="95250" rIns="95250" bIns="95250" anchor="ctr" anchorCtr="0">
              <a:noAutofit/>
            </a:bodyPr>
            <a:lstStyle/>
            <a:p>
              <a:pPr marL="0" marR="0" lvl="0" indent="0" algn="ctr" rtl="0">
                <a:lnSpc>
                  <a:spcPct val="90000"/>
                </a:lnSpc>
                <a:spcBef>
                  <a:spcPts val="0"/>
                </a:spcBef>
                <a:spcAft>
                  <a:spcPts val="0"/>
                </a:spcAft>
                <a:buClr>
                  <a:srgbClr val="000000"/>
                </a:buClr>
                <a:buSzPts val="2500"/>
                <a:buFont typeface="Arial"/>
                <a:buNone/>
              </a:pPr>
              <a:r>
                <a:rPr lang="en-GB" sz="2500" b="0" i="0" u="none" strike="noStrike" cap="none" dirty="0">
                  <a:solidFill>
                    <a:schemeClr val="lt1"/>
                  </a:solidFill>
                  <a:latin typeface="Arial"/>
                  <a:ea typeface="Arial"/>
                  <a:cs typeface="Arial"/>
                  <a:sym typeface="Arial"/>
                </a:rPr>
                <a:t>Disappointed</a:t>
              </a:r>
              <a:endParaRPr sz="2500" b="0" i="0" u="none" strike="noStrike" cap="none" dirty="0">
                <a:solidFill>
                  <a:schemeClr val="lt1"/>
                </a:solidFill>
                <a:latin typeface="Arial"/>
                <a:ea typeface="Arial"/>
                <a:cs typeface="Arial"/>
                <a:sym typeface="Arial"/>
              </a:endParaRPr>
            </a:p>
          </p:txBody>
        </p:sp>
        <p:sp>
          <p:nvSpPr>
            <p:cNvPr id="1943" name="Google Shape;1943;g1e370a7c432_0_2767"/>
            <p:cNvSpPr/>
            <p:nvPr/>
          </p:nvSpPr>
          <p:spPr>
            <a:xfrm>
              <a:off x="2974584" y="1178"/>
              <a:ext cx="2174400" cy="1304700"/>
            </a:xfrm>
            <a:prstGeom prst="rect">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4" name="Google Shape;1944;g1e370a7c432_0_2767"/>
            <p:cNvSpPr txBox="1"/>
            <p:nvPr/>
          </p:nvSpPr>
          <p:spPr>
            <a:xfrm>
              <a:off x="2974584" y="1178"/>
              <a:ext cx="2174400" cy="1304700"/>
            </a:xfrm>
            <a:prstGeom prst="rect">
              <a:avLst/>
            </a:prstGeom>
            <a:solidFill>
              <a:schemeClr val="accent4"/>
            </a:solidFill>
            <a:ln>
              <a:noFill/>
            </a:ln>
          </p:spPr>
          <p:txBody>
            <a:bodyPr spcFirstLastPara="1" wrap="square" lIns="95250" tIns="95250" rIns="95250" bIns="95250" anchor="ctr" anchorCtr="0">
              <a:noAutofit/>
            </a:bodyPr>
            <a:lstStyle/>
            <a:p>
              <a:pPr marL="0" marR="0" lvl="0" indent="0" algn="ctr" rtl="0">
                <a:lnSpc>
                  <a:spcPct val="90000"/>
                </a:lnSpc>
                <a:spcBef>
                  <a:spcPts val="0"/>
                </a:spcBef>
                <a:spcAft>
                  <a:spcPts val="0"/>
                </a:spcAft>
                <a:buClr>
                  <a:srgbClr val="000000"/>
                </a:buClr>
                <a:buSzPts val="2500"/>
                <a:buFont typeface="Arial"/>
                <a:buNone/>
              </a:pPr>
              <a:r>
                <a:rPr lang="en-GB" sz="2500" b="0" i="0" u="none" strike="noStrike" cap="none" dirty="0">
                  <a:solidFill>
                    <a:schemeClr val="lt1"/>
                  </a:solidFill>
                  <a:latin typeface="Arial"/>
                  <a:ea typeface="Arial"/>
                  <a:cs typeface="Arial"/>
                  <a:sym typeface="Arial"/>
                </a:rPr>
                <a:t>Frustrated</a:t>
              </a:r>
              <a:endParaRPr sz="2500" b="0" i="0" u="none" strike="noStrike" cap="none" dirty="0">
                <a:solidFill>
                  <a:schemeClr val="lt1"/>
                </a:solidFill>
                <a:latin typeface="Arial"/>
                <a:ea typeface="Arial"/>
                <a:cs typeface="Arial"/>
                <a:sym typeface="Arial"/>
              </a:endParaRPr>
            </a:p>
          </p:txBody>
        </p:sp>
        <p:sp>
          <p:nvSpPr>
            <p:cNvPr id="1945" name="Google Shape;1945;g1e370a7c432_0_2767"/>
            <p:cNvSpPr/>
            <p:nvPr/>
          </p:nvSpPr>
          <p:spPr>
            <a:xfrm>
              <a:off x="5366524" y="1178"/>
              <a:ext cx="2174400" cy="1304700"/>
            </a:xfrm>
            <a:prstGeom prst="rect">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6" name="Google Shape;1946;g1e370a7c432_0_2767"/>
            <p:cNvSpPr txBox="1"/>
            <p:nvPr/>
          </p:nvSpPr>
          <p:spPr>
            <a:xfrm>
              <a:off x="5366524" y="1178"/>
              <a:ext cx="2174400" cy="1304700"/>
            </a:xfrm>
            <a:prstGeom prst="rect">
              <a:avLst/>
            </a:prstGeom>
            <a:solidFill>
              <a:schemeClr val="accent4"/>
            </a:solidFill>
            <a:ln>
              <a:noFill/>
            </a:ln>
          </p:spPr>
          <p:txBody>
            <a:bodyPr spcFirstLastPara="1" wrap="square" lIns="95250" tIns="95250" rIns="95250" bIns="95250" anchor="ctr" anchorCtr="0">
              <a:noAutofit/>
            </a:bodyPr>
            <a:lstStyle/>
            <a:p>
              <a:pPr marL="0" marR="0" lvl="0" indent="0" algn="ctr" rtl="0">
                <a:lnSpc>
                  <a:spcPct val="90000"/>
                </a:lnSpc>
                <a:spcBef>
                  <a:spcPts val="0"/>
                </a:spcBef>
                <a:spcAft>
                  <a:spcPts val="0"/>
                </a:spcAft>
                <a:buClr>
                  <a:srgbClr val="000000"/>
                </a:buClr>
                <a:buSzPts val="2500"/>
                <a:buFont typeface="Arial"/>
                <a:buNone/>
              </a:pPr>
              <a:r>
                <a:rPr lang="en-GB" sz="2500" b="0" i="0" u="none" strike="noStrike" cap="none" dirty="0">
                  <a:solidFill>
                    <a:schemeClr val="lt1"/>
                  </a:solidFill>
                  <a:latin typeface="Arial"/>
                  <a:ea typeface="Arial"/>
                  <a:cs typeface="Arial"/>
                  <a:sym typeface="Arial"/>
                </a:rPr>
                <a:t>Helpless</a:t>
              </a:r>
              <a:endParaRPr sz="2500" b="0" i="0" u="none" strike="noStrike" cap="none" dirty="0">
                <a:solidFill>
                  <a:schemeClr val="lt1"/>
                </a:solidFill>
                <a:latin typeface="Arial"/>
                <a:ea typeface="Arial"/>
                <a:cs typeface="Arial"/>
                <a:sym typeface="Arial"/>
              </a:endParaRPr>
            </a:p>
          </p:txBody>
        </p:sp>
        <p:sp>
          <p:nvSpPr>
            <p:cNvPr id="1947" name="Google Shape;1947;g1e370a7c432_0_2767"/>
            <p:cNvSpPr/>
            <p:nvPr/>
          </p:nvSpPr>
          <p:spPr>
            <a:xfrm>
              <a:off x="7758464" y="1178"/>
              <a:ext cx="2174400" cy="1304700"/>
            </a:xfrm>
            <a:prstGeom prst="rect">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8" name="Google Shape;1948;g1e370a7c432_0_2767"/>
            <p:cNvSpPr txBox="1"/>
            <p:nvPr/>
          </p:nvSpPr>
          <p:spPr>
            <a:xfrm>
              <a:off x="7758464" y="1178"/>
              <a:ext cx="2174400" cy="1304700"/>
            </a:xfrm>
            <a:prstGeom prst="rect">
              <a:avLst/>
            </a:prstGeom>
            <a:solidFill>
              <a:schemeClr val="accent4"/>
            </a:solidFill>
            <a:ln>
              <a:noFill/>
            </a:ln>
          </p:spPr>
          <p:txBody>
            <a:bodyPr spcFirstLastPara="1" wrap="square" lIns="95250" tIns="95250" rIns="95250" bIns="95250" anchor="ctr" anchorCtr="0">
              <a:noAutofit/>
            </a:bodyPr>
            <a:lstStyle/>
            <a:p>
              <a:pPr marL="0" marR="0" lvl="0" indent="0" algn="ctr" rtl="0">
                <a:lnSpc>
                  <a:spcPct val="90000"/>
                </a:lnSpc>
                <a:spcBef>
                  <a:spcPts val="0"/>
                </a:spcBef>
                <a:spcAft>
                  <a:spcPts val="0"/>
                </a:spcAft>
                <a:buClr>
                  <a:srgbClr val="000000"/>
                </a:buClr>
                <a:buSzPts val="2500"/>
                <a:buFont typeface="Arial"/>
                <a:buNone/>
              </a:pPr>
              <a:r>
                <a:rPr lang="en-GB" sz="2500" b="0" i="0" u="none" strike="noStrike" cap="none" dirty="0">
                  <a:solidFill>
                    <a:schemeClr val="lt1"/>
                  </a:solidFill>
                  <a:latin typeface="Arial"/>
                  <a:ea typeface="Arial"/>
                  <a:cs typeface="Arial"/>
                  <a:sym typeface="Arial"/>
                </a:rPr>
                <a:t>Inadequate</a:t>
              </a:r>
              <a:endParaRPr sz="2500" b="0" i="0" u="none" strike="noStrike" cap="none" dirty="0">
                <a:solidFill>
                  <a:schemeClr val="lt1"/>
                </a:solidFill>
                <a:latin typeface="Arial"/>
                <a:ea typeface="Arial"/>
                <a:cs typeface="Arial"/>
                <a:sym typeface="Arial"/>
              </a:endParaRPr>
            </a:p>
          </p:txBody>
        </p:sp>
        <p:sp>
          <p:nvSpPr>
            <p:cNvPr id="1949" name="Google Shape;1949;g1e370a7c432_0_2767"/>
            <p:cNvSpPr/>
            <p:nvPr/>
          </p:nvSpPr>
          <p:spPr>
            <a:xfrm>
              <a:off x="582645" y="1523321"/>
              <a:ext cx="2174400" cy="1304700"/>
            </a:xfrm>
            <a:prstGeom prst="rect">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0" name="Google Shape;1950;g1e370a7c432_0_2767"/>
            <p:cNvSpPr txBox="1"/>
            <p:nvPr/>
          </p:nvSpPr>
          <p:spPr>
            <a:xfrm>
              <a:off x="582645" y="1523321"/>
              <a:ext cx="2174400" cy="1304700"/>
            </a:xfrm>
            <a:prstGeom prst="rect">
              <a:avLst/>
            </a:prstGeom>
            <a:solidFill>
              <a:schemeClr val="accent4"/>
            </a:solidFill>
            <a:ln>
              <a:noFill/>
            </a:ln>
          </p:spPr>
          <p:txBody>
            <a:bodyPr spcFirstLastPara="1" wrap="square" lIns="95250" tIns="95250" rIns="95250" bIns="95250" anchor="ctr" anchorCtr="0">
              <a:noAutofit/>
            </a:bodyPr>
            <a:lstStyle/>
            <a:p>
              <a:pPr marL="0" marR="0" lvl="0" indent="0" algn="ctr" rtl="0">
                <a:lnSpc>
                  <a:spcPct val="90000"/>
                </a:lnSpc>
                <a:spcBef>
                  <a:spcPts val="0"/>
                </a:spcBef>
                <a:spcAft>
                  <a:spcPts val="0"/>
                </a:spcAft>
                <a:buClr>
                  <a:srgbClr val="000000"/>
                </a:buClr>
                <a:buSzPts val="2500"/>
                <a:buFont typeface="Arial"/>
                <a:buNone/>
              </a:pPr>
              <a:r>
                <a:rPr lang="en-GB" sz="2500" b="0" i="0" u="none" strike="noStrike" cap="none" dirty="0">
                  <a:solidFill>
                    <a:schemeClr val="lt1"/>
                  </a:solidFill>
                  <a:latin typeface="Arial"/>
                  <a:ea typeface="Arial"/>
                  <a:cs typeface="Arial"/>
                  <a:sym typeface="Arial"/>
                </a:rPr>
                <a:t>Angry </a:t>
              </a:r>
              <a:endParaRPr sz="2500" b="0" i="0" u="none" strike="noStrike" cap="none" dirty="0">
                <a:solidFill>
                  <a:schemeClr val="lt1"/>
                </a:solidFill>
                <a:latin typeface="Arial"/>
                <a:ea typeface="Arial"/>
                <a:cs typeface="Arial"/>
                <a:sym typeface="Arial"/>
              </a:endParaRPr>
            </a:p>
          </p:txBody>
        </p:sp>
        <p:sp>
          <p:nvSpPr>
            <p:cNvPr id="1951" name="Google Shape;1951;g1e370a7c432_0_2767"/>
            <p:cNvSpPr/>
            <p:nvPr/>
          </p:nvSpPr>
          <p:spPr>
            <a:xfrm>
              <a:off x="2974584" y="1523321"/>
              <a:ext cx="2174400" cy="1304700"/>
            </a:xfrm>
            <a:prstGeom prst="rect">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2" name="Google Shape;1952;g1e370a7c432_0_2767"/>
            <p:cNvSpPr txBox="1"/>
            <p:nvPr/>
          </p:nvSpPr>
          <p:spPr>
            <a:xfrm>
              <a:off x="2974584" y="1523321"/>
              <a:ext cx="2174400" cy="1304700"/>
            </a:xfrm>
            <a:prstGeom prst="rect">
              <a:avLst/>
            </a:prstGeom>
            <a:solidFill>
              <a:schemeClr val="accent4"/>
            </a:solidFill>
            <a:ln>
              <a:noFill/>
            </a:ln>
          </p:spPr>
          <p:txBody>
            <a:bodyPr spcFirstLastPara="1" wrap="square" lIns="95250" tIns="95250" rIns="95250" bIns="95250" anchor="ctr" anchorCtr="0">
              <a:noAutofit/>
            </a:bodyPr>
            <a:lstStyle/>
            <a:p>
              <a:pPr marL="0" marR="0" lvl="0" indent="0" algn="ctr" rtl="0">
                <a:lnSpc>
                  <a:spcPct val="90000"/>
                </a:lnSpc>
                <a:spcBef>
                  <a:spcPts val="0"/>
                </a:spcBef>
                <a:spcAft>
                  <a:spcPts val="0"/>
                </a:spcAft>
                <a:buClr>
                  <a:srgbClr val="000000"/>
                </a:buClr>
                <a:buSzPts val="2500"/>
                <a:buFont typeface="Arial"/>
                <a:buNone/>
              </a:pPr>
              <a:r>
                <a:rPr lang="en-GB" sz="2500" b="0" i="0" u="none" strike="noStrike" cap="none" dirty="0">
                  <a:solidFill>
                    <a:schemeClr val="lt1"/>
                  </a:solidFill>
                  <a:latin typeface="Arial"/>
                  <a:ea typeface="Arial"/>
                  <a:cs typeface="Arial"/>
                  <a:sym typeface="Arial"/>
                </a:rPr>
                <a:t>Overwhelmed</a:t>
              </a:r>
              <a:endParaRPr sz="2500" b="0" i="0" u="none" strike="noStrike" cap="none" dirty="0">
                <a:solidFill>
                  <a:schemeClr val="lt1"/>
                </a:solidFill>
                <a:latin typeface="Arial"/>
                <a:ea typeface="Arial"/>
                <a:cs typeface="Arial"/>
                <a:sym typeface="Arial"/>
              </a:endParaRPr>
            </a:p>
          </p:txBody>
        </p:sp>
        <p:sp>
          <p:nvSpPr>
            <p:cNvPr id="1953" name="Google Shape;1953;g1e370a7c432_0_2767"/>
            <p:cNvSpPr/>
            <p:nvPr/>
          </p:nvSpPr>
          <p:spPr>
            <a:xfrm>
              <a:off x="5366524" y="1523321"/>
              <a:ext cx="2174400" cy="1304700"/>
            </a:xfrm>
            <a:prstGeom prst="rect">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4" name="Google Shape;1954;g1e370a7c432_0_2767"/>
            <p:cNvSpPr txBox="1"/>
            <p:nvPr/>
          </p:nvSpPr>
          <p:spPr>
            <a:xfrm>
              <a:off x="5366524" y="1523321"/>
              <a:ext cx="2174400" cy="1304700"/>
            </a:xfrm>
            <a:prstGeom prst="rect">
              <a:avLst/>
            </a:prstGeom>
            <a:solidFill>
              <a:schemeClr val="accent4"/>
            </a:solidFill>
            <a:ln>
              <a:noFill/>
            </a:ln>
          </p:spPr>
          <p:txBody>
            <a:bodyPr spcFirstLastPara="1" wrap="square" lIns="95250" tIns="95250" rIns="95250" bIns="95250" anchor="ctr" anchorCtr="0">
              <a:noAutofit/>
            </a:bodyPr>
            <a:lstStyle/>
            <a:p>
              <a:pPr marL="0" marR="0" lvl="0" indent="0" algn="ctr" rtl="0">
                <a:lnSpc>
                  <a:spcPct val="90000"/>
                </a:lnSpc>
                <a:spcBef>
                  <a:spcPts val="0"/>
                </a:spcBef>
                <a:spcAft>
                  <a:spcPts val="0"/>
                </a:spcAft>
                <a:buClr>
                  <a:srgbClr val="000000"/>
                </a:buClr>
                <a:buSzPts val="2500"/>
                <a:buFont typeface="Arial"/>
                <a:buNone/>
              </a:pPr>
              <a:r>
                <a:rPr lang="en-GB" sz="2500" b="0" i="0" u="none" strike="noStrike" cap="none" dirty="0">
                  <a:solidFill>
                    <a:schemeClr val="lt1"/>
                  </a:solidFill>
                  <a:latin typeface="Arial"/>
                  <a:ea typeface="Arial"/>
                  <a:cs typeface="Arial"/>
                  <a:sym typeface="Arial"/>
                </a:rPr>
                <a:t>Unsafe</a:t>
              </a:r>
              <a:endParaRPr sz="2500" b="0" i="0" u="none" strike="noStrike" cap="none" dirty="0">
                <a:solidFill>
                  <a:schemeClr val="lt1"/>
                </a:solidFill>
                <a:latin typeface="Arial"/>
                <a:ea typeface="Arial"/>
                <a:cs typeface="Arial"/>
                <a:sym typeface="Arial"/>
              </a:endParaRPr>
            </a:p>
          </p:txBody>
        </p:sp>
        <p:sp>
          <p:nvSpPr>
            <p:cNvPr id="1955" name="Google Shape;1955;g1e370a7c432_0_2767"/>
            <p:cNvSpPr/>
            <p:nvPr/>
          </p:nvSpPr>
          <p:spPr>
            <a:xfrm>
              <a:off x="7758464" y="1523321"/>
              <a:ext cx="2174400" cy="1304700"/>
            </a:xfrm>
            <a:prstGeom prst="rect">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6" name="Google Shape;1956;g1e370a7c432_0_2767"/>
            <p:cNvSpPr txBox="1"/>
            <p:nvPr/>
          </p:nvSpPr>
          <p:spPr>
            <a:xfrm>
              <a:off x="7758464" y="1523321"/>
              <a:ext cx="2174400" cy="1304700"/>
            </a:xfrm>
            <a:prstGeom prst="rect">
              <a:avLst/>
            </a:prstGeom>
            <a:solidFill>
              <a:schemeClr val="accent4"/>
            </a:solidFill>
            <a:ln>
              <a:noFill/>
            </a:ln>
          </p:spPr>
          <p:txBody>
            <a:bodyPr spcFirstLastPara="1" wrap="square" lIns="95250" tIns="95250" rIns="95250" bIns="95250" anchor="ctr" anchorCtr="0">
              <a:noAutofit/>
            </a:bodyPr>
            <a:lstStyle/>
            <a:p>
              <a:pPr marL="0" marR="0" lvl="0" indent="0" algn="ctr" rtl="0">
                <a:lnSpc>
                  <a:spcPct val="90000"/>
                </a:lnSpc>
                <a:spcBef>
                  <a:spcPts val="0"/>
                </a:spcBef>
                <a:spcAft>
                  <a:spcPts val="0"/>
                </a:spcAft>
                <a:buClr>
                  <a:srgbClr val="000000"/>
                </a:buClr>
                <a:buSzPts val="2500"/>
                <a:buFont typeface="Arial"/>
                <a:buNone/>
              </a:pPr>
              <a:r>
                <a:rPr lang="en-GB" sz="2500" b="0" i="0" u="none" strike="noStrike" cap="none" dirty="0">
                  <a:solidFill>
                    <a:schemeClr val="lt1"/>
                  </a:solidFill>
                  <a:latin typeface="Arial"/>
                  <a:ea typeface="Arial"/>
                  <a:cs typeface="Arial"/>
                  <a:sym typeface="Arial"/>
                </a:rPr>
                <a:t>Vulnerable</a:t>
              </a:r>
              <a:endParaRPr sz="2500" b="0" i="0" u="none" strike="noStrike" cap="none" dirty="0">
                <a:solidFill>
                  <a:schemeClr val="lt1"/>
                </a:solidFill>
                <a:latin typeface="Arial"/>
                <a:ea typeface="Arial"/>
                <a:cs typeface="Arial"/>
                <a:sym typeface="Arial"/>
              </a:endParaRPr>
            </a:p>
          </p:txBody>
        </p:sp>
        <p:sp>
          <p:nvSpPr>
            <p:cNvPr id="1957" name="Google Shape;1957;g1e370a7c432_0_2767"/>
            <p:cNvSpPr/>
            <p:nvPr/>
          </p:nvSpPr>
          <p:spPr>
            <a:xfrm>
              <a:off x="2974584" y="3045465"/>
              <a:ext cx="2174400" cy="1304700"/>
            </a:xfrm>
            <a:prstGeom prst="rect">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8" name="Google Shape;1958;g1e370a7c432_0_2767"/>
            <p:cNvSpPr txBox="1"/>
            <p:nvPr/>
          </p:nvSpPr>
          <p:spPr>
            <a:xfrm>
              <a:off x="2974584" y="3045465"/>
              <a:ext cx="2174400" cy="1304700"/>
            </a:xfrm>
            <a:prstGeom prst="rect">
              <a:avLst/>
            </a:prstGeom>
            <a:solidFill>
              <a:schemeClr val="accent4"/>
            </a:solidFill>
            <a:ln>
              <a:noFill/>
            </a:ln>
          </p:spPr>
          <p:txBody>
            <a:bodyPr spcFirstLastPara="1" wrap="square" lIns="95250" tIns="95250" rIns="95250" bIns="95250" anchor="ctr" anchorCtr="0">
              <a:noAutofit/>
            </a:bodyPr>
            <a:lstStyle/>
            <a:p>
              <a:pPr marL="0" marR="0" lvl="0" indent="0" algn="ctr" rtl="0">
                <a:lnSpc>
                  <a:spcPct val="90000"/>
                </a:lnSpc>
                <a:spcBef>
                  <a:spcPts val="0"/>
                </a:spcBef>
                <a:spcAft>
                  <a:spcPts val="0"/>
                </a:spcAft>
                <a:buClr>
                  <a:srgbClr val="000000"/>
                </a:buClr>
                <a:buSzPts val="2500"/>
                <a:buFont typeface="Arial"/>
                <a:buNone/>
              </a:pPr>
              <a:r>
                <a:rPr lang="en-GB" sz="2500" b="0" i="0" u="none" strike="noStrike" cap="none" dirty="0">
                  <a:solidFill>
                    <a:schemeClr val="lt1"/>
                  </a:solidFill>
                  <a:latin typeface="Arial"/>
                  <a:ea typeface="Arial"/>
                  <a:cs typeface="Arial"/>
                  <a:sym typeface="Arial"/>
                </a:rPr>
                <a:t>Disillusioned</a:t>
              </a:r>
              <a:endParaRPr sz="2500" b="0" i="0" u="none" strike="noStrike" cap="none" dirty="0">
                <a:solidFill>
                  <a:schemeClr val="lt1"/>
                </a:solidFill>
                <a:latin typeface="Arial"/>
                <a:ea typeface="Arial"/>
                <a:cs typeface="Arial"/>
                <a:sym typeface="Arial"/>
              </a:endParaRPr>
            </a:p>
          </p:txBody>
        </p:sp>
        <p:sp>
          <p:nvSpPr>
            <p:cNvPr id="1959" name="Google Shape;1959;g1e370a7c432_0_2767"/>
            <p:cNvSpPr/>
            <p:nvPr/>
          </p:nvSpPr>
          <p:spPr>
            <a:xfrm>
              <a:off x="5366524" y="3045465"/>
              <a:ext cx="2174400" cy="1304700"/>
            </a:xfrm>
            <a:prstGeom prst="rect">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0" name="Google Shape;1960;g1e370a7c432_0_2767"/>
            <p:cNvSpPr txBox="1"/>
            <p:nvPr/>
          </p:nvSpPr>
          <p:spPr>
            <a:xfrm>
              <a:off x="5366524" y="3045465"/>
              <a:ext cx="2174400" cy="1304700"/>
            </a:xfrm>
            <a:prstGeom prst="rect">
              <a:avLst/>
            </a:prstGeom>
            <a:solidFill>
              <a:schemeClr val="accent4"/>
            </a:solidFill>
            <a:ln>
              <a:noFill/>
            </a:ln>
          </p:spPr>
          <p:txBody>
            <a:bodyPr spcFirstLastPara="1" wrap="square" lIns="95250" tIns="95250" rIns="95250" bIns="95250" anchor="ctr" anchorCtr="0">
              <a:noAutofit/>
            </a:bodyPr>
            <a:lstStyle/>
            <a:p>
              <a:pPr marL="0" marR="0" lvl="0" indent="0" algn="ctr" rtl="0">
                <a:lnSpc>
                  <a:spcPct val="90000"/>
                </a:lnSpc>
                <a:spcBef>
                  <a:spcPts val="0"/>
                </a:spcBef>
                <a:spcAft>
                  <a:spcPts val="0"/>
                </a:spcAft>
                <a:buClr>
                  <a:srgbClr val="000000"/>
                </a:buClr>
                <a:buSzPts val="2500"/>
                <a:buFont typeface="Arial"/>
                <a:buNone/>
              </a:pPr>
              <a:r>
                <a:rPr lang="en-GB" sz="2500" b="0" i="0" u="none" strike="noStrike" cap="none" dirty="0">
                  <a:solidFill>
                    <a:schemeClr val="lt1"/>
                  </a:solidFill>
                  <a:latin typeface="Arial"/>
                  <a:ea typeface="Arial"/>
                  <a:cs typeface="Arial"/>
                  <a:sym typeface="Arial"/>
                </a:rPr>
                <a:t>Alone</a:t>
              </a:r>
              <a:endParaRPr sz="2500" b="0" i="0" u="none" strike="noStrike" cap="none" dirty="0">
                <a:solidFill>
                  <a:schemeClr val="lt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965"/>
        <p:cNvGrpSpPr/>
        <p:nvPr/>
      </p:nvGrpSpPr>
      <p:grpSpPr>
        <a:xfrm>
          <a:off x="0" y="0"/>
          <a:ext cx="0" cy="0"/>
          <a:chOff x="0" y="0"/>
          <a:chExt cx="0" cy="0"/>
        </a:xfrm>
      </p:grpSpPr>
      <p:sp>
        <p:nvSpPr>
          <p:cNvPr id="1966" name="Google Shape;1966;g2be0eb19aa2_0_391"/>
          <p:cNvSpPr txBox="1">
            <a:spLocks noGrp="1"/>
          </p:cNvSpPr>
          <p:nvPr>
            <p:ph type="title"/>
          </p:nvPr>
        </p:nvSpPr>
        <p:spPr>
          <a:xfrm>
            <a:off x="1307595" y="417228"/>
            <a:ext cx="10044000" cy="877800"/>
          </a:xfrm>
          <a:prstGeom prst="rect">
            <a:avLst/>
          </a:prstGeom>
          <a:noFill/>
          <a:ln>
            <a:noFill/>
          </a:ln>
        </p:spPr>
        <p:txBody>
          <a:bodyPr spcFirstLastPara="1" wrap="square" lIns="0" tIns="0" rIns="0" bIns="0" anchor="ctr" anchorCtr="0">
            <a:normAutofit/>
          </a:bodyPr>
          <a:lstStyle/>
          <a:p>
            <a:pPr marL="0" lvl="0" indent="0" algn="ctr" rtl="0">
              <a:lnSpc>
                <a:spcPct val="90000"/>
              </a:lnSpc>
              <a:spcBef>
                <a:spcPts val="0"/>
              </a:spcBef>
              <a:spcAft>
                <a:spcPts val="0"/>
              </a:spcAft>
              <a:buClr>
                <a:schemeClr val="dk1"/>
              </a:buClr>
              <a:buSzPts val="1800"/>
              <a:buNone/>
            </a:pPr>
            <a:r>
              <a:rPr lang="en-GB" sz="4000" b="1" dirty="0">
                <a:solidFill>
                  <a:schemeClr val="tx1"/>
                </a:solidFill>
                <a:latin typeface="+mj-lt"/>
              </a:rPr>
              <a:t>Case Study Question</a:t>
            </a:r>
            <a:endParaRPr sz="4000" b="1" dirty="0">
              <a:solidFill>
                <a:schemeClr val="tx1"/>
              </a:solidFill>
              <a:latin typeface="+mj-lt"/>
            </a:endParaRPr>
          </a:p>
        </p:txBody>
      </p:sp>
      <p:sp>
        <p:nvSpPr>
          <p:cNvPr id="1968" name="Google Shape;1968;g2be0eb19aa2_0_391">
            <a:extLst>
              <a:ext uri="{C183D7F6-B498-43B3-948B-1728B52AA6E4}">
                <adec:decorative xmlns:adec="http://schemas.microsoft.com/office/drawing/2017/decorative" val="1"/>
              </a:ext>
            </a:extLst>
          </p:cNvPr>
          <p:cNvSpPr/>
          <p:nvPr/>
        </p:nvSpPr>
        <p:spPr>
          <a:xfrm>
            <a:off x="4790483" y="3791594"/>
            <a:ext cx="3206400" cy="153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9" name="Google Shape;1969;g2be0eb19aa2_0_391">
            <a:extLst>
              <a:ext uri="{C183D7F6-B498-43B3-948B-1728B52AA6E4}">
                <adec:decorative xmlns:adec="http://schemas.microsoft.com/office/drawing/2017/decorative" val="1"/>
              </a:ext>
            </a:extLst>
          </p:cNvPr>
          <p:cNvSpPr/>
          <p:nvPr/>
        </p:nvSpPr>
        <p:spPr>
          <a:xfrm>
            <a:off x="5351745" y="1451060"/>
            <a:ext cx="1955700" cy="1955700"/>
          </a:xfrm>
          <a:prstGeom prst="ellipse">
            <a:avLst/>
          </a:pr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970" name="Google Shape;1970;g2be0eb19aa2_0_391" descr="Blue question mark"/>
          <p:cNvSpPr/>
          <p:nvPr/>
        </p:nvSpPr>
        <p:spPr>
          <a:xfrm>
            <a:off x="5768445" y="1928070"/>
            <a:ext cx="1122300" cy="11223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972" name="Google Shape;1972;g2be0eb19aa2_0_391"/>
          <p:cNvSpPr txBox="1"/>
          <p:nvPr/>
        </p:nvSpPr>
        <p:spPr>
          <a:xfrm>
            <a:off x="4726395" y="3791594"/>
            <a:ext cx="3206400" cy="153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dirty="0">
                <a:solidFill>
                  <a:srgbClr val="000000"/>
                </a:solidFill>
                <a:latin typeface="+mn-lt"/>
                <a:ea typeface="Calibri"/>
                <a:cs typeface="Calibri"/>
                <a:sym typeface="Calibri"/>
              </a:rPr>
              <a:t>WHAT ACTION COULD BE TAKEN BY:</a:t>
            </a:r>
            <a:endParaRPr sz="1400" b="0" i="0" u="none" strike="noStrike" cap="none" dirty="0">
              <a:solidFill>
                <a:srgbClr val="000000"/>
              </a:solidFill>
              <a:latin typeface="+mn-lt"/>
              <a:ea typeface="Arial"/>
              <a:cs typeface="Arial"/>
              <a:sym typeface="Arial"/>
            </a:endParaRPr>
          </a:p>
          <a:p>
            <a:pPr marL="0" marR="0" lvl="0" indent="0" algn="ctr" rtl="0">
              <a:lnSpc>
                <a:spcPct val="100000"/>
              </a:lnSpc>
              <a:spcBef>
                <a:spcPts val="560"/>
              </a:spcBef>
              <a:spcAft>
                <a:spcPts val="0"/>
              </a:spcAft>
              <a:buClr>
                <a:srgbClr val="000000"/>
              </a:buClr>
              <a:buSzPts val="1600"/>
              <a:buFont typeface="Arial"/>
              <a:buNone/>
            </a:pPr>
            <a:r>
              <a:rPr lang="en-GB" sz="1600" b="0" i="0" u="none" strike="noStrike" cap="none" dirty="0">
                <a:solidFill>
                  <a:srgbClr val="000000"/>
                </a:solidFill>
                <a:latin typeface="+mn-lt"/>
                <a:ea typeface="Calibri"/>
                <a:cs typeface="Calibri"/>
                <a:sym typeface="Calibri"/>
              </a:rPr>
              <a:t> - THE BYSTANDERS (IF PRESENT)?</a:t>
            </a:r>
            <a:endParaRPr sz="1400" b="0" i="0" u="none" strike="noStrike" cap="none" dirty="0">
              <a:solidFill>
                <a:srgbClr val="000000"/>
              </a:solidFill>
              <a:latin typeface="+mn-lt"/>
              <a:ea typeface="Arial"/>
              <a:cs typeface="Arial"/>
              <a:sym typeface="Arial"/>
            </a:endParaRPr>
          </a:p>
          <a:p>
            <a:pPr marL="0" marR="0" lvl="0" indent="0" algn="ctr" rtl="0">
              <a:lnSpc>
                <a:spcPct val="100000"/>
              </a:lnSpc>
              <a:spcBef>
                <a:spcPts val="560"/>
              </a:spcBef>
              <a:spcAft>
                <a:spcPts val="0"/>
              </a:spcAft>
              <a:buClr>
                <a:srgbClr val="000000"/>
              </a:buClr>
              <a:buSzPts val="1600"/>
              <a:buFont typeface="Arial"/>
              <a:buNone/>
            </a:pPr>
            <a:r>
              <a:rPr lang="en-GB" sz="1600" b="0" i="0" u="none" strike="noStrike" cap="none" dirty="0">
                <a:solidFill>
                  <a:srgbClr val="000000"/>
                </a:solidFill>
                <a:latin typeface="+mn-lt"/>
                <a:ea typeface="Calibri"/>
                <a:cs typeface="Calibri"/>
                <a:sym typeface="Calibri"/>
              </a:rPr>
              <a:t>- THE PERSON AT WHOM THE BEHAVIOUR WAS TARGETED?</a:t>
            </a:r>
            <a:endParaRPr sz="1400" b="0" i="0" u="none" strike="noStrike" cap="none" dirty="0">
              <a:solidFill>
                <a:srgbClr val="000000"/>
              </a:solidFill>
              <a:latin typeface="+mn-lt"/>
              <a:ea typeface="Arial"/>
              <a:cs typeface="Arial"/>
              <a:sym typeface="Arial"/>
            </a:endParaRPr>
          </a:p>
        </p:txBody>
      </p:sp>
      <p:pic>
        <p:nvPicPr>
          <p:cNvPr id="1973" name="Google Shape;1973;g2be0eb19aa2_0_391" descr="A yellow sign with blue text&#10;&#10;Description automatically generated with low confidence"/>
          <p:cNvPicPr preferRelativeResize="0"/>
          <p:nvPr/>
        </p:nvPicPr>
        <p:blipFill rotWithShape="1">
          <a:blip r:embed="rId4">
            <a:alphaModFix/>
          </a:blip>
          <a:srcRect/>
          <a:stretch/>
        </p:blipFill>
        <p:spPr>
          <a:xfrm>
            <a:off x="10419470" y="5966085"/>
            <a:ext cx="1729323" cy="89191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78"/>
        <p:cNvGrpSpPr/>
        <p:nvPr/>
      </p:nvGrpSpPr>
      <p:grpSpPr>
        <a:xfrm>
          <a:off x="0" y="0"/>
          <a:ext cx="0" cy="0"/>
          <a:chOff x="0" y="0"/>
          <a:chExt cx="0" cy="0"/>
        </a:xfrm>
      </p:grpSpPr>
      <p:sp>
        <p:nvSpPr>
          <p:cNvPr id="1979" name="Google Shape;1979;g2be0eb19aa2_0_937">
            <a:extLst>
              <a:ext uri="{C183D7F6-B498-43B3-948B-1728B52AA6E4}">
                <adec:decorative xmlns:adec="http://schemas.microsoft.com/office/drawing/2017/decorative" val="1"/>
              </a:ext>
            </a:extLst>
          </p:cNvPr>
          <p:cNvSpPr/>
          <p:nvPr/>
        </p:nvSpPr>
        <p:spPr>
          <a:xfrm>
            <a:off x="3048" y="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80" name="Google Shape;1980;g2be0eb19aa2_0_937">
            <a:extLst>
              <a:ext uri="{C183D7F6-B498-43B3-948B-1728B52AA6E4}">
                <adec:decorative xmlns:adec="http://schemas.microsoft.com/office/drawing/2017/decorative" val="1"/>
              </a:ext>
            </a:extLst>
          </p:cNvPr>
          <p:cNvSpPr/>
          <p:nvPr/>
        </p:nvSpPr>
        <p:spPr>
          <a:xfrm>
            <a:off x="489189" y="1119031"/>
            <a:ext cx="4620000" cy="46200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81" name="Google Shape;1981;g2be0eb19aa2_0_937"/>
          <p:cNvSpPr txBox="1">
            <a:spLocks noGrp="1"/>
          </p:cNvSpPr>
          <p:nvPr>
            <p:ph type="title"/>
          </p:nvPr>
        </p:nvSpPr>
        <p:spPr>
          <a:xfrm>
            <a:off x="1171074" y="1396686"/>
            <a:ext cx="3240600" cy="40647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dk1"/>
              </a:buClr>
              <a:buSzPts val="1800"/>
              <a:buNone/>
            </a:pPr>
            <a:r>
              <a:rPr lang="en-GB" b="1" dirty="0">
                <a:solidFill>
                  <a:srgbClr val="FFFFFF"/>
                </a:solidFill>
                <a:latin typeface="+mj-lt"/>
              </a:rPr>
              <a:t>Some possible actions </a:t>
            </a:r>
            <a:endParaRPr b="1" dirty="0">
              <a:solidFill>
                <a:srgbClr val="FFFFFF"/>
              </a:solidFill>
              <a:latin typeface="+mj-lt"/>
            </a:endParaRPr>
          </a:p>
        </p:txBody>
      </p:sp>
      <p:sp>
        <p:nvSpPr>
          <p:cNvPr id="1982" name="Google Shape;1982;g2be0eb19aa2_0_937">
            <a:extLst>
              <a:ext uri="{C183D7F6-B498-43B3-948B-1728B52AA6E4}">
                <adec:decorative xmlns:adec="http://schemas.microsoft.com/office/drawing/2017/decorative" val="1"/>
              </a:ext>
            </a:extLst>
          </p:cNvPr>
          <p:cNvSpPr/>
          <p:nvPr/>
        </p:nvSpPr>
        <p:spPr>
          <a:xfrm rot="-1790987">
            <a:off x="8683714" y="941128"/>
            <a:ext cx="2987779" cy="2987779"/>
          </a:xfrm>
          <a:prstGeom prst="arc">
            <a:avLst>
              <a:gd name="adj1" fmla="val 15817365"/>
              <a:gd name="adj2" fmla="val 178138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83" name="Google Shape;1983;g2be0eb19aa2_0_937">
            <a:extLst>
              <a:ext uri="{C183D7F6-B498-43B3-948B-1728B52AA6E4}">
                <adec:decorative xmlns:adec="http://schemas.microsoft.com/office/drawing/2017/decorative" val="1"/>
              </a:ext>
            </a:extLst>
          </p:cNvPr>
          <p:cNvSpPr/>
          <p:nvPr/>
        </p:nvSpPr>
        <p:spPr>
          <a:xfrm>
            <a:off x="910048" y="4780992"/>
            <a:ext cx="546000" cy="546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984" name="Google Shape;1984;g2be0eb19aa2_0_937"/>
          <p:cNvSpPr txBox="1">
            <a:spLocks noGrp="1"/>
          </p:cNvSpPr>
          <p:nvPr>
            <p:ph type="body" idx="1"/>
          </p:nvPr>
        </p:nvSpPr>
        <p:spPr>
          <a:xfrm>
            <a:off x="5373625" y="2137124"/>
            <a:ext cx="5832600" cy="4488000"/>
          </a:xfrm>
          <a:prstGeom prst="rect">
            <a:avLst/>
          </a:prstGeom>
          <a:noFill/>
          <a:ln>
            <a:noFill/>
          </a:ln>
        </p:spPr>
        <p:txBody>
          <a:bodyPr spcFirstLastPara="1" wrap="square" lIns="0" tIns="0" rIns="0" bIns="0" anchor="t" anchorCtr="0">
            <a:normAutofit/>
          </a:bodyPr>
          <a:lstStyle/>
          <a:p>
            <a:pPr marL="457200" lvl="0" indent="-324364" algn="l" rtl="0">
              <a:lnSpc>
                <a:spcPct val="90000"/>
              </a:lnSpc>
              <a:spcBef>
                <a:spcPts val="1000"/>
              </a:spcBef>
              <a:spcAft>
                <a:spcPts val="0"/>
              </a:spcAft>
              <a:buClr>
                <a:schemeClr val="dk1"/>
              </a:buClr>
              <a:buSzPct val="74843"/>
              <a:buChar char="•"/>
            </a:pPr>
            <a:r>
              <a:rPr lang="en-GB" sz="2400" dirty="0">
                <a:latin typeface="+mn-lt"/>
              </a:rPr>
              <a:t>Seek support from fellow student (bystander - Delegate)</a:t>
            </a:r>
            <a:endParaRPr sz="2400" dirty="0">
              <a:latin typeface="+mn-lt"/>
            </a:endParaRPr>
          </a:p>
          <a:p>
            <a:pPr marL="457200" lvl="0" indent="-324364" algn="l" rtl="0">
              <a:lnSpc>
                <a:spcPct val="90000"/>
              </a:lnSpc>
              <a:spcBef>
                <a:spcPts val="1000"/>
              </a:spcBef>
              <a:spcAft>
                <a:spcPts val="0"/>
              </a:spcAft>
              <a:buClr>
                <a:schemeClr val="dk1"/>
              </a:buClr>
              <a:buSzPct val="74843"/>
              <a:buChar char="•"/>
            </a:pPr>
            <a:r>
              <a:rPr lang="en-GB" sz="2400" dirty="0">
                <a:latin typeface="+mn-lt"/>
              </a:rPr>
              <a:t>Call out the unwanted behaviour where it is safe to do so (bystander - Direct)</a:t>
            </a:r>
            <a:endParaRPr sz="2400" dirty="0">
              <a:latin typeface="+mn-lt"/>
            </a:endParaRPr>
          </a:p>
          <a:p>
            <a:pPr marL="457200" lvl="0" indent="-324364" algn="l" rtl="0">
              <a:lnSpc>
                <a:spcPct val="90000"/>
              </a:lnSpc>
              <a:spcBef>
                <a:spcPts val="1000"/>
              </a:spcBef>
              <a:spcAft>
                <a:spcPts val="0"/>
              </a:spcAft>
              <a:buClr>
                <a:schemeClr val="dk1"/>
              </a:buClr>
              <a:buSzPct val="74843"/>
              <a:buChar char="•"/>
            </a:pPr>
            <a:r>
              <a:rPr lang="en-GB" sz="2400" dirty="0">
                <a:latin typeface="+mn-lt"/>
              </a:rPr>
              <a:t>Seek support from her module coordinator (Riva)</a:t>
            </a:r>
            <a:endParaRPr sz="2400" dirty="0">
              <a:latin typeface="+mn-lt"/>
            </a:endParaRPr>
          </a:p>
          <a:p>
            <a:pPr marL="457200" lvl="0" indent="-324364" algn="l" rtl="0">
              <a:lnSpc>
                <a:spcPct val="90000"/>
              </a:lnSpc>
              <a:spcBef>
                <a:spcPts val="1000"/>
              </a:spcBef>
              <a:spcAft>
                <a:spcPts val="0"/>
              </a:spcAft>
              <a:buClr>
                <a:schemeClr val="dk1"/>
              </a:buClr>
              <a:buSzPct val="74843"/>
              <a:buChar char="•"/>
            </a:pPr>
            <a:r>
              <a:rPr lang="en-GB" sz="2400" dirty="0">
                <a:latin typeface="+mn-lt"/>
              </a:rPr>
              <a:t>Speak to a D&amp;R Support Adviser (Riva)</a:t>
            </a:r>
            <a:endParaRPr sz="2400" dirty="0">
              <a:latin typeface="+mn-lt"/>
            </a:endParaRPr>
          </a:p>
          <a:p>
            <a:pPr marL="457200" lvl="0" indent="-324364" algn="l" rtl="0">
              <a:lnSpc>
                <a:spcPct val="90000"/>
              </a:lnSpc>
              <a:spcBef>
                <a:spcPts val="1000"/>
              </a:spcBef>
              <a:spcAft>
                <a:spcPts val="0"/>
              </a:spcAft>
              <a:buClr>
                <a:schemeClr val="dk1"/>
              </a:buClr>
              <a:buSzPct val="74843"/>
              <a:buChar char="•"/>
            </a:pPr>
            <a:r>
              <a:rPr lang="en-GB" sz="2400" dirty="0">
                <a:latin typeface="+mn-lt"/>
              </a:rPr>
              <a:t>Address the inappropriate behaviour directly with the student (module coordinator)</a:t>
            </a:r>
            <a:endParaRPr sz="2400" dirty="0">
              <a:latin typeface="+mn-lt"/>
            </a:endParaRPr>
          </a:p>
          <a:p>
            <a:pPr marL="457200" lvl="0" indent="-228600" algn="l" rtl="0">
              <a:lnSpc>
                <a:spcPct val="90000"/>
              </a:lnSpc>
              <a:spcBef>
                <a:spcPts val="1000"/>
              </a:spcBef>
              <a:spcAft>
                <a:spcPts val="0"/>
              </a:spcAft>
              <a:buClr>
                <a:schemeClr val="dk1"/>
              </a:buClr>
              <a:buSzPct val="74843"/>
              <a:buNone/>
            </a:pPr>
            <a:endParaRPr sz="2600" dirty="0"/>
          </a:p>
          <a:p>
            <a:pPr marL="457200" lvl="0" indent="-228600" algn="l" rtl="0">
              <a:lnSpc>
                <a:spcPct val="90000"/>
              </a:lnSpc>
              <a:spcBef>
                <a:spcPts val="1000"/>
              </a:spcBef>
              <a:spcAft>
                <a:spcPts val="0"/>
              </a:spcAft>
              <a:buClr>
                <a:schemeClr val="dk1"/>
              </a:buClr>
              <a:buSzPct val="74843"/>
              <a:buNone/>
            </a:pPr>
            <a:endParaRPr sz="2600" dirty="0"/>
          </a:p>
          <a:p>
            <a:pPr marL="457200" lvl="0" indent="-228600" algn="l" rtl="0">
              <a:lnSpc>
                <a:spcPct val="90000"/>
              </a:lnSpc>
              <a:spcBef>
                <a:spcPts val="1000"/>
              </a:spcBef>
              <a:spcAft>
                <a:spcPts val="0"/>
              </a:spcAft>
              <a:buClr>
                <a:schemeClr val="dk1"/>
              </a:buClr>
              <a:buSzPct val="74843"/>
              <a:buNone/>
            </a:pPr>
            <a:endParaRPr sz="2600" dirty="0"/>
          </a:p>
          <a:p>
            <a:pPr marL="457200" lvl="0" indent="-228600" algn="l" rtl="0">
              <a:lnSpc>
                <a:spcPct val="90000"/>
              </a:lnSpc>
              <a:spcBef>
                <a:spcPts val="1000"/>
              </a:spcBef>
              <a:spcAft>
                <a:spcPts val="0"/>
              </a:spcAft>
              <a:buClr>
                <a:schemeClr val="dk1"/>
              </a:buClr>
              <a:buSzPct val="74843"/>
              <a:buNone/>
            </a:pPr>
            <a:endParaRPr sz="2600" dirty="0"/>
          </a:p>
          <a:p>
            <a:pPr marL="457200" lvl="0" indent="-228600" algn="l" rtl="0">
              <a:lnSpc>
                <a:spcPct val="90000"/>
              </a:lnSpc>
              <a:spcBef>
                <a:spcPts val="1000"/>
              </a:spcBef>
              <a:spcAft>
                <a:spcPts val="0"/>
              </a:spcAft>
              <a:buClr>
                <a:schemeClr val="dk1"/>
              </a:buClr>
              <a:buSzPct val="74843"/>
              <a:buNone/>
            </a:pPr>
            <a:endParaRPr sz="2600" dirty="0"/>
          </a:p>
          <a:p>
            <a:pPr marL="457200" lvl="0" indent="-228600" algn="l" rtl="0">
              <a:lnSpc>
                <a:spcPct val="90000"/>
              </a:lnSpc>
              <a:spcBef>
                <a:spcPts val="1000"/>
              </a:spcBef>
              <a:spcAft>
                <a:spcPts val="0"/>
              </a:spcAft>
              <a:buClr>
                <a:schemeClr val="dk1"/>
              </a:buClr>
              <a:buSzPct val="74843"/>
              <a:buNone/>
            </a:pPr>
            <a:endParaRPr sz="26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989"/>
        <p:cNvGrpSpPr/>
        <p:nvPr/>
      </p:nvGrpSpPr>
      <p:grpSpPr>
        <a:xfrm>
          <a:off x="0" y="0"/>
          <a:ext cx="0" cy="0"/>
          <a:chOff x="0" y="0"/>
          <a:chExt cx="0" cy="0"/>
        </a:xfrm>
      </p:grpSpPr>
      <p:sp>
        <p:nvSpPr>
          <p:cNvPr id="1990" name="Google Shape;1990;g1e370a7c432_0_1764"/>
          <p:cNvSpPr txBox="1">
            <a:spLocks noGrp="1"/>
          </p:cNvSpPr>
          <p:nvPr>
            <p:ph type="title" idx="4294967295"/>
          </p:nvPr>
        </p:nvSpPr>
        <p:spPr>
          <a:xfrm>
            <a:off x="591216" y="316041"/>
            <a:ext cx="7968300" cy="5541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2060"/>
              </a:buClr>
              <a:buSzPts val="3600"/>
              <a:buFont typeface="Quattrocento Sans"/>
              <a:buNone/>
              <a:tabLst/>
              <a:defRPr/>
            </a:pPr>
            <a:r>
              <a:rPr kumimoji="0" lang="en-US" sz="3600" b="1" i="0" u="none" strike="noStrike" kern="0" cap="none" spc="0" normalizeH="0" baseline="0" noProof="0" dirty="0">
                <a:ln>
                  <a:noFill/>
                </a:ln>
                <a:solidFill>
                  <a:srgbClr val="002060"/>
                </a:solidFill>
                <a:effectLst/>
                <a:uLnTx/>
                <a:uFillTx/>
                <a:latin typeface="Calibri"/>
                <a:ea typeface="Calibri"/>
                <a:cs typeface="Calibri"/>
                <a:sym typeface="Calibri"/>
              </a:rPr>
              <a:t>Actions the central person might take</a:t>
            </a:r>
            <a:endParaRPr kumimoji="0" lang="en-US" sz="1800" b="1" i="0" u="none" strike="noStrike" kern="0" cap="none" spc="0" normalizeH="0" baseline="0" noProof="0" dirty="0">
              <a:ln>
                <a:noFill/>
              </a:ln>
              <a:solidFill>
                <a:schemeClr val="dk1"/>
              </a:solidFill>
              <a:effectLst/>
              <a:uLnTx/>
              <a:uFillTx/>
              <a:latin typeface="Calibri"/>
              <a:ea typeface="Calibri"/>
              <a:cs typeface="Calibri"/>
              <a:sym typeface="Calibri"/>
            </a:endParaRPr>
          </a:p>
        </p:txBody>
      </p:sp>
      <p:sp>
        <p:nvSpPr>
          <p:cNvPr id="1994" name="Google Shape;1994;g1e370a7c432_0_1764"/>
          <p:cNvSpPr txBox="1"/>
          <p:nvPr/>
        </p:nvSpPr>
        <p:spPr>
          <a:xfrm>
            <a:off x="1955223" y="5178624"/>
            <a:ext cx="9997200" cy="5952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2060"/>
              </a:buClr>
              <a:buSzPts val="1600"/>
              <a:buFont typeface="Quattrocento Sans"/>
              <a:buNone/>
            </a:pPr>
            <a:r>
              <a:rPr lang="en-GB" sz="2200" b="0" i="0" u="none" strike="noStrike" cap="none" dirty="0">
                <a:solidFill>
                  <a:srgbClr val="002060"/>
                </a:solidFill>
                <a:latin typeface="+mn-lt"/>
                <a:ea typeface="Quattrocento Sans"/>
                <a:cs typeface="Quattrocento Sans"/>
                <a:sym typeface="Quattrocento Sans"/>
              </a:rPr>
              <a:t>Formal complaint under UCD’s D&amp;R policies.  Support available from D&amp;R Support Service</a:t>
            </a:r>
            <a:r>
              <a:rPr lang="en-GB" sz="2000" b="0" i="0" u="none" strike="noStrike" cap="none" dirty="0">
                <a:solidFill>
                  <a:srgbClr val="002060"/>
                </a:solidFill>
                <a:latin typeface="+mn-lt"/>
                <a:ea typeface="Quattrocento Sans"/>
                <a:cs typeface="Quattrocento Sans"/>
                <a:sym typeface="Quattrocento Sans"/>
              </a:rPr>
              <a:t>.</a:t>
            </a:r>
            <a:endParaRPr sz="2000" b="0" i="0" u="none" strike="noStrike" cap="none" dirty="0">
              <a:solidFill>
                <a:srgbClr val="002060"/>
              </a:solidFill>
              <a:latin typeface="+mn-lt"/>
              <a:ea typeface="Quattrocento Sans"/>
              <a:cs typeface="Quattrocento Sans"/>
              <a:sym typeface="Quattrocento Sans"/>
            </a:endParaRPr>
          </a:p>
        </p:txBody>
      </p:sp>
      <p:grpSp>
        <p:nvGrpSpPr>
          <p:cNvPr id="1995" name="Google Shape;1995;g1e370a7c432_0_1764">
            <a:extLst>
              <a:ext uri="{C183D7F6-B498-43B3-948B-1728B52AA6E4}">
                <adec:decorative xmlns:adec="http://schemas.microsoft.com/office/drawing/2017/decorative" val="1"/>
              </a:ext>
            </a:extLst>
          </p:cNvPr>
          <p:cNvGrpSpPr/>
          <p:nvPr/>
        </p:nvGrpSpPr>
        <p:grpSpPr>
          <a:xfrm>
            <a:off x="426090" y="4911366"/>
            <a:ext cx="1129800" cy="1129800"/>
            <a:chOff x="583419" y="3607399"/>
            <a:chExt cx="1129800" cy="1129800"/>
          </a:xfrm>
        </p:grpSpPr>
        <p:sp>
          <p:nvSpPr>
            <p:cNvPr id="1996" name="Google Shape;1996;g1e370a7c432_0_1764"/>
            <p:cNvSpPr/>
            <p:nvPr/>
          </p:nvSpPr>
          <p:spPr>
            <a:xfrm>
              <a:off x="583419" y="3607399"/>
              <a:ext cx="1129800" cy="1129800"/>
            </a:xfrm>
            <a:prstGeom prst="ellipse">
              <a:avLst/>
            </a:prstGeom>
            <a:solidFill>
              <a:srgbClr val="9CC2E5"/>
            </a:solidFill>
            <a:ln>
              <a:noFill/>
            </a:ln>
            <a:effectLst>
              <a:outerShdw blurRad="38100" dist="25400" dir="5400000" rotWithShape="0">
                <a:srgbClr val="000000">
                  <a:alpha val="4313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pic>
          <p:nvPicPr>
            <p:cNvPr id="1997" name="Google Shape;1997;g1e370a7c432_0_1764" descr="complaint Icon - Free PNG &amp; SVG 514081 - Noun Project"/>
            <p:cNvPicPr preferRelativeResize="0"/>
            <p:nvPr/>
          </p:nvPicPr>
          <p:blipFill rotWithShape="1">
            <a:blip r:embed="rId3">
              <a:alphaModFix/>
            </a:blip>
            <a:srcRect/>
            <a:stretch/>
          </p:blipFill>
          <p:spPr>
            <a:xfrm>
              <a:off x="716113" y="3740092"/>
              <a:ext cx="864331" cy="864331"/>
            </a:xfrm>
            <a:prstGeom prst="rect">
              <a:avLst/>
            </a:prstGeom>
            <a:noFill/>
            <a:ln>
              <a:noFill/>
            </a:ln>
          </p:spPr>
        </p:pic>
      </p:grpSp>
      <p:sp>
        <p:nvSpPr>
          <p:cNvPr id="2000" name="Google Shape;2000;g1e370a7c432_0_1764"/>
          <p:cNvSpPr txBox="1"/>
          <p:nvPr/>
        </p:nvSpPr>
        <p:spPr>
          <a:xfrm>
            <a:off x="1955223" y="1490184"/>
            <a:ext cx="5974500" cy="1129800"/>
          </a:xfrm>
          <a:prstGeom prst="rect">
            <a:avLst/>
          </a:prstGeom>
          <a:noFill/>
          <a:ln>
            <a:noFill/>
          </a:ln>
        </p:spPr>
        <p:txBody>
          <a:bodyPr spcFirstLastPara="1" wrap="square" lIns="0" tIns="0" rIns="0" bIns="0" anchor="ctr" anchorCtr="0">
            <a:noAutofit/>
          </a:bodyPr>
          <a:lstStyle/>
          <a:p>
            <a:pPr marL="0" marR="0" lvl="0" indent="0" algn="just" rtl="0">
              <a:lnSpc>
                <a:spcPct val="100000"/>
              </a:lnSpc>
              <a:spcBef>
                <a:spcPts val="0"/>
              </a:spcBef>
              <a:spcAft>
                <a:spcPts val="0"/>
              </a:spcAft>
              <a:buClr>
                <a:schemeClr val="dk1"/>
              </a:buClr>
              <a:buSzPts val="1600"/>
              <a:buFont typeface="Tahoma"/>
              <a:buNone/>
            </a:pPr>
            <a:r>
              <a:rPr lang="en-GB" sz="2400" b="0" i="0" u="none" strike="noStrike" cap="none" dirty="0">
                <a:solidFill>
                  <a:srgbClr val="002060"/>
                </a:solidFill>
                <a:latin typeface="+mn-lt"/>
                <a:ea typeface="Quattrocento Sans"/>
                <a:cs typeface="Quattrocento Sans"/>
                <a:sym typeface="Quattrocento Sans"/>
              </a:rPr>
              <a:t>Have a conversation with:</a:t>
            </a:r>
            <a:endParaRPr sz="2400" b="0" i="0" u="none" strike="noStrike" cap="none" dirty="0">
              <a:solidFill>
                <a:srgbClr val="002060"/>
              </a:solidFill>
              <a:latin typeface="+mn-lt"/>
              <a:ea typeface="Quattrocento Sans"/>
              <a:cs typeface="Quattrocento Sans"/>
              <a:sym typeface="Quattrocento Sans"/>
            </a:endParaRPr>
          </a:p>
          <a:p>
            <a:pPr marL="285750" marR="0" lvl="0" indent="-285750" algn="just" rtl="0">
              <a:lnSpc>
                <a:spcPct val="100000"/>
              </a:lnSpc>
              <a:spcBef>
                <a:spcPts val="0"/>
              </a:spcBef>
              <a:spcAft>
                <a:spcPts val="0"/>
              </a:spcAft>
              <a:buClr>
                <a:srgbClr val="002060"/>
              </a:buClr>
              <a:buSzPts val="2000"/>
              <a:buFont typeface="Quattrocento Sans"/>
              <a:buChar char="•"/>
            </a:pPr>
            <a:r>
              <a:rPr lang="en-GB" sz="2200" dirty="0">
                <a:solidFill>
                  <a:srgbClr val="002060"/>
                </a:solidFill>
                <a:latin typeface="+mn-lt"/>
                <a:ea typeface="Quattrocento Sans"/>
                <a:cs typeface="Quattrocento Sans"/>
                <a:sym typeface="Quattrocento Sans"/>
              </a:rPr>
              <a:t>The person perpetrating the behaviour </a:t>
            </a:r>
            <a:endParaRPr sz="2200" dirty="0">
              <a:solidFill>
                <a:srgbClr val="002060"/>
              </a:solidFill>
              <a:latin typeface="+mn-lt"/>
              <a:ea typeface="Quattrocento Sans"/>
              <a:cs typeface="Quattrocento Sans"/>
              <a:sym typeface="Quattrocento Sans"/>
            </a:endParaRPr>
          </a:p>
          <a:p>
            <a:pPr marL="285750" marR="0" lvl="0" indent="-285750" algn="just" rtl="0">
              <a:lnSpc>
                <a:spcPct val="100000"/>
              </a:lnSpc>
              <a:spcBef>
                <a:spcPts val="0"/>
              </a:spcBef>
              <a:spcAft>
                <a:spcPts val="0"/>
              </a:spcAft>
              <a:buClr>
                <a:srgbClr val="002060"/>
              </a:buClr>
              <a:buSzPts val="2000"/>
              <a:buFont typeface="Quattrocento Sans"/>
              <a:buChar char="•"/>
            </a:pPr>
            <a:r>
              <a:rPr lang="en-GB" sz="2200" dirty="0">
                <a:solidFill>
                  <a:srgbClr val="002060"/>
                </a:solidFill>
                <a:latin typeface="+mn-lt"/>
                <a:ea typeface="Quattrocento Sans"/>
                <a:cs typeface="Quattrocento Sans"/>
                <a:sym typeface="Quattrocento Sans"/>
              </a:rPr>
              <a:t>Module coordinator/Residence Staff </a:t>
            </a:r>
            <a:endParaRPr sz="2200" dirty="0">
              <a:solidFill>
                <a:srgbClr val="002060"/>
              </a:solidFill>
              <a:latin typeface="+mn-lt"/>
              <a:ea typeface="Quattrocento Sans"/>
              <a:cs typeface="Quattrocento Sans"/>
              <a:sym typeface="Quattrocento Sans"/>
            </a:endParaRPr>
          </a:p>
          <a:p>
            <a:pPr marL="285750" marR="0" lvl="0" indent="-285750" algn="just" rtl="0">
              <a:lnSpc>
                <a:spcPct val="100000"/>
              </a:lnSpc>
              <a:spcBef>
                <a:spcPts val="0"/>
              </a:spcBef>
              <a:spcAft>
                <a:spcPts val="0"/>
              </a:spcAft>
              <a:buClr>
                <a:srgbClr val="002060"/>
              </a:buClr>
              <a:buSzPts val="2000"/>
              <a:buFont typeface="Quattrocento Sans"/>
              <a:buChar char="•"/>
            </a:pPr>
            <a:r>
              <a:rPr lang="en-GB" sz="2200" dirty="0">
                <a:solidFill>
                  <a:srgbClr val="002060"/>
                </a:solidFill>
                <a:latin typeface="+mn-lt"/>
                <a:ea typeface="Quattrocento Sans"/>
                <a:cs typeface="Quattrocento Sans"/>
                <a:sym typeface="Quattrocento Sans"/>
              </a:rPr>
              <a:t>Student Adviser</a:t>
            </a:r>
            <a:endParaRPr sz="2200" dirty="0">
              <a:solidFill>
                <a:srgbClr val="002060"/>
              </a:solidFill>
              <a:latin typeface="+mn-lt"/>
              <a:ea typeface="Quattrocento Sans"/>
              <a:cs typeface="Quattrocento Sans"/>
              <a:sym typeface="Quattrocento Sans"/>
            </a:endParaRPr>
          </a:p>
          <a:p>
            <a:pPr marL="285750" marR="0" lvl="0" indent="-285750" algn="just" rtl="0">
              <a:lnSpc>
                <a:spcPct val="100000"/>
              </a:lnSpc>
              <a:spcBef>
                <a:spcPts val="0"/>
              </a:spcBef>
              <a:spcAft>
                <a:spcPts val="0"/>
              </a:spcAft>
              <a:buClr>
                <a:srgbClr val="002060"/>
              </a:buClr>
              <a:buSzPts val="2000"/>
              <a:buFont typeface="Quattrocento Sans"/>
              <a:buChar char="•"/>
            </a:pPr>
            <a:r>
              <a:rPr lang="en-GB" sz="2200" dirty="0">
                <a:solidFill>
                  <a:srgbClr val="002060"/>
                </a:solidFill>
                <a:latin typeface="+mn-lt"/>
                <a:ea typeface="Quattrocento Sans"/>
                <a:cs typeface="Quattrocento Sans"/>
                <a:sym typeface="Quattrocento Sans"/>
              </a:rPr>
              <a:t>Fellow Student/roommate/Student Leader</a:t>
            </a:r>
            <a:endParaRPr sz="2200" dirty="0">
              <a:solidFill>
                <a:srgbClr val="002060"/>
              </a:solidFill>
              <a:latin typeface="+mn-lt"/>
              <a:ea typeface="Quattrocento Sans"/>
              <a:cs typeface="Quattrocento Sans"/>
              <a:sym typeface="Quattrocento Sans"/>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dirty="0">
              <a:solidFill>
                <a:srgbClr val="002060"/>
              </a:solidFill>
              <a:latin typeface="Quattrocento Sans"/>
              <a:ea typeface="Quattrocento Sans"/>
              <a:cs typeface="Quattrocento Sans"/>
              <a:sym typeface="Quattrocento Sans"/>
            </a:endParaRPr>
          </a:p>
        </p:txBody>
      </p:sp>
      <p:grpSp>
        <p:nvGrpSpPr>
          <p:cNvPr id="2001" name="Google Shape;2001;g1e370a7c432_0_1764">
            <a:extLst>
              <a:ext uri="{C183D7F6-B498-43B3-948B-1728B52AA6E4}">
                <adec:decorative xmlns:adec="http://schemas.microsoft.com/office/drawing/2017/decorative" val="1"/>
              </a:ext>
            </a:extLst>
          </p:cNvPr>
          <p:cNvGrpSpPr/>
          <p:nvPr/>
        </p:nvGrpSpPr>
        <p:grpSpPr>
          <a:xfrm>
            <a:off x="468450" y="1062279"/>
            <a:ext cx="1129800" cy="1129800"/>
            <a:chOff x="583419" y="1758252"/>
            <a:chExt cx="1129800" cy="1129800"/>
          </a:xfrm>
        </p:grpSpPr>
        <p:sp>
          <p:nvSpPr>
            <p:cNvPr id="2002" name="Google Shape;2002;g1e370a7c432_0_1764"/>
            <p:cNvSpPr/>
            <p:nvPr/>
          </p:nvSpPr>
          <p:spPr>
            <a:xfrm>
              <a:off x="583419" y="1758252"/>
              <a:ext cx="1129800" cy="1129800"/>
            </a:xfrm>
            <a:prstGeom prst="ellipse">
              <a:avLst/>
            </a:prstGeom>
            <a:solidFill>
              <a:srgbClr val="9CC2E5"/>
            </a:solidFill>
            <a:ln>
              <a:noFill/>
            </a:ln>
            <a:effectLst>
              <a:outerShdw blurRad="38100" dist="25400" dir="5400000" rotWithShape="0">
                <a:srgbClr val="000000">
                  <a:alpha val="4313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pic>
          <p:nvPicPr>
            <p:cNvPr id="2003" name="Google Shape;2003;g1e370a7c432_0_1764" descr="Conversation Dialogue Interview - Free image on Pixabay"/>
            <p:cNvPicPr preferRelativeResize="0"/>
            <p:nvPr/>
          </p:nvPicPr>
          <p:blipFill rotWithShape="1">
            <a:blip r:embed="rId4">
              <a:alphaModFix/>
            </a:blip>
            <a:srcRect/>
            <a:stretch/>
          </p:blipFill>
          <p:spPr>
            <a:xfrm>
              <a:off x="779096" y="1967110"/>
              <a:ext cx="738378" cy="657555"/>
            </a:xfrm>
            <a:prstGeom prst="rect">
              <a:avLst/>
            </a:prstGeom>
            <a:noFill/>
            <a:ln>
              <a:noFill/>
            </a:ln>
          </p:spPr>
        </p:pic>
      </p:grpSp>
      <p:sp>
        <p:nvSpPr>
          <p:cNvPr id="2004" name="Google Shape;2004;g1e370a7c432_0_1764"/>
          <p:cNvSpPr txBox="1"/>
          <p:nvPr/>
        </p:nvSpPr>
        <p:spPr>
          <a:xfrm>
            <a:off x="1955223" y="3326459"/>
            <a:ext cx="7650300"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600"/>
              <a:buFont typeface="Quattrocento Sans"/>
              <a:buNone/>
            </a:pPr>
            <a:r>
              <a:rPr lang="en-GB" sz="2200" b="0" i="0" u="none" strike="noStrike" cap="none" dirty="0">
                <a:solidFill>
                  <a:srgbClr val="002060"/>
                </a:solidFill>
                <a:latin typeface="+mn-lt"/>
                <a:ea typeface="Quattrocento Sans"/>
                <a:cs typeface="Quattrocento Sans"/>
                <a:sym typeface="Quattrocento Sans"/>
              </a:rPr>
              <a:t>Contact the UCD Dignity &amp; Respect Support Service for proactive &amp; practical support, information and guidance.</a:t>
            </a:r>
            <a:endParaRPr sz="2200" b="0" i="0" u="none" strike="noStrike" cap="none" dirty="0">
              <a:solidFill>
                <a:schemeClr val="dk1"/>
              </a:solidFill>
              <a:latin typeface="+mn-lt"/>
              <a:ea typeface="Calibri"/>
              <a:cs typeface="Calibri"/>
              <a:sym typeface="Calibri"/>
            </a:endParaRPr>
          </a:p>
        </p:txBody>
      </p:sp>
      <p:sp>
        <p:nvSpPr>
          <p:cNvPr id="2005" name="Google Shape;2005;g1e370a7c432_0_1764">
            <a:extLst>
              <a:ext uri="{C183D7F6-B498-43B3-948B-1728B52AA6E4}">
                <adec:decorative xmlns:adec="http://schemas.microsoft.com/office/drawing/2017/decorative" val="1"/>
              </a:ext>
            </a:extLst>
          </p:cNvPr>
          <p:cNvSpPr/>
          <p:nvPr/>
        </p:nvSpPr>
        <p:spPr>
          <a:xfrm>
            <a:off x="426090" y="3109094"/>
            <a:ext cx="1129800" cy="1129800"/>
          </a:xfrm>
          <a:prstGeom prst="ellipse">
            <a:avLst/>
          </a:prstGeom>
          <a:solidFill>
            <a:srgbClr val="9CC2E5"/>
          </a:solidFill>
          <a:ln>
            <a:noFill/>
          </a:ln>
          <a:effectLst>
            <a:outerShdw blurRad="38100" dist="25400" dir="5400000" rotWithShape="0">
              <a:srgbClr val="000000">
                <a:alpha val="4313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pic>
        <p:nvPicPr>
          <p:cNvPr id="2006" name="Google Shape;2006;g1e370a7c432_0_1764" descr="Email with solid fill"/>
          <p:cNvPicPr preferRelativeResize="0"/>
          <p:nvPr/>
        </p:nvPicPr>
        <p:blipFill rotWithShape="1">
          <a:blip r:embed="rId5">
            <a:alphaModFix/>
          </a:blip>
          <a:srcRect/>
          <a:stretch/>
        </p:blipFill>
        <p:spPr>
          <a:xfrm>
            <a:off x="594040" y="3220123"/>
            <a:ext cx="808465" cy="808465"/>
          </a:xfrm>
          <a:prstGeom prst="rect">
            <a:avLst/>
          </a:prstGeom>
          <a:noFill/>
          <a:ln>
            <a:noFill/>
          </a:ln>
        </p:spPr>
      </p:pic>
      <p:pic>
        <p:nvPicPr>
          <p:cNvPr id="2007" name="Google Shape;2007;g1e370a7c432_0_1764" descr="A yellow sign with blue text&#10;&#10;Description automatically generated with low confidence"/>
          <p:cNvPicPr preferRelativeResize="0"/>
          <p:nvPr/>
        </p:nvPicPr>
        <p:blipFill rotWithShape="1">
          <a:blip r:embed="rId6">
            <a:alphaModFix/>
          </a:blip>
          <a:srcRect/>
          <a:stretch/>
        </p:blipFill>
        <p:spPr>
          <a:xfrm>
            <a:off x="10419470" y="5966085"/>
            <a:ext cx="1729323" cy="89191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032"/>
        <p:cNvGrpSpPr/>
        <p:nvPr/>
      </p:nvGrpSpPr>
      <p:grpSpPr>
        <a:xfrm>
          <a:off x="0" y="0"/>
          <a:ext cx="0" cy="0"/>
          <a:chOff x="0" y="0"/>
          <a:chExt cx="0" cy="0"/>
        </a:xfrm>
      </p:grpSpPr>
      <p:cxnSp>
        <p:nvCxnSpPr>
          <p:cNvPr id="2033" name="Google Shape;2033;g1e370a7c432_0_2221">
            <a:extLst>
              <a:ext uri="{C183D7F6-B498-43B3-948B-1728B52AA6E4}">
                <adec:decorative xmlns:adec="http://schemas.microsoft.com/office/drawing/2017/decorative" val="1"/>
              </a:ext>
            </a:extLst>
          </p:cNvPr>
          <p:cNvCxnSpPr/>
          <p:nvPr/>
        </p:nvCxnSpPr>
        <p:spPr>
          <a:xfrm>
            <a:off x="6751014" y="0"/>
            <a:ext cx="0" cy="6357300"/>
          </a:xfrm>
          <a:prstGeom prst="straightConnector1">
            <a:avLst/>
          </a:prstGeom>
          <a:noFill/>
          <a:ln w="9525" cap="flat" cmpd="sng">
            <a:solidFill>
              <a:srgbClr val="BFBFBF"/>
            </a:solidFill>
            <a:prstDash val="solid"/>
            <a:miter lim="800000"/>
            <a:headEnd type="none" w="sm" len="sm"/>
            <a:tailEnd type="none" w="sm" len="sm"/>
          </a:ln>
        </p:spPr>
      </p:cxnSp>
      <p:sp>
        <p:nvSpPr>
          <p:cNvPr id="2034" name="Google Shape;2034;g1e370a7c432_0_2221"/>
          <p:cNvSpPr/>
          <p:nvPr/>
        </p:nvSpPr>
        <p:spPr>
          <a:xfrm>
            <a:off x="7279430" y="507469"/>
            <a:ext cx="4668300" cy="369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200" b="1" u="none" strike="noStrike" cap="none" dirty="0">
                <a:solidFill>
                  <a:srgbClr val="002060"/>
                </a:solidFill>
                <a:latin typeface="+mj-lt"/>
                <a:ea typeface="Calibri"/>
                <a:cs typeface="Calibri"/>
                <a:sym typeface="Calibri"/>
              </a:rPr>
              <a:t>Role, Responsibilities and Rights</a:t>
            </a:r>
            <a:endParaRPr sz="2200" b="1" u="none" strike="noStrike" cap="none" dirty="0">
              <a:solidFill>
                <a:srgbClr val="000000"/>
              </a:solidFill>
              <a:latin typeface="+mj-lt"/>
              <a:ea typeface="Arial"/>
              <a:cs typeface="Arial"/>
              <a:sym typeface="Arial"/>
            </a:endParaRPr>
          </a:p>
        </p:txBody>
      </p:sp>
      <p:sp>
        <p:nvSpPr>
          <p:cNvPr id="2035" name="Google Shape;2035;g1e370a7c432_0_2221"/>
          <p:cNvSpPr txBox="1">
            <a:spLocks noGrp="1"/>
          </p:cNvSpPr>
          <p:nvPr>
            <p:ph type="title" idx="4294967295"/>
          </p:nvPr>
        </p:nvSpPr>
        <p:spPr>
          <a:xfrm>
            <a:off x="193776" y="507475"/>
            <a:ext cx="6314400" cy="873765"/>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66666"/>
              </a:lnSpc>
              <a:spcBef>
                <a:spcPts val="0"/>
              </a:spcBef>
              <a:spcAft>
                <a:spcPts val="0"/>
              </a:spcAft>
              <a:buClr>
                <a:srgbClr val="000000"/>
              </a:buClr>
              <a:buSzPts val="2400"/>
              <a:buFont typeface="Arial"/>
              <a:buNone/>
              <a:tabLst/>
              <a:defRPr/>
            </a:pPr>
            <a:r>
              <a:rPr kumimoji="0" lang="en-GB" sz="3400" b="1" i="0" u="none" strike="noStrike" kern="0" cap="none" spc="0" normalizeH="0" baseline="0" noProof="0" dirty="0">
                <a:ln>
                  <a:noFill/>
                </a:ln>
                <a:solidFill>
                  <a:srgbClr val="002060"/>
                </a:solidFill>
                <a:effectLst/>
                <a:uLnTx/>
                <a:uFillTx/>
                <a:latin typeface="+mj-lt"/>
                <a:ea typeface="Calibri"/>
                <a:cs typeface="Calibri"/>
                <a:sym typeface="Calibri"/>
              </a:rPr>
              <a:t>All UCD Community Members</a:t>
            </a:r>
            <a:endParaRPr kumimoji="0" lang="en-GB" sz="3400" b="1" i="0" u="none" strike="noStrike" kern="0" cap="none" spc="0" normalizeH="0" baseline="0" noProof="0" dirty="0">
              <a:ln>
                <a:noFill/>
              </a:ln>
              <a:solidFill>
                <a:srgbClr val="000000"/>
              </a:solidFill>
              <a:effectLst/>
              <a:uLnTx/>
              <a:uFillTx/>
              <a:latin typeface="+mj-lt"/>
              <a:ea typeface="Calibri"/>
              <a:cs typeface="Calibri"/>
              <a:sym typeface="Calibri"/>
            </a:endParaRPr>
          </a:p>
        </p:txBody>
      </p:sp>
      <p:pic>
        <p:nvPicPr>
          <p:cNvPr id="2036" name="Google Shape;2036;g1e370a7c432_0_2221" descr="Depiction (blue colour) of three images (male, female and non-binary) wearing backpacks."/>
          <p:cNvPicPr preferRelativeResize="0"/>
          <p:nvPr/>
        </p:nvPicPr>
        <p:blipFill rotWithShape="1">
          <a:blip r:embed="rId3">
            <a:alphaModFix/>
          </a:blip>
          <a:srcRect/>
          <a:stretch/>
        </p:blipFill>
        <p:spPr>
          <a:xfrm>
            <a:off x="193782" y="1669159"/>
            <a:ext cx="4313097" cy="4313097"/>
          </a:xfrm>
          <a:prstGeom prst="rect">
            <a:avLst/>
          </a:prstGeom>
          <a:noFill/>
          <a:ln>
            <a:noFill/>
          </a:ln>
        </p:spPr>
      </p:pic>
      <p:grpSp>
        <p:nvGrpSpPr>
          <p:cNvPr id="2037" name="Google Shape;2037;g1e370a7c432_0_2221">
            <a:extLst>
              <a:ext uri="{C183D7F6-B498-43B3-948B-1728B52AA6E4}">
                <adec:decorative xmlns:adec="http://schemas.microsoft.com/office/drawing/2017/decorative" val="1"/>
              </a:ext>
            </a:extLst>
          </p:cNvPr>
          <p:cNvGrpSpPr/>
          <p:nvPr/>
        </p:nvGrpSpPr>
        <p:grpSpPr>
          <a:xfrm>
            <a:off x="7305516" y="3044492"/>
            <a:ext cx="4335050" cy="615390"/>
            <a:chOff x="7305516" y="3044492"/>
            <a:chExt cx="4335050" cy="615390"/>
          </a:xfrm>
        </p:grpSpPr>
        <p:sp>
          <p:nvSpPr>
            <p:cNvPr id="2038" name="Google Shape;2038;g1e370a7c432_0_2221"/>
            <p:cNvSpPr/>
            <p:nvPr/>
          </p:nvSpPr>
          <p:spPr>
            <a:xfrm>
              <a:off x="8192066" y="3229077"/>
              <a:ext cx="3448500" cy="246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b="0" i="1" u="none" strike="noStrike" cap="none" dirty="0">
                  <a:solidFill>
                    <a:srgbClr val="002060"/>
                  </a:solidFill>
                  <a:latin typeface="+mn-lt"/>
                  <a:ea typeface="Calibri"/>
                  <a:cs typeface="Calibri"/>
                  <a:sym typeface="Calibri"/>
                  <a:hlinkClick r:id="rId4"/>
                </a:rPr>
                <a:t>Report inappropriate behaviour</a:t>
              </a:r>
              <a:endParaRPr sz="1600" b="0" i="1" u="none" strike="noStrike" cap="none" dirty="0">
                <a:solidFill>
                  <a:srgbClr val="002060"/>
                </a:solidFill>
                <a:latin typeface="+mn-lt"/>
                <a:ea typeface="Calibri"/>
                <a:cs typeface="Calibri"/>
                <a:sym typeface="Calibri"/>
              </a:endParaRPr>
            </a:p>
          </p:txBody>
        </p:sp>
        <p:pic>
          <p:nvPicPr>
            <p:cNvPr id="2039" name="Google Shape;2039;g1e370a7c432_0_2221" descr="Document with solid fill"/>
            <p:cNvPicPr preferRelativeResize="0"/>
            <p:nvPr/>
          </p:nvPicPr>
          <p:blipFill rotWithShape="1">
            <a:blip r:embed="rId5">
              <a:alphaModFix/>
            </a:blip>
            <a:srcRect/>
            <a:stretch/>
          </p:blipFill>
          <p:spPr>
            <a:xfrm>
              <a:off x="7305516" y="3044492"/>
              <a:ext cx="615390" cy="615390"/>
            </a:xfrm>
            <a:prstGeom prst="rect">
              <a:avLst/>
            </a:prstGeom>
            <a:noFill/>
            <a:ln>
              <a:noFill/>
            </a:ln>
          </p:spPr>
        </p:pic>
      </p:grpSp>
      <p:grpSp>
        <p:nvGrpSpPr>
          <p:cNvPr id="2040" name="Google Shape;2040;g1e370a7c432_0_2221">
            <a:extLst>
              <a:ext uri="{C183D7F6-B498-43B3-948B-1728B52AA6E4}">
                <adec:decorative xmlns:adec="http://schemas.microsoft.com/office/drawing/2017/decorative" val="1"/>
              </a:ext>
            </a:extLst>
          </p:cNvPr>
          <p:cNvGrpSpPr/>
          <p:nvPr/>
        </p:nvGrpSpPr>
        <p:grpSpPr>
          <a:xfrm>
            <a:off x="7279430" y="3900846"/>
            <a:ext cx="4361136" cy="615389"/>
            <a:chOff x="7279430" y="3900846"/>
            <a:chExt cx="4361136" cy="615389"/>
          </a:xfrm>
        </p:grpSpPr>
        <p:sp>
          <p:nvSpPr>
            <p:cNvPr id="2041" name="Google Shape;2041;g1e370a7c432_0_2221"/>
            <p:cNvSpPr/>
            <p:nvPr/>
          </p:nvSpPr>
          <p:spPr>
            <a:xfrm>
              <a:off x="8192066" y="4044931"/>
              <a:ext cx="3448500" cy="246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b="0" i="1" u="none" strike="noStrike" cap="none" dirty="0">
                  <a:solidFill>
                    <a:srgbClr val="002060"/>
                  </a:solidFill>
                  <a:latin typeface="+mn-lt"/>
                  <a:ea typeface="Calibri"/>
                  <a:cs typeface="Calibri"/>
                  <a:sym typeface="Calibri"/>
                  <a:hlinkClick r:id="rId6"/>
                </a:rPr>
                <a:t>Engage in D&amp;R training</a:t>
              </a:r>
              <a:endParaRPr sz="1400" b="0" i="0" u="none" strike="noStrike" cap="none" dirty="0">
                <a:solidFill>
                  <a:srgbClr val="000000"/>
                </a:solidFill>
                <a:latin typeface="+mn-lt"/>
                <a:ea typeface="Arial"/>
                <a:cs typeface="Arial"/>
                <a:sym typeface="Arial"/>
              </a:endParaRPr>
            </a:p>
          </p:txBody>
        </p:sp>
        <p:pic>
          <p:nvPicPr>
            <p:cNvPr id="2042" name="Google Shape;2042;g1e370a7c432_0_2221" descr="Teacher with solid fill"/>
            <p:cNvPicPr preferRelativeResize="0"/>
            <p:nvPr/>
          </p:nvPicPr>
          <p:blipFill rotWithShape="1">
            <a:blip r:embed="rId7">
              <a:alphaModFix/>
            </a:blip>
            <a:srcRect/>
            <a:stretch/>
          </p:blipFill>
          <p:spPr>
            <a:xfrm>
              <a:off x="7279430" y="3900846"/>
              <a:ext cx="615389" cy="615389"/>
            </a:xfrm>
            <a:prstGeom prst="rect">
              <a:avLst/>
            </a:prstGeom>
            <a:noFill/>
            <a:ln>
              <a:noFill/>
            </a:ln>
          </p:spPr>
        </p:pic>
      </p:grpSp>
      <p:grpSp>
        <p:nvGrpSpPr>
          <p:cNvPr id="2043" name="Google Shape;2043;g1e370a7c432_0_2221">
            <a:extLst>
              <a:ext uri="{C183D7F6-B498-43B3-948B-1728B52AA6E4}">
                <adec:decorative xmlns:adec="http://schemas.microsoft.com/office/drawing/2017/decorative" val="1"/>
              </a:ext>
            </a:extLst>
          </p:cNvPr>
          <p:cNvGrpSpPr/>
          <p:nvPr/>
        </p:nvGrpSpPr>
        <p:grpSpPr>
          <a:xfrm>
            <a:off x="7305517" y="4681994"/>
            <a:ext cx="4335048" cy="738600"/>
            <a:chOff x="7305517" y="4681994"/>
            <a:chExt cx="4335048" cy="738600"/>
          </a:xfrm>
        </p:grpSpPr>
        <p:sp>
          <p:nvSpPr>
            <p:cNvPr id="2044" name="Google Shape;2044;g1e370a7c432_0_2221"/>
            <p:cNvSpPr/>
            <p:nvPr/>
          </p:nvSpPr>
          <p:spPr>
            <a:xfrm>
              <a:off x="8192065" y="4681994"/>
              <a:ext cx="3448500" cy="738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b="0" i="1" u="none" strike="noStrike" cap="none" dirty="0">
                  <a:solidFill>
                    <a:srgbClr val="002060"/>
                  </a:solidFill>
                  <a:latin typeface="+mn-lt"/>
                  <a:ea typeface="Calibri"/>
                  <a:cs typeface="Calibri"/>
                  <a:sym typeface="Calibri"/>
                  <a:hlinkClick r:id="rId8"/>
                </a:rPr>
                <a:t>Be familiar with UCD Bullying, Harassment, and Sexual Misconduct policies.</a:t>
              </a:r>
              <a:endParaRPr sz="1600" b="0" i="1" u="none" strike="noStrike" cap="none" dirty="0">
                <a:solidFill>
                  <a:srgbClr val="002060"/>
                </a:solidFill>
                <a:latin typeface="+mn-lt"/>
                <a:ea typeface="Calibri"/>
                <a:cs typeface="Calibri"/>
                <a:sym typeface="Calibri"/>
              </a:endParaRPr>
            </a:p>
          </p:txBody>
        </p:sp>
        <p:pic>
          <p:nvPicPr>
            <p:cNvPr id="2045" name="Google Shape;2045;g1e370a7c432_0_2221" descr="Policy - Free security icons"/>
            <p:cNvPicPr preferRelativeResize="0"/>
            <p:nvPr/>
          </p:nvPicPr>
          <p:blipFill rotWithShape="1">
            <a:blip r:embed="rId9">
              <a:alphaModFix/>
            </a:blip>
            <a:srcRect/>
            <a:stretch/>
          </p:blipFill>
          <p:spPr>
            <a:xfrm>
              <a:off x="7305517" y="4743632"/>
              <a:ext cx="615389" cy="615389"/>
            </a:xfrm>
            <a:prstGeom prst="rect">
              <a:avLst/>
            </a:prstGeom>
            <a:noFill/>
            <a:ln>
              <a:noFill/>
            </a:ln>
          </p:spPr>
        </p:pic>
      </p:grpSp>
      <p:grpSp>
        <p:nvGrpSpPr>
          <p:cNvPr id="2046" name="Google Shape;2046;g1e370a7c432_0_2221">
            <a:extLst>
              <a:ext uri="{C183D7F6-B498-43B3-948B-1728B52AA6E4}">
                <adec:decorative xmlns:adec="http://schemas.microsoft.com/office/drawing/2017/decorative" val="1"/>
              </a:ext>
            </a:extLst>
          </p:cNvPr>
          <p:cNvGrpSpPr/>
          <p:nvPr/>
        </p:nvGrpSpPr>
        <p:grpSpPr>
          <a:xfrm>
            <a:off x="7279430" y="2212648"/>
            <a:ext cx="4361136" cy="641474"/>
            <a:chOff x="7279430" y="2212648"/>
            <a:chExt cx="4361136" cy="641474"/>
          </a:xfrm>
        </p:grpSpPr>
        <p:sp>
          <p:nvSpPr>
            <p:cNvPr id="2047" name="Google Shape;2047;g1e370a7c432_0_2221"/>
            <p:cNvSpPr/>
            <p:nvPr/>
          </p:nvSpPr>
          <p:spPr>
            <a:xfrm>
              <a:off x="8192066" y="2243099"/>
              <a:ext cx="3448500" cy="492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b="0" i="1" u="none" strike="noStrike" cap="none" dirty="0">
                  <a:solidFill>
                    <a:srgbClr val="002060"/>
                  </a:solidFill>
                  <a:latin typeface="+mn-lt"/>
                  <a:ea typeface="Calibri"/>
                  <a:cs typeface="Calibri"/>
                  <a:sym typeface="Calibri"/>
                </a:rPr>
                <a:t>Challenge inappropriate behaviour when safe to do</a:t>
              </a:r>
              <a:endParaRPr sz="1400" b="0" i="0" u="none" strike="noStrike" cap="none" dirty="0">
                <a:solidFill>
                  <a:srgbClr val="000000"/>
                </a:solidFill>
                <a:latin typeface="+mn-lt"/>
                <a:ea typeface="Arial"/>
                <a:cs typeface="Arial"/>
                <a:sym typeface="Arial"/>
              </a:endParaRPr>
            </a:p>
          </p:txBody>
        </p:sp>
        <p:pic>
          <p:nvPicPr>
            <p:cNvPr id="2048" name="Google Shape;2048;g1e370a7c432_0_2221" descr="Help with solid fill"/>
            <p:cNvPicPr preferRelativeResize="0"/>
            <p:nvPr/>
          </p:nvPicPr>
          <p:blipFill rotWithShape="1">
            <a:blip r:embed="rId10">
              <a:alphaModFix/>
            </a:blip>
            <a:srcRect/>
            <a:stretch/>
          </p:blipFill>
          <p:spPr>
            <a:xfrm>
              <a:off x="7279430" y="2212648"/>
              <a:ext cx="641474" cy="641474"/>
            </a:xfrm>
            <a:prstGeom prst="rect">
              <a:avLst/>
            </a:prstGeom>
            <a:noFill/>
            <a:ln>
              <a:noFill/>
            </a:ln>
          </p:spPr>
        </p:pic>
      </p:grpSp>
      <p:grpSp>
        <p:nvGrpSpPr>
          <p:cNvPr id="2049" name="Google Shape;2049;g1e370a7c432_0_2221">
            <a:extLst>
              <a:ext uri="{C183D7F6-B498-43B3-948B-1728B52AA6E4}">
                <adec:decorative xmlns:adec="http://schemas.microsoft.com/office/drawing/2017/decorative" val="1"/>
              </a:ext>
            </a:extLst>
          </p:cNvPr>
          <p:cNvGrpSpPr/>
          <p:nvPr/>
        </p:nvGrpSpPr>
        <p:grpSpPr>
          <a:xfrm>
            <a:off x="7279430" y="1285558"/>
            <a:ext cx="4361135" cy="638132"/>
            <a:chOff x="7279430" y="1285558"/>
            <a:chExt cx="4361135" cy="638132"/>
          </a:xfrm>
        </p:grpSpPr>
        <p:sp>
          <p:nvSpPr>
            <p:cNvPr id="2050" name="Google Shape;2050;g1e370a7c432_0_2221"/>
            <p:cNvSpPr/>
            <p:nvPr/>
          </p:nvSpPr>
          <p:spPr>
            <a:xfrm>
              <a:off x="8192065" y="1388882"/>
              <a:ext cx="3448500" cy="492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b="0" i="1" u="none" strike="noStrike" cap="none" dirty="0">
                  <a:solidFill>
                    <a:srgbClr val="002060"/>
                  </a:solidFill>
                  <a:latin typeface="+mn-lt"/>
                  <a:ea typeface="Calibri"/>
                  <a:cs typeface="Calibri"/>
                  <a:sym typeface="Calibri"/>
                </a:rPr>
                <a:t>Treat everyone with dignity, and respect. You have the right to be treated likewise</a:t>
              </a:r>
              <a:endParaRPr sz="1400" b="0" i="0" u="none" strike="noStrike" cap="none" dirty="0">
                <a:solidFill>
                  <a:srgbClr val="000000"/>
                </a:solidFill>
                <a:latin typeface="+mn-lt"/>
                <a:ea typeface="Arial"/>
                <a:cs typeface="Arial"/>
                <a:sym typeface="Arial"/>
              </a:endParaRPr>
            </a:p>
          </p:txBody>
        </p:sp>
        <p:pic>
          <p:nvPicPr>
            <p:cNvPr id="2051" name="Google Shape;2051;g1e370a7c432_0_2221" descr="Respect Icons - Free SVG &amp; PNG Respect Images - Noun Project"/>
            <p:cNvPicPr preferRelativeResize="0"/>
            <p:nvPr/>
          </p:nvPicPr>
          <p:blipFill rotWithShape="1">
            <a:blip r:embed="rId11">
              <a:alphaModFix/>
            </a:blip>
            <a:srcRect/>
            <a:stretch/>
          </p:blipFill>
          <p:spPr>
            <a:xfrm>
              <a:off x="7279430" y="1285558"/>
              <a:ext cx="638132" cy="638132"/>
            </a:xfrm>
            <a:prstGeom prst="rect">
              <a:avLst/>
            </a:prstGeom>
            <a:noFill/>
            <a:ln>
              <a:noFill/>
            </a:ln>
          </p:spPr>
        </p:pic>
      </p:grpSp>
      <p:pic>
        <p:nvPicPr>
          <p:cNvPr id="2052" name="Google Shape;2052;g1e370a7c432_0_2221">
            <a:extLst>
              <a:ext uri="{C183D7F6-B498-43B3-948B-1728B52AA6E4}">
                <adec:decorative xmlns:adec="http://schemas.microsoft.com/office/drawing/2017/decorative" val="1"/>
              </a:ext>
            </a:extLst>
          </p:cNvPr>
          <p:cNvPicPr preferRelativeResize="0"/>
          <p:nvPr/>
        </p:nvPicPr>
        <p:blipFill rotWithShape="1">
          <a:blip r:embed="rId3">
            <a:alphaModFix/>
          </a:blip>
          <a:srcRect r="78327"/>
          <a:stretch/>
        </p:blipFill>
        <p:spPr>
          <a:xfrm>
            <a:off x="4511020" y="1669158"/>
            <a:ext cx="934740" cy="4313097"/>
          </a:xfrm>
          <a:prstGeom prst="rect">
            <a:avLst/>
          </a:prstGeom>
          <a:noFill/>
          <a:ln>
            <a:noFill/>
          </a:ln>
        </p:spPr>
      </p:pic>
      <p:pic>
        <p:nvPicPr>
          <p:cNvPr id="2053" name="Google Shape;2053;g1e370a7c432_0_2221">
            <a:extLst>
              <a:ext uri="{C183D7F6-B498-43B3-948B-1728B52AA6E4}">
                <adec:decorative xmlns:adec="http://schemas.microsoft.com/office/drawing/2017/decorative" val="1"/>
              </a:ext>
            </a:extLst>
          </p:cNvPr>
          <p:cNvPicPr preferRelativeResize="0"/>
          <p:nvPr/>
        </p:nvPicPr>
        <p:blipFill rotWithShape="1">
          <a:blip r:embed="rId3">
            <a:alphaModFix/>
          </a:blip>
          <a:srcRect l="72691"/>
          <a:stretch/>
        </p:blipFill>
        <p:spPr>
          <a:xfrm>
            <a:off x="5442508" y="1635104"/>
            <a:ext cx="1177836" cy="4313097"/>
          </a:xfrm>
          <a:prstGeom prst="rect">
            <a:avLst/>
          </a:prstGeom>
          <a:noFill/>
          <a:ln>
            <a:noFill/>
          </a:ln>
        </p:spPr>
      </p:pic>
      <p:pic>
        <p:nvPicPr>
          <p:cNvPr id="2054" name="Google Shape;2054;g1e370a7c432_0_2221" descr="A yellow sign with blue text&#10;&#10;Description automatically generated with low confidence"/>
          <p:cNvPicPr preferRelativeResize="0"/>
          <p:nvPr/>
        </p:nvPicPr>
        <p:blipFill rotWithShape="1">
          <a:blip r:embed="rId12">
            <a:alphaModFix/>
          </a:blip>
          <a:srcRect/>
          <a:stretch/>
        </p:blipFill>
        <p:spPr>
          <a:xfrm>
            <a:off x="10419470" y="5966085"/>
            <a:ext cx="1729323" cy="891915"/>
          </a:xfrm>
          <a:prstGeom prst="rect">
            <a:avLst/>
          </a:prstGeom>
          <a:noFill/>
          <a:ln>
            <a:noFill/>
          </a:ln>
        </p:spPr>
      </p:pic>
      <p:sp>
        <p:nvSpPr>
          <p:cNvPr id="2055" name="Google Shape;2055;g1e370a7c432_0_2221">
            <a:extLst>
              <a:ext uri="{C183D7F6-B498-43B3-948B-1728B52AA6E4}">
                <adec:decorative xmlns:adec="http://schemas.microsoft.com/office/drawing/2017/decorative" val="1"/>
              </a:ext>
            </a:extLst>
          </p:cNvPr>
          <p:cNvSpPr/>
          <p:nvPr/>
        </p:nvSpPr>
        <p:spPr>
          <a:xfrm rot="10800000" flipH="1">
            <a:off x="193772" y="1285561"/>
            <a:ext cx="6030063" cy="43845"/>
          </a:xfrm>
          <a:custGeom>
            <a:avLst/>
            <a:gdLst/>
            <a:ahLst/>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rgbClr val="009673"/>
          </a:solidFill>
          <a:ln w="3810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9"/>
                                        </p:tgtEl>
                                        <p:attrNameLst>
                                          <p:attrName>style.visibility</p:attrName>
                                        </p:attrNameLst>
                                      </p:cBhvr>
                                      <p:to>
                                        <p:strVal val="visible"/>
                                      </p:to>
                                    </p:set>
                                    <p:animEffect transition="in" filter="fade">
                                      <p:cBhvr>
                                        <p:cTn id="7" dur="500"/>
                                        <p:tgtEl>
                                          <p:spTgt spid="20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46"/>
                                        </p:tgtEl>
                                        <p:attrNameLst>
                                          <p:attrName>style.visibility</p:attrName>
                                        </p:attrNameLst>
                                      </p:cBhvr>
                                      <p:to>
                                        <p:strVal val="visible"/>
                                      </p:to>
                                    </p:set>
                                    <p:animEffect transition="in" filter="fade">
                                      <p:cBhvr>
                                        <p:cTn id="12" dur="500"/>
                                        <p:tgtEl>
                                          <p:spTgt spid="20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37"/>
                                        </p:tgtEl>
                                        <p:attrNameLst>
                                          <p:attrName>style.visibility</p:attrName>
                                        </p:attrNameLst>
                                      </p:cBhvr>
                                      <p:to>
                                        <p:strVal val="visible"/>
                                      </p:to>
                                    </p:set>
                                    <p:animEffect transition="in" filter="fade">
                                      <p:cBhvr>
                                        <p:cTn id="17" dur="500"/>
                                        <p:tgtEl>
                                          <p:spTgt spid="203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40"/>
                                        </p:tgtEl>
                                        <p:attrNameLst>
                                          <p:attrName>style.visibility</p:attrName>
                                        </p:attrNameLst>
                                      </p:cBhvr>
                                      <p:to>
                                        <p:strVal val="visible"/>
                                      </p:to>
                                    </p:set>
                                    <p:animEffect transition="in" filter="fade">
                                      <p:cBhvr>
                                        <p:cTn id="22" dur="500"/>
                                        <p:tgtEl>
                                          <p:spTgt spid="204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43"/>
                                        </p:tgtEl>
                                        <p:attrNameLst>
                                          <p:attrName>style.visibility</p:attrName>
                                        </p:attrNameLst>
                                      </p:cBhvr>
                                      <p:to>
                                        <p:strVal val="visible"/>
                                      </p:to>
                                    </p:set>
                                    <p:animEffect transition="in" filter="fade">
                                      <p:cBhvr>
                                        <p:cTn id="27" dur="500"/>
                                        <p:tgtEl>
                                          <p:spTgt spid="2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60"/>
        <p:cNvGrpSpPr/>
        <p:nvPr/>
      </p:nvGrpSpPr>
      <p:grpSpPr>
        <a:xfrm>
          <a:off x="0" y="0"/>
          <a:ext cx="0" cy="0"/>
          <a:chOff x="0" y="0"/>
          <a:chExt cx="0" cy="0"/>
        </a:xfrm>
      </p:grpSpPr>
      <p:sp>
        <p:nvSpPr>
          <p:cNvPr id="2061" name="Google Shape;2061;g1e370a7c432_0_2343">
            <a:extLs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62" name="Google Shape;2062;g1e370a7c432_0_2343"/>
          <p:cNvSpPr txBox="1">
            <a:spLocks noGrp="1"/>
          </p:cNvSpPr>
          <p:nvPr>
            <p:ph type="title"/>
          </p:nvPr>
        </p:nvSpPr>
        <p:spPr>
          <a:xfrm>
            <a:off x="630936" y="640080"/>
            <a:ext cx="4818900" cy="14814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400"/>
              <a:buFont typeface="Calibri"/>
              <a:buNone/>
            </a:pPr>
            <a:r>
              <a:rPr lang="en-GB" sz="5400" b="1" dirty="0">
                <a:solidFill>
                  <a:srgbClr val="044458"/>
                </a:solidFill>
                <a:latin typeface="+mj-lt"/>
                <a:ea typeface="Calibri"/>
                <a:cs typeface="Calibri"/>
                <a:sym typeface="Calibri"/>
              </a:rPr>
              <a:t>Training</a:t>
            </a:r>
            <a:endParaRPr b="1" dirty="0">
              <a:solidFill>
                <a:srgbClr val="044458"/>
              </a:solidFill>
              <a:latin typeface="+mj-lt"/>
            </a:endParaRPr>
          </a:p>
        </p:txBody>
      </p:sp>
      <p:sp>
        <p:nvSpPr>
          <p:cNvPr id="2063" name="Google Shape;2063;g1e370a7c432_0_2343">
            <a:extLst>
              <a:ext uri="{C183D7F6-B498-43B3-948B-1728B52AA6E4}">
                <adec:decorative xmlns:adec="http://schemas.microsoft.com/office/drawing/2017/decorative" val="1"/>
              </a:ext>
            </a:extLst>
          </p:cNvPr>
          <p:cNvSpPr/>
          <p:nvPr/>
        </p:nvSpPr>
        <p:spPr>
          <a:xfrm>
            <a:off x="643278" y="2372868"/>
            <a:ext cx="3255095" cy="18288"/>
          </a:xfrm>
          <a:custGeom>
            <a:avLst/>
            <a:gdLst/>
            <a:ahLst/>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rgbClr val="009673"/>
          </a:solidFill>
          <a:ln w="38100" cap="rnd" cmpd="sng">
            <a:solidFill>
              <a:srgbClr val="00967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64" name="Google Shape;2064;g1e370a7c432_0_2343"/>
          <p:cNvSpPr txBox="1"/>
          <p:nvPr/>
        </p:nvSpPr>
        <p:spPr>
          <a:xfrm>
            <a:off x="630936" y="2660904"/>
            <a:ext cx="4818900" cy="35478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hlinkClick r:id="rId3"/>
            </a:endParaRPr>
          </a:p>
          <a:p>
            <a:pPr marL="0" marR="0" lvl="0" indent="0" algn="l" rtl="0">
              <a:lnSpc>
                <a:spcPct val="90000"/>
              </a:lnSpc>
              <a:spcBef>
                <a:spcPts val="600"/>
              </a:spcBef>
              <a:spcAft>
                <a:spcPts val="0"/>
              </a:spcAft>
              <a:buClr>
                <a:srgbClr val="000000"/>
              </a:buClr>
              <a:buSzPts val="2800"/>
              <a:buFont typeface="Arial"/>
              <a:buNone/>
            </a:pPr>
            <a:r>
              <a:rPr lang="en-GB" sz="2800" b="0" i="0" u="none" strike="noStrike" cap="none" dirty="0">
                <a:solidFill>
                  <a:srgbClr val="044458"/>
                </a:solidFill>
                <a:latin typeface="Arial"/>
                <a:ea typeface="Arial"/>
                <a:cs typeface="Arial"/>
                <a:sym typeface="Arial"/>
                <a:hlinkClick r:id="rId3"/>
              </a:rPr>
              <a:t>Active Bystanders Challenging Bullying, Harassment and Sexual Misconduct #NotInOurUCD (online student course)</a:t>
            </a:r>
            <a:endParaRPr sz="2800" b="0" i="0" u="none" strike="noStrike" cap="none" dirty="0">
              <a:solidFill>
                <a:srgbClr val="044458"/>
              </a:solidFill>
              <a:latin typeface="Arial"/>
              <a:ea typeface="Arial"/>
              <a:cs typeface="Arial"/>
              <a:sym typeface="Arial"/>
            </a:endParaRPr>
          </a:p>
          <a:p>
            <a:pPr marL="0" marR="0" lvl="0" indent="0" algn="l" rtl="0">
              <a:lnSpc>
                <a:spcPct val="90000"/>
              </a:lnSpc>
              <a:spcBef>
                <a:spcPts val="600"/>
              </a:spcBef>
              <a:spcAft>
                <a:spcPts val="0"/>
              </a:spcAft>
              <a:buClr>
                <a:srgbClr val="000000"/>
              </a:buClr>
              <a:buSzPts val="2800"/>
              <a:buFont typeface="Arial"/>
              <a:buNone/>
            </a:pPr>
            <a:endParaRPr sz="2800" dirty="0">
              <a:solidFill>
                <a:srgbClr val="044458"/>
              </a:solidFill>
            </a:endParaRPr>
          </a:p>
        </p:txBody>
      </p:sp>
      <p:pic>
        <p:nvPicPr>
          <p:cNvPr id="2065" name="Google Shape;2065;g1e370a7c432_0_2343" descr="Campaign image (blue, yellow and white) with text: Take the training and help foster respect in UCD"/>
          <p:cNvPicPr preferRelativeResize="0">
            <a:picLocks noGrp="1"/>
          </p:cNvPicPr>
          <p:nvPr>
            <p:ph type="body" idx="1"/>
          </p:nvPr>
        </p:nvPicPr>
        <p:blipFill rotWithShape="1">
          <a:blip r:embed="rId4">
            <a:alphaModFix/>
          </a:blip>
          <a:srcRect/>
          <a:stretch/>
        </p:blipFill>
        <p:spPr>
          <a:xfrm>
            <a:off x="6099048" y="699516"/>
            <a:ext cx="5459100" cy="5459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7"/>
        <p:cNvGrpSpPr/>
        <p:nvPr/>
      </p:nvGrpSpPr>
      <p:grpSpPr>
        <a:xfrm>
          <a:off x="0" y="0"/>
          <a:ext cx="0" cy="0"/>
          <a:chOff x="0" y="0"/>
          <a:chExt cx="0" cy="0"/>
        </a:xfrm>
      </p:grpSpPr>
      <p:sp>
        <p:nvSpPr>
          <p:cNvPr id="1148" name="Google Shape;1148;g2bb254bf8e1_0_211">
            <a:extLs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49" name="Google Shape;1149;g2bb254bf8e1_0_211"/>
          <p:cNvSpPr txBox="1">
            <a:spLocks noGrp="1"/>
          </p:cNvSpPr>
          <p:nvPr>
            <p:ph type="title"/>
          </p:nvPr>
        </p:nvSpPr>
        <p:spPr>
          <a:xfrm>
            <a:off x="5596502" y="23819"/>
            <a:ext cx="5754900" cy="1667700"/>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dk1"/>
              </a:buClr>
              <a:buSzPts val="1800"/>
              <a:buNone/>
            </a:pPr>
            <a:r>
              <a:rPr lang="en-GB" sz="5000" b="1" dirty="0"/>
              <a:t>Disclosures</a:t>
            </a:r>
            <a:endParaRPr sz="5000" b="1" dirty="0"/>
          </a:p>
        </p:txBody>
      </p:sp>
      <p:pic>
        <p:nvPicPr>
          <p:cNvPr id="1150" name="Google Shape;1150;g2bb254bf8e1_0_211" descr="Thumb's up outline (black)">
            <a:extLst>
              <a:ext uri="{C183D7F6-B498-43B3-948B-1728B52AA6E4}">
                <adec:decorative xmlns:adec="http://schemas.microsoft.com/office/drawing/2017/decorative" val="0"/>
              </a:ext>
            </a:extLst>
          </p:cNvPr>
          <p:cNvPicPr preferRelativeResize="0"/>
          <p:nvPr/>
        </p:nvPicPr>
        <p:blipFill rotWithShape="1">
          <a:blip r:embed="rId3">
            <a:alphaModFix/>
          </a:blip>
          <a:srcRect/>
          <a:stretch/>
        </p:blipFill>
        <p:spPr>
          <a:xfrm>
            <a:off x="1068130" y="1275070"/>
            <a:ext cx="3876165" cy="3876165"/>
          </a:xfrm>
          <a:prstGeom prst="rect">
            <a:avLst/>
          </a:prstGeom>
          <a:noFill/>
          <a:ln>
            <a:noFill/>
          </a:ln>
        </p:spPr>
      </p:pic>
      <p:sp>
        <p:nvSpPr>
          <p:cNvPr id="1151" name="Google Shape;1151;g2bb254bf8e1_0_211"/>
          <p:cNvSpPr txBox="1">
            <a:spLocks noGrp="1"/>
          </p:cNvSpPr>
          <p:nvPr>
            <p:ph type="body" idx="1"/>
          </p:nvPr>
        </p:nvSpPr>
        <p:spPr>
          <a:xfrm>
            <a:off x="5596502" y="1983330"/>
            <a:ext cx="5754900" cy="3197400"/>
          </a:xfrm>
          <a:prstGeom prst="rect">
            <a:avLst/>
          </a:prstGeom>
          <a:noFill/>
          <a:ln>
            <a:noFill/>
          </a:ln>
        </p:spPr>
        <p:txBody>
          <a:bodyPr spcFirstLastPara="1" wrap="square" lIns="0" tIns="0" rIns="0" bIns="0" anchor="t" anchorCtr="0">
            <a:noAutofit/>
          </a:bodyPr>
          <a:lstStyle/>
          <a:p>
            <a:pPr marL="457200" lvl="0" indent="-342900" algn="l" rtl="0">
              <a:lnSpc>
                <a:spcPct val="90000"/>
              </a:lnSpc>
              <a:spcBef>
                <a:spcPts val="1000"/>
              </a:spcBef>
              <a:spcAft>
                <a:spcPts val="0"/>
              </a:spcAft>
              <a:buClr>
                <a:schemeClr val="dk1"/>
              </a:buClr>
              <a:buSzPts val="1800"/>
              <a:buChar char="•"/>
            </a:pPr>
            <a:r>
              <a:rPr lang="en-GB" sz="2400" dirty="0">
                <a:latin typeface="+mn-lt"/>
              </a:rPr>
              <a:t>Statistics tell us that some people in this room will have experienced bullying, harassment and sexual misconduct to varying degrees.</a:t>
            </a:r>
            <a:endParaRPr dirty="0">
              <a:latin typeface="+mn-lt"/>
            </a:endParaRPr>
          </a:p>
          <a:p>
            <a:pPr marL="457200" lvl="0" indent="-342900" algn="l" rtl="0">
              <a:lnSpc>
                <a:spcPct val="90000"/>
              </a:lnSpc>
              <a:spcBef>
                <a:spcPts val="1000"/>
              </a:spcBef>
              <a:spcAft>
                <a:spcPts val="0"/>
              </a:spcAft>
              <a:buClr>
                <a:schemeClr val="dk1"/>
              </a:buClr>
              <a:buSzPts val="1800"/>
              <a:buChar char="•"/>
            </a:pPr>
            <a:r>
              <a:rPr lang="en-GB" sz="2400" dirty="0">
                <a:latin typeface="+mn-lt"/>
              </a:rPr>
              <a:t>In order to keep us all safe can we all agree not to disclose personal experiences during this session? Thumbs/nod to show your consent!</a:t>
            </a:r>
            <a:endParaRPr dirty="0">
              <a:latin typeface="+mn-lt"/>
            </a:endParaRPr>
          </a:p>
          <a:p>
            <a:pPr marL="457200" lvl="0" indent="-342900" algn="l" rtl="0">
              <a:lnSpc>
                <a:spcPct val="90000"/>
              </a:lnSpc>
              <a:spcBef>
                <a:spcPts val="1000"/>
              </a:spcBef>
              <a:spcAft>
                <a:spcPts val="0"/>
              </a:spcAft>
              <a:buClr>
                <a:schemeClr val="dk1"/>
              </a:buClr>
              <a:buSzPts val="1800"/>
              <a:buChar char="•"/>
            </a:pPr>
            <a:r>
              <a:rPr lang="en-GB" sz="2400" dirty="0">
                <a:latin typeface="+mn-lt"/>
              </a:rPr>
              <a:t>Appointments with D&amp;R Support Advisers can be arranged by emailing respect@ucd.ie</a:t>
            </a:r>
            <a:r>
              <a:rPr lang="en-GB" sz="2000" dirty="0">
                <a:latin typeface="+mn-lt"/>
              </a:rPr>
              <a:t>.</a:t>
            </a:r>
            <a:endParaRPr dirty="0">
              <a:latin typeface="+mn-lt"/>
            </a:endParaRPr>
          </a:p>
        </p:txBody>
      </p:sp>
      <p:sp>
        <p:nvSpPr>
          <p:cNvPr id="1152" name="Google Shape;1152;g2bb254bf8e1_0_211">
            <a:extLst>
              <a:ext uri="{C183D7F6-B498-43B3-948B-1728B52AA6E4}">
                <adec:decorative xmlns:adec="http://schemas.microsoft.com/office/drawing/2017/decorative" val="1"/>
              </a:ext>
            </a:extLst>
          </p:cNvPr>
          <p:cNvSpPr/>
          <p:nvPr/>
        </p:nvSpPr>
        <p:spPr>
          <a:xfrm rot="10800000" flipH="1">
            <a:off x="0" y="6400672"/>
            <a:ext cx="12192000" cy="456900"/>
          </a:xfrm>
          <a:prstGeom prst="rect">
            <a:avLst/>
          </a:prstGeom>
          <a:gradFill>
            <a:gsLst>
              <a:gs pos="0">
                <a:schemeClr val="accent1"/>
              </a:gs>
              <a:gs pos="90000">
                <a:srgbClr val="000000"/>
              </a:gs>
              <a:gs pos="100000">
                <a:srgbClr val="000000"/>
              </a:gs>
            </a:gsLst>
            <a:lin ang="2399891"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53" name="Google Shape;1153;g2bb254bf8e1_0_211">
            <a:extLst>
              <a:ext uri="{C183D7F6-B498-43B3-948B-1728B52AA6E4}">
                <adec:decorative xmlns:adec="http://schemas.microsoft.com/office/drawing/2017/decorative" val="1"/>
              </a:ext>
            </a:extLst>
          </p:cNvPr>
          <p:cNvSpPr/>
          <p:nvPr/>
        </p:nvSpPr>
        <p:spPr>
          <a:xfrm flipH="1">
            <a:off x="4038598" y="6400799"/>
            <a:ext cx="8153400" cy="456900"/>
          </a:xfrm>
          <a:prstGeom prst="rect">
            <a:avLst/>
          </a:prstGeom>
          <a:gradFill>
            <a:gsLst>
              <a:gs pos="0">
                <a:srgbClr val="000000">
                  <a:alpha val="49019"/>
                </a:srgbClr>
              </a:gs>
              <a:gs pos="100000">
                <a:srgbClr val="3F762A"/>
              </a:gs>
            </a:gsLst>
            <a:lin ang="13800146"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154" name="Google Shape;1154;g2bb254bf8e1_0_211" descr="A yellow sign with blue text&#10;&#10;Description automatically generated with low confidence"/>
          <p:cNvPicPr preferRelativeResize="0"/>
          <p:nvPr/>
        </p:nvPicPr>
        <p:blipFill rotWithShape="1">
          <a:blip r:embed="rId4">
            <a:alphaModFix/>
          </a:blip>
          <a:srcRect/>
          <a:stretch/>
        </p:blipFill>
        <p:spPr>
          <a:xfrm>
            <a:off x="10374284" y="24246"/>
            <a:ext cx="1819853" cy="890153"/>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descr="t the ">
            <a:extLst>
              <a:ext uri="{FF2B5EF4-FFF2-40B4-BE49-F238E27FC236}">
                <a16:creationId xmlns:a16="http://schemas.microsoft.com/office/drawing/2014/main" id="{1C207785-6B53-1D82-F36E-C0B782432D7F}"/>
              </a:ext>
            </a:extLst>
          </p:cNvPr>
          <p:cNvSpPr>
            <a:spLocks noGrp="1"/>
          </p:cNvSpPr>
          <p:nvPr>
            <p:ph type="title"/>
          </p:nvPr>
        </p:nvSpPr>
        <p:spPr>
          <a:xfrm>
            <a:off x="660041" y="2767106"/>
            <a:ext cx="2880828" cy="3071906"/>
          </a:xfrm>
        </p:spPr>
        <p:txBody>
          <a:bodyPr vert="horz" lIns="91440" tIns="45720" rIns="91440" bIns="45720" rtlCol="0" anchor="t">
            <a:normAutofit/>
          </a:bodyPr>
          <a:lstStyle/>
          <a:p>
            <a:pPr>
              <a:spcBef>
                <a:spcPct val="0"/>
              </a:spcBef>
            </a:pPr>
            <a:r>
              <a:rPr lang="en-US" sz="4000" kern="1200">
                <a:solidFill>
                  <a:srgbClr val="FFFFFF"/>
                </a:solidFill>
                <a:latin typeface="+mj-lt"/>
                <a:ea typeface="+mj-ea"/>
                <a:cs typeface="+mj-cs"/>
              </a:rPr>
              <a:t>What the students said</a:t>
            </a:r>
          </a:p>
        </p:txBody>
      </p:sp>
      <p:pic>
        <p:nvPicPr>
          <p:cNvPr id="6" name="Picture 5" descr="A screenshot of a computer&#10;&#10;Description automatically generated">
            <a:extLst>
              <a:ext uri="{FF2B5EF4-FFF2-40B4-BE49-F238E27FC236}">
                <a16:creationId xmlns:a16="http://schemas.microsoft.com/office/drawing/2014/main" id="{5FE69CAC-5F24-CD17-9CE9-4F9E156349F9}"/>
              </a:ext>
            </a:extLst>
          </p:cNvPr>
          <p:cNvPicPr>
            <a:picLocks noChangeAspect="1"/>
          </p:cNvPicPr>
          <p:nvPr/>
        </p:nvPicPr>
        <p:blipFill rotWithShape="1">
          <a:blip r:embed="rId2"/>
          <a:srcRect l="22269" t="16712" r="11589"/>
          <a:stretch/>
        </p:blipFill>
        <p:spPr bwMode="auto">
          <a:xfrm>
            <a:off x="4502428" y="1029169"/>
            <a:ext cx="7225748" cy="4799661"/>
          </a:xfrm>
          <a:prstGeom prst="rect">
            <a:avLst/>
          </a:prstGeom>
          <a:extLst>
            <a:ext uri="{53640926-AAD7-44D8-BBD7-CCE9431645EC}">
              <a14:shadowObscured xmlns:a14="http://schemas.microsoft.com/office/drawing/2010/main"/>
            </a:ext>
          </a:extLst>
        </p:spPr>
      </p:pic>
      <p:sp>
        <p:nvSpPr>
          <p:cNvPr id="4" name="Slide Number Placeholder 3">
            <a:extLst>
              <a:ext uri="{FF2B5EF4-FFF2-40B4-BE49-F238E27FC236}">
                <a16:creationId xmlns:a16="http://schemas.microsoft.com/office/drawing/2014/main" id="{BF12C025-260A-6FF4-83F7-B75C95BD4BAD}"/>
              </a:ext>
            </a:extLst>
          </p:cNvPr>
          <p:cNvSpPr>
            <a:spLocks noGrp="1"/>
          </p:cNvSpPr>
          <p:nvPr>
            <p:ph type="sldNum" idx="12"/>
          </p:nvPr>
        </p:nvSpPr>
        <p:spPr>
          <a:xfrm>
            <a:off x="11704319" y="6455664"/>
            <a:ext cx="448056" cy="365125"/>
          </a:xfrm>
        </p:spPr>
        <p:txBody>
          <a:bodyPr vert="horz" lIns="91440" tIns="45720" rIns="91440" bIns="45720" rtlCol="0" anchor="ctr">
            <a:normAutofit/>
          </a:bodyPr>
          <a:lstStyle/>
          <a:p>
            <a:pPr lvl="0" indent="0">
              <a:spcBef>
                <a:spcPts val="0"/>
              </a:spcBef>
              <a:spcAft>
                <a:spcPts val="600"/>
              </a:spcAft>
              <a:buNone/>
            </a:pPr>
            <a:fld id="{00000000-1234-1234-1234-123412341234}" type="slidenum">
              <a:rPr lang="en-US" sz="1100" kern="1200" smtClean="0">
                <a:solidFill>
                  <a:schemeClr val="tx1">
                    <a:lumMod val="50000"/>
                    <a:lumOff val="50000"/>
                  </a:schemeClr>
                </a:solidFill>
                <a:latin typeface="+mn-lt"/>
                <a:ea typeface="+mn-ea"/>
                <a:cs typeface="+mn-cs"/>
              </a:rPr>
              <a:pPr lvl="0" indent="0">
                <a:spcBef>
                  <a:spcPts val="0"/>
                </a:spcBef>
                <a:spcAft>
                  <a:spcPts val="600"/>
                </a:spcAft>
                <a:buNone/>
              </a:pPr>
              <a:t>40</a:t>
            </a:fld>
            <a:endParaRPr lang="en-US" sz="1100" kern="1200">
              <a:solidFill>
                <a:schemeClr val="tx1">
                  <a:lumMod val="50000"/>
                  <a:lumOff val="50000"/>
                </a:schemeClr>
              </a:solidFill>
              <a:latin typeface="+mn-lt"/>
              <a:ea typeface="+mn-ea"/>
              <a:cs typeface="+mn-cs"/>
            </a:endParaRPr>
          </a:p>
        </p:txBody>
      </p:sp>
      <p:pic>
        <p:nvPicPr>
          <p:cNvPr id="3" name="Google Shape;518;g1e370a7c432_0_2445">
            <a:extLst>
              <a:ext uri="{FF2B5EF4-FFF2-40B4-BE49-F238E27FC236}">
                <a16:creationId xmlns:a16="http://schemas.microsoft.com/office/drawing/2014/main" id="{74B05D0C-C032-63E9-A458-4A9615E3D13A}"/>
              </a:ext>
            </a:extLst>
          </p:cNvPr>
          <p:cNvPicPr preferRelativeResize="0"/>
          <p:nvPr/>
        </p:nvPicPr>
        <p:blipFill rotWithShape="1">
          <a:blip r:embed="rId3">
            <a:alphaModFix/>
          </a:blip>
          <a:srcRect/>
          <a:stretch/>
        </p:blipFill>
        <p:spPr>
          <a:xfrm>
            <a:off x="10266933" y="0"/>
            <a:ext cx="1885442" cy="879716"/>
          </a:xfrm>
          <a:prstGeom prst="rect">
            <a:avLst/>
          </a:prstGeom>
          <a:noFill/>
          <a:ln>
            <a:noFill/>
          </a:ln>
        </p:spPr>
      </p:pic>
    </p:spTree>
    <p:extLst>
      <p:ext uri="{BB962C8B-B14F-4D97-AF65-F5344CB8AC3E}">
        <p14:creationId xmlns:p14="http://schemas.microsoft.com/office/powerpoint/2010/main" val="38674436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DADFD-1F18-F014-C01D-FEC6452188BC}"/>
              </a:ext>
            </a:extLst>
          </p:cNvPr>
          <p:cNvSpPr>
            <a:spLocks noGrp="1"/>
          </p:cNvSpPr>
          <p:nvPr>
            <p:ph type="title"/>
          </p:nvPr>
        </p:nvSpPr>
        <p:spPr/>
        <p:txBody>
          <a:bodyPr/>
          <a:lstStyle/>
          <a:p>
            <a:r>
              <a:rPr lang="en-IE" dirty="0">
                <a:solidFill>
                  <a:schemeClr val="accent2">
                    <a:lumMod val="75000"/>
                  </a:schemeClr>
                </a:solidFill>
              </a:rPr>
              <a:t>Residential Assistants Workshop Feedback 2023/24</a:t>
            </a:r>
          </a:p>
        </p:txBody>
      </p:sp>
      <p:sp>
        <p:nvSpPr>
          <p:cNvPr id="3" name="Text Placeholder 2">
            <a:extLst>
              <a:ext uri="{FF2B5EF4-FFF2-40B4-BE49-F238E27FC236}">
                <a16:creationId xmlns:a16="http://schemas.microsoft.com/office/drawing/2014/main" id="{CFC6DEBA-7E67-988B-48C8-3F7CBC7C4FAC}"/>
              </a:ext>
            </a:extLst>
          </p:cNvPr>
          <p:cNvSpPr>
            <a:spLocks noGrp="1"/>
          </p:cNvSpPr>
          <p:nvPr>
            <p:ph type="body" idx="1"/>
          </p:nvPr>
        </p:nvSpPr>
        <p:spPr/>
        <p:txBody>
          <a:bodyPr>
            <a:normAutofit fontScale="92500" lnSpcReduction="20000"/>
          </a:bodyPr>
          <a:lstStyle/>
          <a:p>
            <a:r>
              <a:rPr lang="en-IE" dirty="0"/>
              <a:t>43 Residential Assistance provided feedback in 2023/24</a:t>
            </a:r>
          </a:p>
          <a:p>
            <a:r>
              <a:rPr lang="en-IE" dirty="0"/>
              <a:t>This  50-minute training was delivered in groups no bigger than 25 by two different facilitators</a:t>
            </a:r>
          </a:p>
          <a:p>
            <a:r>
              <a:rPr lang="en-IE" dirty="0"/>
              <a:t>93% agreed or strongly agreed they were satisfied with the workshop overall</a:t>
            </a:r>
          </a:p>
          <a:p>
            <a:r>
              <a:rPr lang="en-IE" dirty="0"/>
              <a:t>93% agreed or strongly agreed that the style, pace, content, delivery methods were appropriate</a:t>
            </a:r>
          </a:p>
          <a:p>
            <a:r>
              <a:rPr lang="en-IE" dirty="0"/>
              <a:t>91% agreed or strongly agreed their knowledge of the subject matter was enhanced</a:t>
            </a:r>
          </a:p>
          <a:p>
            <a:r>
              <a:rPr lang="en-IE" dirty="0"/>
              <a:t>95% agreed or strongly agreed it was relevant to what they might expect to encounter</a:t>
            </a:r>
          </a:p>
          <a:p>
            <a:r>
              <a:rPr lang="en-IE" dirty="0"/>
              <a:t>91% said they would recommend it to a friend</a:t>
            </a:r>
          </a:p>
          <a:p>
            <a:endParaRPr lang="en-IE" dirty="0"/>
          </a:p>
        </p:txBody>
      </p:sp>
      <p:sp>
        <p:nvSpPr>
          <p:cNvPr id="4" name="Slide Number Placeholder 3">
            <a:extLst>
              <a:ext uri="{FF2B5EF4-FFF2-40B4-BE49-F238E27FC236}">
                <a16:creationId xmlns:a16="http://schemas.microsoft.com/office/drawing/2014/main" id="{9510A5DE-125F-4FDF-EFFA-B5BE4DB8DDA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41</a:t>
            </a:fld>
            <a:endParaRPr lang="en-GB"/>
          </a:p>
        </p:txBody>
      </p:sp>
      <p:pic>
        <p:nvPicPr>
          <p:cNvPr id="5" name="Google Shape;518;g1e370a7c432_0_2445">
            <a:extLst>
              <a:ext uri="{FF2B5EF4-FFF2-40B4-BE49-F238E27FC236}">
                <a16:creationId xmlns:a16="http://schemas.microsoft.com/office/drawing/2014/main" id="{5DEF0AF2-66C4-7FAE-2504-CE61EA5773E4}"/>
              </a:ext>
            </a:extLst>
          </p:cNvPr>
          <p:cNvPicPr preferRelativeResize="0"/>
          <p:nvPr/>
        </p:nvPicPr>
        <p:blipFill rotWithShape="1">
          <a:blip r:embed="rId3">
            <a:alphaModFix/>
          </a:blip>
          <a:srcRect/>
          <a:stretch/>
        </p:blipFill>
        <p:spPr>
          <a:xfrm>
            <a:off x="10306558" y="6053017"/>
            <a:ext cx="1885442" cy="879716"/>
          </a:xfrm>
          <a:prstGeom prst="rect">
            <a:avLst/>
          </a:prstGeom>
          <a:noFill/>
          <a:ln>
            <a:noFill/>
          </a:ln>
        </p:spPr>
      </p:pic>
    </p:spTree>
    <p:extLst>
      <p:ext uri="{BB962C8B-B14F-4D97-AF65-F5344CB8AC3E}">
        <p14:creationId xmlns:p14="http://schemas.microsoft.com/office/powerpoint/2010/main" val="37151368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70"/>
        <p:cNvGrpSpPr/>
        <p:nvPr/>
      </p:nvGrpSpPr>
      <p:grpSpPr>
        <a:xfrm>
          <a:off x="0" y="0"/>
          <a:ext cx="0" cy="0"/>
          <a:chOff x="0" y="0"/>
          <a:chExt cx="0" cy="0"/>
        </a:xfrm>
      </p:grpSpPr>
      <p:sp>
        <p:nvSpPr>
          <p:cNvPr id="2071" name="Google Shape;2071;g24d476361d3_0_0">
            <a:extLst>
              <a:ext uri="{C183D7F6-B498-43B3-948B-1728B52AA6E4}">
                <adec:decorative xmlns:adec="http://schemas.microsoft.com/office/drawing/2017/decorative" val="1"/>
              </a:ext>
            </a:extLst>
          </p:cNvPr>
          <p:cNvSpPr/>
          <p:nvPr/>
        </p:nvSpPr>
        <p:spPr>
          <a:xfrm>
            <a:off x="5055129" y="-77796"/>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72" name="Google Shape;2072;g24d476361d3_0_0"/>
          <p:cNvSpPr txBox="1">
            <a:spLocks noGrp="1"/>
          </p:cNvSpPr>
          <p:nvPr>
            <p:ph type="title"/>
          </p:nvPr>
        </p:nvSpPr>
        <p:spPr>
          <a:xfrm>
            <a:off x="630936" y="640080"/>
            <a:ext cx="4818900" cy="14814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400"/>
              <a:buFont typeface="Calibri"/>
              <a:buNone/>
            </a:pPr>
            <a:r>
              <a:rPr lang="en-GB" sz="5400" b="1" dirty="0">
                <a:solidFill>
                  <a:srgbClr val="044458"/>
                </a:solidFill>
                <a:latin typeface="+mj-lt"/>
              </a:rPr>
              <a:t>Feedback </a:t>
            </a:r>
            <a:endParaRPr b="1" dirty="0">
              <a:solidFill>
                <a:srgbClr val="044458"/>
              </a:solidFill>
              <a:latin typeface="+mj-lt"/>
            </a:endParaRPr>
          </a:p>
        </p:txBody>
      </p:sp>
      <p:sp>
        <p:nvSpPr>
          <p:cNvPr id="2073" name="Google Shape;2073;g24d476361d3_0_0">
            <a:extLst>
              <a:ext uri="{C183D7F6-B498-43B3-948B-1728B52AA6E4}">
                <adec:decorative xmlns:adec="http://schemas.microsoft.com/office/drawing/2017/decorative" val="1"/>
              </a:ext>
            </a:extLst>
          </p:cNvPr>
          <p:cNvSpPr/>
          <p:nvPr/>
        </p:nvSpPr>
        <p:spPr>
          <a:xfrm>
            <a:off x="643278" y="2372868"/>
            <a:ext cx="3255095" cy="18288"/>
          </a:xfrm>
          <a:custGeom>
            <a:avLst/>
            <a:gdLst/>
            <a:ahLst/>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rgbClr val="009673"/>
          </a:solidFill>
          <a:ln w="38100" cap="rnd" cmpd="sng">
            <a:solidFill>
              <a:srgbClr val="00967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74" name="Google Shape;2074;g24d476361d3_0_0"/>
          <p:cNvSpPr txBox="1"/>
          <p:nvPr/>
        </p:nvSpPr>
        <p:spPr>
          <a:xfrm>
            <a:off x="630936" y="2660904"/>
            <a:ext cx="4818900" cy="3547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2200"/>
              <a:buFont typeface="Arial"/>
              <a:buNone/>
            </a:pPr>
            <a:r>
              <a:rPr lang="en-GB" sz="4800" b="0" i="0" u="none" strike="noStrike" cap="none" dirty="0">
                <a:solidFill>
                  <a:srgbClr val="202124"/>
                </a:solidFill>
                <a:highlight>
                  <a:srgbClr val="FFFFFF"/>
                </a:highlight>
                <a:latin typeface="Arial"/>
                <a:ea typeface="Arial"/>
                <a:cs typeface="Arial"/>
                <a:sym typeface="Arial"/>
              </a:rPr>
              <a:t>I’d would appreciate your feedback!</a:t>
            </a:r>
            <a:endParaRPr sz="4800" b="0" i="0" u="none" strike="noStrike" cap="none" dirty="0">
              <a:solidFill>
                <a:srgbClr val="000000"/>
              </a:solidFill>
              <a:latin typeface="Arial"/>
              <a:ea typeface="Arial"/>
              <a:cs typeface="Arial"/>
              <a:sym typeface="Arial"/>
            </a:endParaRPr>
          </a:p>
        </p:txBody>
      </p:sp>
      <p:pic>
        <p:nvPicPr>
          <p:cNvPr id="1026" name="Picture 2">
            <a:extLst>
              <a:ext uri="{FF2B5EF4-FFF2-40B4-BE49-F238E27FC236}">
                <a16:creationId xmlns:a16="http://schemas.microsoft.com/office/drawing/2014/main" id="{097F75A0-2B07-E07E-A91B-BA040F5785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71500"/>
            <a:ext cx="5715000" cy="571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80"/>
        <p:cNvGrpSpPr/>
        <p:nvPr/>
      </p:nvGrpSpPr>
      <p:grpSpPr>
        <a:xfrm>
          <a:off x="0" y="0"/>
          <a:ext cx="0" cy="0"/>
          <a:chOff x="0" y="0"/>
          <a:chExt cx="0" cy="0"/>
        </a:xfrm>
      </p:grpSpPr>
      <p:sp>
        <p:nvSpPr>
          <p:cNvPr id="2081" name="Google Shape;2081;g1e370a7c432_0_2445">
            <a:extLs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082" name="Google Shape;2082;g1e370a7c432_0_2445">
            <a:extLst>
              <a:ext uri="{C183D7F6-B498-43B3-948B-1728B52AA6E4}">
                <adec:decorative xmlns:adec="http://schemas.microsoft.com/office/drawing/2017/decorative" val="1"/>
              </a:ext>
            </a:extLst>
          </p:cNvPr>
          <p:cNvSpPr/>
          <p:nvPr/>
        </p:nvSpPr>
        <p:spPr>
          <a:xfrm>
            <a:off x="477012" y="480060"/>
            <a:ext cx="11238000" cy="5898000"/>
          </a:xfrm>
          <a:prstGeom prst="rect">
            <a:avLst/>
          </a:prstGeom>
          <a:solidFill>
            <a:srgbClr val="FFFFFF"/>
          </a:solidFill>
          <a:ln>
            <a:noFill/>
          </a:ln>
          <a:effectLst>
            <a:outerShdw blurRad="63500" dist="17780" dir="5400000" algn="t" rotWithShape="0">
              <a:srgbClr val="000000">
                <a:alpha val="4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083" name="Google Shape;2083;g1e370a7c432_0_2445">
            <a:extLst>
              <a:ext uri="{C183D7F6-B498-43B3-948B-1728B52AA6E4}">
                <adec:decorative xmlns:adec="http://schemas.microsoft.com/office/drawing/2017/decorative" val="1"/>
              </a:ext>
            </a:extLst>
          </p:cNvPr>
          <p:cNvSpPr/>
          <p:nvPr/>
        </p:nvSpPr>
        <p:spPr>
          <a:xfrm>
            <a:off x="10531382" y="892871"/>
            <a:ext cx="640871" cy="5321662"/>
          </a:xfrm>
          <a:custGeom>
            <a:avLst/>
            <a:gdLst/>
            <a:ahLst/>
            <a:cxnLst/>
            <a:rect l="l" t="t" r="r" b="b"/>
            <a:pathLst>
              <a:path w="414" h="2447" extrusionOk="0">
                <a:moveTo>
                  <a:pt x="414" y="2447"/>
                </a:moveTo>
                <a:lnTo>
                  <a:pt x="0" y="2247"/>
                </a:lnTo>
                <a:lnTo>
                  <a:pt x="0" y="0"/>
                </a:lnTo>
                <a:lnTo>
                  <a:pt x="414" y="200"/>
                </a:lnTo>
                <a:lnTo>
                  <a:pt x="414" y="2447"/>
                </a:lnTo>
                <a:close/>
              </a:path>
            </a:pathLst>
          </a:custGeom>
          <a:solidFill>
            <a:srgbClr val="3F762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4" name="Google Shape;2084;g1e370a7c432_0_2445">
            <a:extLst>
              <a:ext uri="{C183D7F6-B498-43B3-948B-1728B52AA6E4}">
                <adec:decorative xmlns:adec="http://schemas.microsoft.com/office/drawing/2017/decorative" val="1"/>
              </a:ext>
            </a:extLst>
          </p:cNvPr>
          <p:cNvSpPr/>
          <p:nvPr/>
        </p:nvSpPr>
        <p:spPr>
          <a:xfrm>
            <a:off x="10530788" y="643467"/>
            <a:ext cx="381465" cy="5145032"/>
          </a:xfrm>
          <a:custGeom>
            <a:avLst/>
            <a:gdLst/>
            <a:ahLst/>
            <a:cxnLst/>
            <a:rect l="l" t="t" r="r" b="b"/>
            <a:pathLst>
              <a:path w="209" h="2358" extrusionOk="0">
                <a:moveTo>
                  <a:pt x="209" y="2246"/>
                </a:moveTo>
                <a:lnTo>
                  <a:pt x="0" y="2358"/>
                </a:lnTo>
                <a:lnTo>
                  <a:pt x="0" y="111"/>
                </a:lnTo>
                <a:lnTo>
                  <a:pt x="209" y="0"/>
                </a:lnTo>
                <a:lnTo>
                  <a:pt x="209" y="2246"/>
                </a:lnTo>
                <a:close/>
              </a:path>
            </a:pathLst>
          </a:custGeom>
          <a:solidFill>
            <a:srgbClr val="2A4F1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5" name="Google Shape;2085;g1e370a7c432_0_2445">
            <a:extLst>
              <a:ext uri="{C183D7F6-B498-43B3-948B-1728B52AA6E4}">
                <adec:decorative xmlns:adec="http://schemas.microsoft.com/office/drawing/2017/decorative" val="1"/>
              </a:ext>
            </a:extLst>
          </p:cNvPr>
          <p:cNvSpPr/>
          <p:nvPr/>
        </p:nvSpPr>
        <p:spPr>
          <a:xfrm>
            <a:off x="1019747" y="643467"/>
            <a:ext cx="9923100" cy="4893600"/>
          </a:xfrm>
          <a:prstGeom prst="rect">
            <a:avLst/>
          </a:prstGeom>
          <a:solidFill>
            <a:srgbClr val="FFFFFF"/>
          </a:solidFill>
          <a:ln w="12700"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6" name="Google Shape;2086;g1e370a7c432_0_2445">
            <a:extLst>
              <a:ext uri="{C183D7F6-B498-43B3-948B-1728B52AA6E4}">
                <adec:decorative xmlns:adec="http://schemas.microsoft.com/office/drawing/2017/decorative" val="1"/>
              </a:ext>
            </a:extLst>
          </p:cNvPr>
          <p:cNvSpPr/>
          <p:nvPr/>
        </p:nvSpPr>
        <p:spPr>
          <a:xfrm>
            <a:off x="8939842" y="1394296"/>
            <a:ext cx="428680" cy="3559675"/>
          </a:xfrm>
          <a:custGeom>
            <a:avLst/>
            <a:gdLst/>
            <a:ahLst/>
            <a:cxnLst/>
            <a:rect l="l" t="t" r="r" b="b"/>
            <a:pathLst>
              <a:path w="414" h="2447" extrusionOk="0">
                <a:moveTo>
                  <a:pt x="414" y="2447"/>
                </a:moveTo>
                <a:lnTo>
                  <a:pt x="0" y="2247"/>
                </a:lnTo>
                <a:lnTo>
                  <a:pt x="0" y="0"/>
                </a:lnTo>
                <a:lnTo>
                  <a:pt x="414" y="200"/>
                </a:lnTo>
                <a:lnTo>
                  <a:pt x="414" y="2447"/>
                </a:lnTo>
                <a:close/>
              </a:path>
            </a:pathLst>
          </a:custGeom>
          <a:solidFill>
            <a:srgbClr val="3F762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87" name="Google Shape;2087;g1e370a7c432_0_2445">
            <a:extLst>
              <a:ext uri="{C183D7F6-B498-43B3-948B-1728B52AA6E4}">
                <adec:decorative xmlns:adec="http://schemas.microsoft.com/office/drawing/2017/decorative" val="1"/>
              </a:ext>
            </a:extLst>
          </p:cNvPr>
          <p:cNvSpPr/>
          <p:nvPr/>
        </p:nvSpPr>
        <p:spPr>
          <a:xfrm>
            <a:off x="8939444" y="1227469"/>
            <a:ext cx="255163" cy="3441530"/>
          </a:xfrm>
          <a:custGeom>
            <a:avLst/>
            <a:gdLst/>
            <a:ahLst/>
            <a:cxnLst/>
            <a:rect l="l" t="t" r="r" b="b"/>
            <a:pathLst>
              <a:path w="209" h="2358" extrusionOk="0">
                <a:moveTo>
                  <a:pt x="209" y="2246"/>
                </a:moveTo>
                <a:lnTo>
                  <a:pt x="0" y="2358"/>
                </a:lnTo>
                <a:lnTo>
                  <a:pt x="0" y="111"/>
                </a:lnTo>
                <a:lnTo>
                  <a:pt x="209" y="0"/>
                </a:lnTo>
                <a:lnTo>
                  <a:pt x="209" y="2246"/>
                </a:lnTo>
                <a:close/>
              </a:path>
            </a:pathLst>
          </a:custGeom>
          <a:solidFill>
            <a:srgbClr val="2A4F1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88" name="Google Shape;2088;g1e370a7c432_0_2445">
            <a:extLst>
              <a:ext uri="{C183D7F6-B498-43B3-948B-1728B52AA6E4}">
                <adec:decorative xmlns:adec="http://schemas.microsoft.com/office/drawing/2017/decorative" val="1"/>
              </a:ext>
            </a:extLst>
          </p:cNvPr>
          <p:cNvSpPr/>
          <p:nvPr/>
        </p:nvSpPr>
        <p:spPr>
          <a:xfrm>
            <a:off x="1020044" y="480060"/>
            <a:ext cx="9510900" cy="5097900"/>
          </a:xfrm>
          <a:prstGeom prst="rect">
            <a:avLst/>
          </a:prstGeom>
          <a:solidFill>
            <a:srgbClr val="FFFFFF"/>
          </a:solidFill>
          <a:ln w="12700"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89" name="Google Shape;2089;g1e370a7c432_0_2445"/>
          <p:cNvSpPr txBox="1">
            <a:spLocks noGrp="1"/>
          </p:cNvSpPr>
          <p:nvPr>
            <p:ph type="title" idx="4294967295"/>
          </p:nvPr>
        </p:nvSpPr>
        <p:spPr>
          <a:xfrm>
            <a:off x="1464495" y="1366060"/>
            <a:ext cx="2446866" cy="543739"/>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356"/>
              </a:spcAft>
              <a:buClr>
                <a:srgbClr val="000000"/>
              </a:buClr>
              <a:buSzPts val="3200"/>
              <a:buFont typeface="Arial"/>
              <a:buNone/>
              <a:tabLst/>
              <a:defRPr/>
            </a:pPr>
            <a:r>
              <a:rPr kumimoji="0" lang="en-GB" sz="3200" b="1" i="0" u="none" strike="noStrike" kern="0" cap="none" spc="0" normalizeH="0" baseline="0" noProof="0" dirty="0">
                <a:ln>
                  <a:noFill/>
                </a:ln>
                <a:solidFill>
                  <a:srgbClr val="002060"/>
                </a:solidFill>
                <a:effectLst/>
                <a:uLnTx/>
                <a:uFillTx/>
                <a:latin typeface="+mj-lt"/>
                <a:ea typeface="Quattrocento Sans"/>
                <a:cs typeface="Quattrocento Sans"/>
                <a:sym typeface="Quattrocento Sans"/>
              </a:rPr>
              <a:t>Thank You</a:t>
            </a:r>
            <a:endParaRPr kumimoji="0" lang="en-GB" sz="3200" b="1" i="0" u="none" strike="noStrike" kern="0" cap="none" spc="0" normalizeH="0" baseline="0" noProof="0" dirty="0">
              <a:ln>
                <a:noFill/>
              </a:ln>
              <a:solidFill>
                <a:srgbClr val="000000"/>
              </a:solidFill>
              <a:effectLst/>
              <a:uLnTx/>
              <a:uFillTx/>
              <a:latin typeface="+mj-lt"/>
              <a:sym typeface="Arial"/>
            </a:endParaRPr>
          </a:p>
        </p:txBody>
      </p:sp>
      <p:sp>
        <p:nvSpPr>
          <p:cNvPr id="2090" name="Google Shape;2090;g1e370a7c432_0_2445"/>
          <p:cNvSpPr/>
          <p:nvPr/>
        </p:nvSpPr>
        <p:spPr>
          <a:xfrm>
            <a:off x="1567826" y="3664301"/>
            <a:ext cx="3267811" cy="24798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356"/>
              </a:spcAft>
              <a:buClr>
                <a:srgbClr val="000000"/>
              </a:buClr>
              <a:buSzPts val="2000"/>
              <a:buFont typeface="Arial"/>
              <a:buNone/>
            </a:pPr>
            <a:r>
              <a:rPr lang="en-GB" sz="2000" b="1" i="1" u="none" strike="noStrike" cap="none" dirty="0">
                <a:solidFill>
                  <a:schemeClr val="dk1"/>
                </a:solidFill>
                <a:latin typeface="+mn-lt"/>
                <a:ea typeface="Calibri"/>
                <a:cs typeface="Calibri"/>
                <a:sym typeface="Calibri"/>
              </a:rPr>
              <a:t>ucd.ie/</a:t>
            </a:r>
            <a:r>
              <a:rPr lang="en-GB" sz="2000" b="1" i="1" u="none" strike="noStrike" cap="none" dirty="0" err="1">
                <a:solidFill>
                  <a:schemeClr val="dk1"/>
                </a:solidFill>
                <a:latin typeface="+mn-lt"/>
                <a:ea typeface="Calibri"/>
                <a:cs typeface="Calibri"/>
                <a:sym typeface="Calibri"/>
              </a:rPr>
              <a:t>dignityandrespect</a:t>
            </a:r>
            <a:endParaRPr sz="2000" b="1" i="1" u="none" strike="noStrike" cap="none" dirty="0">
              <a:solidFill>
                <a:schemeClr val="dk1"/>
              </a:solidFill>
              <a:latin typeface="+mn-lt"/>
              <a:ea typeface="Calibri"/>
              <a:cs typeface="Calibri"/>
              <a:sym typeface="Calibri"/>
            </a:endParaRPr>
          </a:p>
        </p:txBody>
      </p:sp>
      <p:sp>
        <p:nvSpPr>
          <p:cNvPr id="2091" name="Google Shape;2091;g1e370a7c432_0_2445"/>
          <p:cNvSpPr/>
          <p:nvPr/>
        </p:nvSpPr>
        <p:spPr>
          <a:xfrm>
            <a:off x="2710779" y="2944361"/>
            <a:ext cx="2124859" cy="19942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356"/>
              </a:spcAft>
              <a:buClr>
                <a:srgbClr val="000000"/>
              </a:buClr>
              <a:buSzPts val="2000"/>
              <a:buFont typeface="Arial"/>
              <a:buNone/>
            </a:pPr>
            <a:r>
              <a:rPr lang="en-GB" sz="2000" b="0" i="1" u="none" strike="noStrike" cap="none" dirty="0">
                <a:solidFill>
                  <a:schemeClr val="dk1"/>
                </a:solidFill>
                <a:latin typeface="+mn-lt"/>
                <a:ea typeface="Calibri"/>
                <a:cs typeface="Calibri"/>
                <a:sym typeface="Calibri"/>
              </a:rPr>
              <a:t>@UCD_Respect</a:t>
            </a:r>
            <a:endParaRPr sz="2000" b="0" i="0" u="none" strike="noStrike" cap="none" dirty="0">
              <a:solidFill>
                <a:srgbClr val="000000"/>
              </a:solidFill>
              <a:latin typeface="+mn-lt"/>
              <a:ea typeface="Arial"/>
              <a:cs typeface="Arial"/>
              <a:sym typeface="Arial"/>
            </a:endParaRPr>
          </a:p>
        </p:txBody>
      </p:sp>
      <p:pic>
        <p:nvPicPr>
          <p:cNvPr id="2092" name="Google Shape;2092;g1e370a7c432_0_2445" descr="Instagram Logo - Free social icons"/>
          <p:cNvPicPr preferRelativeResize="0"/>
          <p:nvPr/>
        </p:nvPicPr>
        <p:blipFill rotWithShape="1">
          <a:blip r:embed="rId3">
            <a:alphaModFix/>
          </a:blip>
          <a:srcRect/>
          <a:stretch/>
        </p:blipFill>
        <p:spPr>
          <a:xfrm>
            <a:off x="1499684" y="2912415"/>
            <a:ext cx="428805" cy="422618"/>
          </a:xfrm>
          <a:prstGeom prst="rect">
            <a:avLst/>
          </a:prstGeom>
          <a:noFill/>
          <a:ln>
            <a:noFill/>
          </a:ln>
        </p:spPr>
      </p:pic>
      <p:sp>
        <p:nvSpPr>
          <p:cNvPr id="2094" name="Google Shape;2094;g1e370a7c432_0_2445"/>
          <p:cNvSpPr/>
          <p:nvPr/>
        </p:nvSpPr>
        <p:spPr>
          <a:xfrm>
            <a:off x="2710846" y="2308093"/>
            <a:ext cx="1955700" cy="437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356"/>
              </a:spcAft>
              <a:buClr>
                <a:srgbClr val="000000"/>
              </a:buClr>
              <a:buSzPts val="2000"/>
              <a:buFont typeface="Arial"/>
              <a:buNone/>
            </a:pPr>
            <a:r>
              <a:rPr lang="en-GB" sz="2000" b="0" i="1" u="none" strike="noStrike" cap="none" dirty="0">
                <a:solidFill>
                  <a:schemeClr val="dk1"/>
                </a:solidFill>
                <a:latin typeface="Calibri"/>
                <a:ea typeface="Calibri"/>
                <a:cs typeface="Calibri"/>
                <a:sym typeface="Calibri"/>
              </a:rPr>
              <a:t>respect@ucd.ie</a:t>
            </a:r>
            <a:endParaRPr sz="2000" b="0" i="0" u="none" strike="noStrike" cap="none" dirty="0">
              <a:solidFill>
                <a:srgbClr val="000000"/>
              </a:solidFill>
              <a:latin typeface="Arial"/>
              <a:ea typeface="Arial"/>
              <a:cs typeface="Arial"/>
              <a:sym typeface="Arial"/>
            </a:endParaRPr>
          </a:p>
        </p:txBody>
      </p:sp>
      <p:pic>
        <p:nvPicPr>
          <p:cNvPr id="2095" name="Google Shape;2095;g1e370a7c432_0_2445" descr="Free Mail SVG, PNG Icon, Symbol. Download Image."/>
          <p:cNvPicPr preferRelativeResize="0"/>
          <p:nvPr/>
        </p:nvPicPr>
        <p:blipFill rotWithShape="1">
          <a:blip r:embed="rId4">
            <a:alphaModFix/>
          </a:blip>
          <a:srcRect/>
          <a:stretch/>
        </p:blipFill>
        <p:spPr>
          <a:xfrm>
            <a:off x="1464495" y="2221046"/>
            <a:ext cx="428805" cy="422618"/>
          </a:xfrm>
          <a:prstGeom prst="rect">
            <a:avLst/>
          </a:prstGeom>
          <a:noFill/>
          <a:ln>
            <a:noFill/>
          </a:ln>
        </p:spPr>
      </p:pic>
      <p:pic>
        <p:nvPicPr>
          <p:cNvPr id="2096" name="Google Shape;2096;g1e370a7c432_0_2445" descr="Campaign image of woman holding a folder with text: We all need to #BuildRespect in UCD"/>
          <p:cNvPicPr preferRelativeResize="0"/>
          <p:nvPr/>
        </p:nvPicPr>
        <p:blipFill rotWithShape="1">
          <a:blip r:embed="rId5">
            <a:alphaModFix/>
          </a:blip>
          <a:srcRect/>
          <a:stretch/>
        </p:blipFill>
        <p:spPr>
          <a:xfrm>
            <a:off x="5247542" y="1618109"/>
            <a:ext cx="4120980" cy="2666710"/>
          </a:xfrm>
          <a:prstGeom prst="rect">
            <a:avLst/>
          </a:prstGeom>
          <a:noFill/>
          <a:ln>
            <a:noFill/>
          </a:ln>
        </p:spPr>
      </p:pic>
      <p:pic>
        <p:nvPicPr>
          <p:cNvPr id="2097" name="Google Shape;2097;g1e370a7c432_0_2445" descr="Campaign image (yellow) with text: Not In Our UCD"/>
          <p:cNvPicPr preferRelativeResize="0"/>
          <p:nvPr/>
        </p:nvPicPr>
        <p:blipFill rotWithShape="1">
          <a:blip r:embed="rId6">
            <a:alphaModFix/>
          </a:blip>
          <a:srcRect/>
          <a:stretch/>
        </p:blipFill>
        <p:spPr>
          <a:xfrm>
            <a:off x="1953886" y="4284819"/>
            <a:ext cx="1885442" cy="87971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2"/>
        <p:cNvGrpSpPr/>
        <p:nvPr/>
      </p:nvGrpSpPr>
      <p:grpSpPr>
        <a:xfrm>
          <a:off x="0" y="0"/>
          <a:ext cx="0" cy="0"/>
          <a:chOff x="0" y="0"/>
          <a:chExt cx="0" cy="0"/>
        </a:xfrm>
      </p:grpSpPr>
      <p:sp>
        <p:nvSpPr>
          <p:cNvPr id="1193" name="Google Shape;1193;g1e370a7c432_0_313"/>
          <p:cNvSpPr txBox="1">
            <a:spLocks noGrp="1"/>
          </p:cNvSpPr>
          <p:nvPr>
            <p:ph type="title"/>
          </p:nvPr>
        </p:nvSpPr>
        <p:spPr>
          <a:xfrm>
            <a:off x="6315162" y="526100"/>
            <a:ext cx="5375101" cy="18072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dk1"/>
              </a:buClr>
              <a:buSzPts val="1800"/>
              <a:buNone/>
            </a:pPr>
            <a:r>
              <a:rPr lang="en-GB" sz="3400" b="1" dirty="0">
                <a:solidFill>
                  <a:schemeClr val="tx1"/>
                </a:solidFill>
                <a:latin typeface="+mn-lt"/>
                <a:ea typeface="Calibri"/>
                <a:cs typeface="Calibri"/>
                <a:sym typeface="Calibri"/>
              </a:rPr>
              <a:t>Support Service Overview</a:t>
            </a:r>
            <a:endParaRPr sz="3400" b="1" dirty="0">
              <a:solidFill>
                <a:schemeClr val="tx1"/>
              </a:solidFill>
              <a:latin typeface="+mn-lt"/>
              <a:ea typeface="Calibri"/>
              <a:cs typeface="Calibri"/>
              <a:sym typeface="Calibri"/>
            </a:endParaRPr>
          </a:p>
        </p:txBody>
      </p:sp>
      <p:pic>
        <p:nvPicPr>
          <p:cNvPr id="1194" name="Google Shape;1194;g1e370a7c432_0_313" descr="A picture containing text, screenshot, font, logo&#10;&#10;Description automatically generated"/>
          <p:cNvPicPr preferRelativeResize="0"/>
          <p:nvPr/>
        </p:nvPicPr>
        <p:blipFill rotWithShape="1">
          <a:blip r:embed="rId3">
            <a:alphaModFix/>
          </a:blip>
          <a:srcRect t="3612" b="17342"/>
          <a:stretch/>
        </p:blipFill>
        <p:spPr>
          <a:xfrm>
            <a:off x="-5" y="-2053"/>
            <a:ext cx="6116569" cy="6862123"/>
          </a:xfrm>
          <a:custGeom>
            <a:avLst/>
            <a:gdLst/>
            <a:ahLst/>
            <a:cxnLst/>
            <a:rect l="l" t="t" r="r" b="b"/>
            <a:pathLst>
              <a:path w="6116569" h="6879321" extrusionOk="0">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ln>
            <a:noFill/>
          </a:ln>
        </p:spPr>
      </p:pic>
      <p:sp>
        <p:nvSpPr>
          <p:cNvPr id="1195" name="Google Shape;1195;g1e370a7c432_0_313"/>
          <p:cNvSpPr txBox="1">
            <a:spLocks noGrp="1"/>
          </p:cNvSpPr>
          <p:nvPr>
            <p:ph type="body" idx="1"/>
          </p:nvPr>
        </p:nvSpPr>
        <p:spPr>
          <a:xfrm>
            <a:off x="6116564" y="1887530"/>
            <a:ext cx="5573700" cy="4851900"/>
          </a:xfrm>
          <a:prstGeom prst="rect">
            <a:avLst/>
          </a:prstGeom>
          <a:noFill/>
          <a:ln>
            <a:noFill/>
          </a:ln>
        </p:spPr>
        <p:txBody>
          <a:bodyPr spcFirstLastPara="1" wrap="square" lIns="0" tIns="0" rIns="0" bIns="0" anchor="t" anchorCtr="0">
            <a:normAutofit fontScale="92500" lnSpcReduction="10000"/>
          </a:bodyPr>
          <a:lstStyle/>
          <a:p>
            <a:pPr marL="228600" lvl="0" indent="-262500" algn="l" rtl="0">
              <a:lnSpc>
                <a:spcPct val="90000"/>
              </a:lnSpc>
              <a:spcBef>
                <a:spcPts val="1000"/>
              </a:spcBef>
              <a:spcAft>
                <a:spcPts val="0"/>
              </a:spcAft>
              <a:buClr>
                <a:srgbClr val="002060"/>
              </a:buClr>
              <a:buSzPts val="2134"/>
              <a:buFont typeface="Calibri"/>
              <a:buChar char="•"/>
            </a:pPr>
            <a:r>
              <a:rPr lang="en-GB" sz="2433" dirty="0">
                <a:solidFill>
                  <a:schemeClr val="tx1"/>
                </a:solidFill>
                <a:latin typeface="+mn-lt"/>
                <a:ea typeface="Calibri"/>
                <a:cs typeface="Calibri"/>
                <a:sym typeface="Calibri"/>
              </a:rPr>
              <a:t>Providing confidential &amp; proactive support to students, employees and community members experiencing bullying, harassment or sexual misconduct</a:t>
            </a:r>
            <a:endParaRPr sz="3333" dirty="0">
              <a:solidFill>
                <a:schemeClr val="tx1"/>
              </a:solidFill>
              <a:latin typeface="+mn-lt"/>
              <a:ea typeface="Calibri"/>
              <a:cs typeface="Calibri"/>
              <a:sym typeface="Calibri"/>
            </a:endParaRPr>
          </a:p>
          <a:p>
            <a:pPr marL="228600" lvl="0" indent="-262500" algn="l" rtl="0">
              <a:lnSpc>
                <a:spcPct val="90000"/>
              </a:lnSpc>
              <a:spcBef>
                <a:spcPts val="1000"/>
              </a:spcBef>
              <a:spcAft>
                <a:spcPts val="0"/>
              </a:spcAft>
              <a:buClr>
                <a:srgbClr val="002060"/>
              </a:buClr>
              <a:buSzPts val="2134"/>
              <a:buFont typeface="Calibri"/>
              <a:buChar char="•"/>
            </a:pPr>
            <a:r>
              <a:rPr lang="en-GB" sz="2433" dirty="0">
                <a:solidFill>
                  <a:schemeClr val="tx1"/>
                </a:solidFill>
                <a:latin typeface="+mn-lt"/>
                <a:ea typeface="Calibri"/>
                <a:cs typeface="Calibri"/>
                <a:sym typeface="Calibri"/>
              </a:rPr>
              <a:t>In-person and online appointments available </a:t>
            </a:r>
            <a:endParaRPr sz="3333" dirty="0">
              <a:solidFill>
                <a:schemeClr val="tx1"/>
              </a:solidFill>
              <a:latin typeface="+mn-lt"/>
              <a:ea typeface="Calibri"/>
              <a:cs typeface="Calibri"/>
              <a:sym typeface="Calibri"/>
            </a:endParaRPr>
          </a:p>
          <a:p>
            <a:pPr marL="228600" lvl="0" indent="-262500" algn="l" rtl="0">
              <a:lnSpc>
                <a:spcPct val="90000"/>
              </a:lnSpc>
              <a:spcBef>
                <a:spcPts val="1000"/>
              </a:spcBef>
              <a:spcAft>
                <a:spcPts val="0"/>
              </a:spcAft>
              <a:buClr>
                <a:srgbClr val="002060"/>
              </a:buClr>
              <a:buSzPts val="2134"/>
              <a:buFont typeface="Calibri"/>
              <a:buChar char="•"/>
            </a:pPr>
            <a:r>
              <a:rPr lang="en-GB" sz="2433" dirty="0">
                <a:solidFill>
                  <a:schemeClr val="tx1"/>
                </a:solidFill>
                <a:latin typeface="+mn-lt"/>
                <a:ea typeface="Calibri"/>
                <a:cs typeface="Calibri"/>
                <a:sym typeface="Calibri"/>
              </a:rPr>
              <a:t>Supporting both informal resolution and formal complaints</a:t>
            </a:r>
            <a:endParaRPr sz="3333" dirty="0">
              <a:solidFill>
                <a:schemeClr val="tx1"/>
              </a:solidFill>
              <a:latin typeface="+mn-lt"/>
              <a:ea typeface="Calibri"/>
              <a:cs typeface="Calibri"/>
              <a:sym typeface="Calibri"/>
            </a:endParaRPr>
          </a:p>
          <a:p>
            <a:pPr marL="228600" lvl="0" indent="-262500" algn="l" rtl="0">
              <a:lnSpc>
                <a:spcPct val="90000"/>
              </a:lnSpc>
              <a:spcBef>
                <a:spcPts val="1000"/>
              </a:spcBef>
              <a:spcAft>
                <a:spcPts val="0"/>
              </a:spcAft>
              <a:buClr>
                <a:srgbClr val="002060"/>
              </a:buClr>
              <a:buSzPts val="2134"/>
              <a:buFont typeface="Calibri"/>
              <a:buChar char="•"/>
            </a:pPr>
            <a:r>
              <a:rPr lang="en-GB" sz="2433" dirty="0">
                <a:solidFill>
                  <a:schemeClr val="tx1"/>
                </a:solidFill>
                <a:latin typeface="+mn-lt"/>
                <a:ea typeface="Calibri"/>
                <a:cs typeface="Calibri"/>
                <a:sym typeface="Calibri"/>
              </a:rPr>
              <a:t>Referring to internal and external specialist services</a:t>
            </a:r>
            <a:endParaRPr sz="3333" dirty="0">
              <a:solidFill>
                <a:schemeClr val="tx1"/>
              </a:solidFill>
              <a:latin typeface="+mn-lt"/>
              <a:ea typeface="Calibri"/>
              <a:cs typeface="Calibri"/>
              <a:sym typeface="Calibri"/>
            </a:endParaRPr>
          </a:p>
          <a:p>
            <a:pPr marL="228600" lvl="0" indent="-262500" algn="l" rtl="0">
              <a:lnSpc>
                <a:spcPct val="90000"/>
              </a:lnSpc>
              <a:spcBef>
                <a:spcPts val="1000"/>
              </a:spcBef>
              <a:spcAft>
                <a:spcPts val="0"/>
              </a:spcAft>
              <a:buClr>
                <a:srgbClr val="002060"/>
              </a:buClr>
              <a:buSzPts val="2134"/>
              <a:buFont typeface="Calibri"/>
              <a:buChar char="•"/>
            </a:pPr>
            <a:r>
              <a:rPr lang="en-GB" sz="2433" dirty="0">
                <a:solidFill>
                  <a:schemeClr val="tx1"/>
                </a:solidFill>
                <a:latin typeface="+mn-lt"/>
                <a:ea typeface="Calibri"/>
                <a:cs typeface="Calibri"/>
                <a:sym typeface="Calibri"/>
              </a:rPr>
              <a:t>Independent support for those reporting, reported and bystanders (Three full-time specialist D&amp;R Advisers)</a:t>
            </a:r>
            <a:endParaRPr sz="3333" dirty="0">
              <a:solidFill>
                <a:schemeClr val="tx1"/>
              </a:solidFill>
              <a:latin typeface="+mn-lt"/>
              <a:ea typeface="Calibri"/>
              <a:cs typeface="Calibri"/>
              <a:sym typeface="Calibri"/>
            </a:endParaRPr>
          </a:p>
          <a:p>
            <a:pPr marL="228600" lvl="0" indent="-127000" algn="l" rtl="0">
              <a:lnSpc>
                <a:spcPct val="90000"/>
              </a:lnSpc>
              <a:spcBef>
                <a:spcPts val="1000"/>
              </a:spcBef>
              <a:spcAft>
                <a:spcPts val="0"/>
              </a:spcAft>
              <a:buClr>
                <a:schemeClr val="dk1"/>
              </a:buClr>
              <a:buSzPts val="1600"/>
              <a:buNone/>
            </a:pPr>
            <a:endParaRPr sz="1900" dirty="0"/>
          </a:p>
          <a:p>
            <a:pPr marL="457200" lvl="0" indent="-228600" algn="l" rtl="0">
              <a:lnSpc>
                <a:spcPct val="90000"/>
              </a:lnSpc>
              <a:spcBef>
                <a:spcPts val="1000"/>
              </a:spcBef>
              <a:spcAft>
                <a:spcPts val="0"/>
              </a:spcAft>
              <a:buClr>
                <a:schemeClr val="dk1"/>
              </a:buClr>
              <a:buSzPts val="1800"/>
              <a:buNone/>
            </a:pPr>
            <a:endParaRPr sz="1900" dirty="0"/>
          </a:p>
        </p:txBody>
      </p:sp>
      <p:pic>
        <p:nvPicPr>
          <p:cNvPr id="1196" name="Google Shape;1196;g1e370a7c432_0_313" descr="A yellow sign with blue text&#10;&#10;Description automatically generated with low confidence"/>
          <p:cNvPicPr preferRelativeResize="0"/>
          <p:nvPr/>
        </p:nvPicPr>
        <p:blipFill rotWithShape="1">
          <a:blip r:embed="rId4">
            <a:alphaModFix/>
          </a:blip>
          <a:srcRect/>
          <a:stretch/>
        </p:blipFill>
        <p:spPr>
          <a:xfrm>
            <a:off x="10374284" y="24246"/>
            <a:ext cx="1819853" cy="89015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
          <p:cNvSpPr txBox="1">
            <a:spLocks noGrp="1"/>
          </p:cNvSpPr>
          <p:nvPr>
            <p:ph type="ftr" idx="11"/>
          </p:nvPr>
        </p:nvSpPr>
        <p:spPr>
          <a:xfrm>
            <a:off x="4038600" y="6515753"/>
            <a:ext cx="4114800" cy="205722"/>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000" b="0" i="0" u="none" strike="noStrike" kern="0" cap="none" spc="0" normalizeH="0" baseline="0" noProof="0">
                <a:ln>
                  <a:noFill/>
                </a:ln>
                <a:solidFill>
                  <a:srgbClr val="7F7F7F"/>
                </a:solidFill>
                <a:effectLst/>
                <a:uLnTx/>
                <a:uFillTx/>
                <a:latin typeface="Arial"/>
                <a:ea typeface="Arial"/>
                <a:cs typeface="Arial"/>
                <a:sym typeface="Arial"/>
              </a:rPr>
              <a:t>UCD DIGNITY &amp; RESPECT SUPPORT SERVICE</a:t>
            </a:r>
            <a:endParaRPr kumimoji="0" sz="1000" b="0" i="0" u="none" strike="noStrike" kern="0" cap="none" spc="0" normalizeH="0" baseline="0" noProof="0">
              <a:ln>
                <a:noFill/>
              </a:ln>
              <a:solidFill>
                <a:srgbClr val="7F7F7F"/>
              </a:solidFill>
              <a:effectLst/>
              <a:uLnTx/>
              <a:uFillTx/>
              <a:latin typeface="Arial"/>
              <a:ea typeface="Arial"/>
              <a:cs typeface="Arial"/>
              <a:sym typeface="Arial"/>
            </a:endParaRPr>
          </a:p>
        </p:txBody>
      </p:sp>
      <p:sp>
        <p:nvSpPr>
          <p:cNvPr id="354" name="Google Shape;354;p3"/>
          <p:cNvSpPr txBox="1">
            <a:spLocks noGrp="1"/>
          </p:cNvSpPr>
          <p:nvPr>
            <p:ph type="sldNum" idx="12"/>
          </p:nvPr>
        </p:nvSpPr>
        <p:spPr>
          <a:xfrm>
            <a:off x="8610600" y="6515753"/>
            <a:ext cx="2743200" cy="205722"/>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en-GB" sz="1000" b="0" i="0" u="none" strike="noStrike" kern="0" cap="none" spc="0" normalizeH="0" baseline="0" noProof="0">
                <a:ln>
                  <a:noFill/>
                </a:ln>
                <a:solidFill>
                  <a:srgbClr val="7F7F7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6</a:t>
            </a:fld>
            <a:endParaRPr kumimoji="0" sz="1000" b="0" i="0" u="none" strike="noStrike" kern="0" cap="none" spc="0" normalizeH="0" baseline="0" noProof="0">
              <a:ln>
                <a:noFill/>
              </a:ln>
              <a:solidFill>
                <a:srgbClr val="7F7F7F"/>
              </a:solidFill>
              <a:effectLst/>
              <a:uLnTx/>
              <a:uFillTx/>
              <a:latin typeface="Arial"/>
              <a:ea typeface="Arial"/>
              <a:cs typeface="Arial"/>
              <a:sym typeface="Arial"/>
            </a:endParaRPr>
          </a:p>
        </p:txBody>
      </p:sp>
      <p:sp>
        <p:nvSpPr>
          <p:cNvPr id="355" name="Google Shape;355;p3"/>
          <p:cNvSpPr txBox="1">
            <a:spLocks noGrp="1"/>
          </p:cNvSpPr>
          <p:nvPr>
            <p:ph type="body" idx="1"/>
          </p:nvPr>
        </p:nvSpPr>
        <p:spPr>
          <a:xfrm>
            <a:off x="963928" y="2683198"/>
            <a:ext cx="2667000" cy="609180"/>
          </a:xfrm>
          <a:prstGeom prst="rect">
            <a:avLst/>
          </a:prstGeom>
          <a:noFill/>
          <a:ln>
            <a:noFill/>
          </a:ln>
        </p:spPr>
        <p:txBody>
          <a:bodyPr spcFirstLastPara="1" wrap="square" lIns="91425" tIns="45700" rIns="91425" bIns="45700" anchor="ctr" anchorCtr="0">
            <a:noAutofit/>
          </a:bodyPr>
          <a:lstStyle/>
          <a:p>
            <a:pPr marL="0" lvl="0" indent="0" algn="ctr" rtl="0">
              <a:lnSpc>
                <a:spcPct val="80000"/>
              </a:lnSpc>
              <a:spcBef>
                <a:spcPts val="0"/>
              </a:spcBef>
              <a:spcAft>
                <a:spcPts val="0"/>
              </a:spcAft>
              <a:buClr>
                <a:schemeClr val="dk1"/>
              </a:buClr>
              <a:buSzPts val="2000"/>
              <a:buNone/>
            </a:pPr>
            <a:r>
              <a:rPr lang="en-GB"/>
              <a:t>ADD TEXT</a:t>
            </a:r>
            <a:endParaRPr/>
          </a:p>
        </p:txBody>
      </p:sp>
      <p:sp>
        <p:nvSpPr>
          <p:cNvPr id="356" name="Google Shape;356;p3"/>
          <p:cNvSpPr txBox="1">
            <a:spLocks noGrp="1"/>
          </p:cNvSpPr>
          <p:nvPr>
            <p:ph type="body" idx="2"/>
          </p:nvPr>
        </p:nvSpPr>
        <p:spPr>
          <a:xfrm>
            <a:off x="4750644" y="2683198"/>
            <a:ext cx="2667000" cy="609180"/>
          </a:xfrm>
          <a:prstGeom prst="rect">
            <a:avLst/>
          </a:prstGeom>
          <a:noFill/>
          <a:ln>
            <a:noFill/>
          </a:ln>
        </p:spPr>
        <p:txBody>
          <a:bodyPr spcFirstLastPara="1" wrap="square" lIns="91425" tIns="45700" rIns="91425" bIns="45700" anchor="ctr" anchorCtr="0">
            <a:noAutofit/>
          </a:bodyPr>
          <a:lstStyle/>
          <a:p>
            <a:pPr marL="0" lvl="0" indent="0" algn="ctr" rtl="0">
              <a:lnSpc>
                <a:spcPct val="80000"/>
              </a:lnSpc>
              <a:spcBef>
                <a:spcPts val="0"/>
              </a:spcBef>
              <a:spcAft>
                <a:spcPts val="0"/>
              </a:spcAft>
              <a:buClr>
                <a:schemeClr val="dk1"/>
              </a:buClr>
              <a:buSzPts val="2000"/>
              <a:buNone/>
            </a:pPr>
            <a:r>
              <a:rPr lang="en-GB"/>
              <a:t>ADD TEXT</a:t>
            </a:r>
            <a:endParaRPr/>
          </a:p>
        </p:txBody>
      </p:sp>
      <p:sp>
        <p:nvSpPr>
          <p:cNvPr id="357" name="Google Shape;357;p3"/>
          <p:cNvSpPr txBox="1">
            <a:spLocks noGrp="1"/>
          </p:cNvSpPr>
          <p:nvPr>
            <p:ph type="body" idx="3"/>
          </p:nvPr>
        </p:nvSpPr>
        <p:spPr>
          <a:xfrm>
            <a:off x="8551543" y="2683198"/>
            <a:ext cx="2667000" cy="609180"/>
          </a:xfrm>
          <a:prstGeom prst="rect">
            <a:avLst/>
          </a:prstGeom>
          <a:noFill/>
          <a:ln>
            <a:noFill/>
          </a:ln>
        </p:spPr>
        <p:txBody>
          <a:bodyPr spcFirstLastPara="1" wrap="square" lIns="91425" tIns="45700" rIns="91425" bIns="45700" anchor="ctr" anchorCtr="0">
            <a:noAutofit/>
          </a:bodyPr>
          <a:lstStyle/>
          <a:p>
            <a:pPr marL="0" lvl="0" indent="0" algn="ctr" rtl="0">
              <a:lnSpc>
                <a:spcPct val="80000"/>
              </a:lnSpc>
              <a:spcBef>
                <a:spcPts val="0"/>
              </a:spcBef>
              <a:spcAft>
                <a:spcPts val="0"/>
              </a:spcAft>
              <a:buClr>
                <a:schemeClr val="dk1"/>
              </a:buClr>
              <a:buSzPts val="2000"/>
              <a:buNone/>
            </a:pPr>
            <a:r>
              <a:rPr lang="en-GB"/>
              <a:t>ADD TEXT</a:t>
            </a:r>
            <a:endParaRPr/>
          </a:p>
        </p:txBody>
      </p:sp>
      <p:sp>
        <p:nvSpPr>
          <p:cNvPr id="358" name="Google Shape;358;p3"/>
          <p:cNvSpPr txBox="1">
            <a:spLocks noGrp="1"/>
          </p:cNvSpPr>
          <p:nvPr>
            <p:ph type="title"/>
          </p:nvPr>
        </p:nvSpPr>
        <p:spPr>
          <a:xfrm>
            <a:off x="834174" y="729659"/>
            <a:ext cx="6408851" cy="451913"/>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lt1"/>
              </a:buClr>
              <a:buSzPts val="4000"/>
              <a:buFont typeface="Arial"/>
              <a:buNone/>
            </a:pPr>
            <a:r>
              <a:rPr lang="en-GB" b="1" dirty="0"/>
              <a:t>Definitions</a:t>
            </a:r>
            <a:endParaRPr b="1" dirty="0"/>
          </a:p>
        </p:txBody>
      </p:sp>
      <p:pic>
        <p:nvPicPr>
          <p:cNvPr id="359" name="Google Shape;359;p3" descr="A green sign with white text&#10;&#10;Description automatically generated with medium confidence"/>
          <p:cNvPicPr preferRelativeResize="0"/>
          <p:nvPr/>
        </p:nvPicPr>
        <p:blipFill rotWithShape="1">
          <a:blip r:embed="rId3">
            <a:alphaModFix/>
          </a:blip>
          <a:srcRect/>
          <a:stretch/>
        </p:blipFill>
        <p:spPr>
          <a:xfrm>
            <a:off x="834174" y="2493384"/>
            <a:ext cx="2927205" cy="988807"/>
          </a:xfrm>
          <a:prstGeom prst="rect">
            <a:avLst/>
          </a:prstGeom>
          <a:noFill/>
          <a:ln>
            <a:noFill/>
          </a:ln>
        </p:spPr>
      </p:pic>
      <p:pic>
        <p:nvPicPr>
          <p:cNvPr id="360" name="Google Shape;360;p3" descr="A blue sign with white text&#10;&#10;Description automatically generated with medium confidence"/>
          <p:cNvPicPr preferRelativeResize="0"/>
          <p:nvPr/>
        </p:nvPicPr>
        <p:blipFill rotWithShape="1">
          <a:blip r:embed="rId4">
            <a:alphaModFix/>
          </a:blip>
          <a:srcRect/>
          <a:stretch/>
        </p:blipFill>
        <p:spPr>
          <a:xfrm>
            <a:off x="4591012" y="2619974"/>
            <a:ext cx="2986263" cy="735625"/>
          </a:xfrm>
          <a:prstGeom prst="rect">
            <a:avLst/>
          </a:prstGeom>
          <a:noFill/>
          <a:ln>
            <a:noFill/>
          </a:ln>
        </p:spPr>
      </p:pic>
      <p:pic>
        <p:nvPicPr>
          <p:cNvPr id="361" name="Google Shape;361;p3" descr="A picture containing logo&#10;&#10;Description automatically generated"/>
          <p:cNvPicPr preferRelativeResize="0"/>
          <p:nvPr/>
        </p:nvPicPr>
        <p:blipFill rotWithShape="1">
          <a:blip r:embed="rId5">
            <a:alphaModFix/>
          </a:blip>
          <a:srcRect/>
          <a:stretch/>
        </p:blipFill>
        <p:spPr>
          <a:xfrm>
            <a:off x="8631439" y="2493384"/>
            <a:ext cx="2507209" cy="988807"/>
          </a:xfrm>
          <a:prstGeom prst="rect">
            <a:avLst/>
          </a:prstGeom>
          <a:noFill/>
          <a:ln>
            <a:noFill/>
          </a:ln>
        </p:spPr>
      </p:pic>
      <p:pic>
        <p:nvPicPr>
          <p:cNvPr id="362" name="Google Shape;362;p3" descr="A yellow sign with blue text&#10;&#10;Description automatically generated with low confidence"/>
          <p:cNvPicPr preferRelativeResize="0"/>
          <p:nvPr/>
        </p:nvPicPr>
        <p:blipFill rotWithShape="1">
          <a:blip r:embed="rId6">
            <a:alphaModFix/>
          </a:blip>
          <a:srcRect/>
          <a:stretch/>
        </p:blipFill>
        <p:spPr>
          <a:xfrm>
            <a:off x="7243025" y="296611"/>
            <a:ext cx="2986262" cy="1549799"/>
          </a:xfrm>
          <a:prstGeom prst="rect">
            <a:avLst/>
          </a:prstGeom>
          <a:noFill/>
          <a:ln>
            <a:noFill/>
          </a:ln>
        </p:spPr>
      </p:pic>
      <p:pic>
        <p:nvPicPr>
          <p:cNvPr id="363" name="Google Shape;363;p3" descr="Question Mark with solid fill"/>
          <p:cNvPicPr preferRelativeResize="0"/>
          <p:nvPr/>
        </p:nvPicPr>
        <p:blipFill rotWithShape="1">
          <a:blip r:embed="rId7">
            <a:alphaModFix/>
          </a:blip>
          <a:srcRect/>
          <a:stretch/>
        </p:blipFill>
        <p:spPr>
          <a:xfrm>
            <a:off x="1327610" y="3672005"/>
            <a:ext cx="1803518" cy="1803518"/>
          </a:xfrm>
          <a:prstGeom prst="rect">
            <a:avLst/>
          </a:prstGeom>
          <a:noFill/>
          <a:ln>
            <a:noFill/>
          </a:ln>
        </p:spPr>
      </p:pic>
      <p:pic>
        <p:nvPicPr>
          <p:cNvPr id="364" name="Google Shape;364;p3" descr="Question Mark with solid fill"/>
          <p:cNvPicPr preferRelativeResize="0"/>
          <p:nvPr/>
        </p:nvPicPr>
        <p:blipFill rotWithShape="1">
          <a:blip r:embed="rId7">
            <a:alphaModFix/>
          </a:blip>
          <a:srcRect/>
          <a:stretch/>
        </p:blipFill>
        <p:spPr>
          <a:xfrm>
            <a:off x="8983284" y="3672005"/>
            <a:ext cx="1803518" cy="1803518"/>
          </a:xfrm>
          <a:prstGeom prst="rect">
            <a:avLst/>
          </a:prstGeom>
          <a:noFill/>
          <a:ln>
            <a:noFill/>
          </a:ln>
        </p:spPr>
      </p:pic>
      <p:pic>
        <p:nvPicPr>
          <p:cNvPr id="365" name="Google Shape;365;p3" descr="Question Mark with solid fill"/>
          <p:cNvPicPr preferRelativeResize="0"/>
          <p:nvPr/>
        </p:nvPicPr>
        <p:blipFill rotWithShape="1">
          <a:blip r:embed="rId7">
            <a:alphaModFix/>
          </a:blip>
          <a:srcRect/>
          <a:stretch/>
        </p:blipFill>
        <p:spPr>
          <a:xfrm>
            <a:off x="5155447" y="3672005"/>
            <a:ext cx="1803518" cy="1803518"/>
          </a:xfrm>
          <a:prstGeom prst="rect">
            <a:avLst/>
          </a:prstGeom>
          <a:noFill/>
          <a:ln>
            <a:noFill/>
          </a:ln>
        </p:spPr>
      </p:pic>
      <p:sp>
        <p:nvSpPr>
          <p:cNvPr id="366" name="Google Shape;366;p3"/>
          <p:cNvSpPr txBox="1">
            <a:spLocks noGrp="1"/>
          </p:cNvSpPr>
          <p:nvPr>
            <p:ph type="body" idx="4"/>
          </p:nvPr>
        </p:nvSpPr>
        <p:spPr>
          <a:xfrm>
            <a:off x="722130" y="3502402"/>
            <a:ext cx="3169800" cy="24411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Clr>
                <a:srgbClr val="000000"/>
              </a:buClr>
              <a:buSzPts val="1300"/>
              <a:buNone/>
            </a:pPr>
            <a:r>
              <a:rPr lang="en-GB" sz="1300" b="1" i="0" u="sng" strike="noStrike" dirty="0">
                <a:solidFill>
                  <a:srgbClr val="000000"/>
                </a:solidFill>
                <a:latin typeface="Arial"/>
                <a:ea typeface="Arial"/>
                <a:cs typeface="Arial"/>
                <a:sym typeface="Arial"/>
              </a:rPr>
              <a:t>Unwanted</a:t>
            </a:r>
            <a:r>
              <a:rPr lang="en-GB" sz="1300" b="1" i="0" u="none" strike="noStrike" dirty="0">
                <a:solidFill>
                  <a:srgbClr val="000000"/>
                </a:solidFill>
                <a:latin typeface="Arial"/>
                <a:ea typeface="Arial"/>
                <a:cs typeface="Arial"/>
                <a:sym typeface="Arial"/>
              </a:rPr>
              <a:t> conduct more than once.</a:t>
            </a:r>
            <a:endParaRPr sz="1300" b="1" dirty="0">
              <a:solidFill>
                <a:srgbClr val="000000"/>
              </a:solidFill>
              <a:latin typeface="Arial"/>
              <a:ea typeface="Arial"/>
              <a:cs typeface="Arial"/>
              <a:sym typeface="Arial"/>
            </a:endParaRPr>
          </a:p>
          <a:p>
            <a:pPr marL="0" lvl="0" indent="0" algn="l" rtl="0">
              <a:lnSpc>
                <a:spcPct val="125000"/>
              </a:lnSpc>
              <a:spcBef>
                <a:spcPts val="0"/>
              </a:spcBef>
              <a:spcAft>
                <a:spcPts val="0"/>
              </a:spcAft>
              <a:buClr>
                <a:srgbClr val="000000"/>
              </a:buClr>
              <a:buSzPts val="1300"/>
              <a:buNone/>
            </a:pPr>
            <a:r>
              <a:rPr lang="en-GB" sz="1300" b="1" i="0" u="none" strike="noStrike" dirty="0">
                <a:solidFill>
                  <a:srgbClr val="000000"/>
                </a:solidFill>
                <a:latin typeface="Arial"/>
                <a:ea typeface="Arial"/>
                <a:cs typeface="Arial"/>
                <a:sym typeface="Arial"/>
              </a:rPr>
              <a:t>Which could reasonably be regarded as undermining the individual’s right to dignity at the place of work/study</a:t>
            </a:r>
            <a:endParaRPr sz="1300" b="1" dirty="0">
              <a:latin typeface="Arial"/>
              <a:ea typeface="Arial"/>
              <a:cs typeface="Arial"/>
              <a:sym typeface="Arial"/>
            </a:endParaRPr>
          </a:p>
          <a:p>
            <a:pPr marL="0" lvl="0" indent="0" algn="l" rtl="0">
              <a:lnSpc>
                <a:spcPct val="125000"/>
              </a:lnSpc>
              <a:spcBef>
                <a:spcPts val="300"/>
              </a:spcBef>
              <a:spcAft>
                <a:spcPts val="0"/>
              </a:spcAft>
              <a:buClr>
                <a:srgbClr val="000000"/>
              </a:buClr>
              <a:buSzPts val="1300"/>
              <a:buNone/>
            </a:pPr>
            <a:r>
              <a:rPr lang="en-GB" sz="1300" b="1" i="0" u="none" strike="noStrike" dirty="0">
                <a:solidFill>
                  <a:srgbClr val="000000"/>
                </a:solidFill>
                <a:latin typeface="Arial"/>
                <a:ea typeface="Arial"/>
                <a:cs typeface="Arial"/>
                <a:sym typeface="Arial"/>
              </a:rPr>
              <a:t>Examples: verbal, insults, humiliation, gossip, exclusion</a:t>
            </a:r>
            <a:endParaRPr sz="1300" b="1" dirty="0">
              <a:latin typeface="Arial"/>
              <a:ea typeface="Arial"/>
              <a:cs typeface="Arial"/>
              <a:sym typeface="Arial"/>
            </a:endParaRPr>
          </a:p>
          <a:p>
            <a:pPr marL="0" lvl="0" indent="0" algn="ctr" rtl="0">
              <a:lnSpc>
                <a:spcPct val="125000"/>
              </a:lnSpc>
              <a:spcBef>
                <a:spcPts val="0"/>
              </a:spcBef>
              <a:spcAft>
                <a:spcPts val="0"/>
              </a:spcAft>
              <a:buClr>
                <a:schemeClr val="dk1"/>
              </a:buClr>
              <a:buSzPts val="1400"/>
              <a:buNone/>
            </a:pPr>
            <a:endParaRPr dirty="0"/>
          </a:p>
        </p:txBody>
      </p:sp>
      <p:sp>
        <p:nvSpPr>
          <p:cNvPr id="367" name="Google Shape;367;p3"/>
          <p:cNvSpPr txBox="1">
            <a:spLocks noGrp="1"/>
          </p:cNvSpPr>
          <p:nvPr>
            <p:ph type="body" idx="5"/>
          </p:nvPr>
        </p:nvSpPr>
        <p:spPr>
          <a:xfrm>
            <a:off x="4519619" y="3502402"/>
            <a:ext cx="3169800" cy="20670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Clr>
                <a:srgbClr val="000000"/>
              </a:buClr>
              <a:buSzPts val="1300"/>
              <a:buNone/>
            </a:pPr>
            <a:r>
              <a:rPr lang="en-GB" sz="1300" b="1" i="0" u="sng" strike="noStrike" dirty="0">
                <a:solidFill>
                  <a:srgbClr val="000000"/>
                </a:solidFill>
                <a:latin typeface="Arial"/>
                <a:ea typeface="Arial"/>
                <a:cs typeface="Arial"/>
                <a:sym typeface="Arial"/>
              </a:rPr>
              <a:t>Unwanted</a:t>
            </a:r>
            <a:r>
              <a:rPr lang="en-GB" sz="1300" b="1" i="0" u="none" strike="noStrike" dirty="0">
                <a:solidFill>
                  <a:srgbClr val="000000"/>
                </a:solidFill>
                <a:latin typeface="Arial"/>
                <a:ea typeface="Arial"/>
                <a:cs typeface="Arial"/>
                <a:sym typeface="Arial"/>
              </a:rPr>
              <a:t> conduct related to the discriminatory grounds</a:t>
            </a:r>
            <a:endParaRPr sz="1300" b="1" i="0" u="none" strike="noStrike" dirty="0">
              <a:solidFill>
                <a:srgbClr val="000000"/>
              </a:solidFill>
              <a:latin typeface="Arial"/>
              <a:ea typeface="Arial"/>
              <a:cs typeface="Arial"/>
              <a:sym typeface="Arial"/>
            </a:endParaRPr>
          </a:p>
          <a:p>
            <a:pPr marL="0" lvl="0" indent="0" algn="l" rtl="0">
              <a:lnSpc>
                <a:spcPct val="125000"/>
              </a:lnSpc>
              <a:spcBef>
                <a:spcPts val="300"/>
              </a:spcBef>
              <a:spcAft>
                <a:spcPts val="0"/>
              </a:spcAft>
              <a:buClr>
                <a:srgbClr val="000000"/>
              </a:buClr>
              <a:buSzPts val="1300"/>
              <a:buNone/>
            </a:pPr>
            <a:r>
              <a:rPr lang="en-GB" sz="1300" b="1" i="0" u="none" strike="noStrike" dirty="0">
                <a:solidFill>
                  <a:srgbClr val="000000"/>
                </a:solidFill>
                <a:latin typeface="Arial"/>
                <a:ea typeface="Arial"/>
                <a:cs typeface="Arial"/>
                <a:sym typeface="Arial"/>
              </a:rPr>
              <a:t>Has purpose or effect of violating a person’s dignity and</a:t>
            </a:r>
            <a:endParaRPr sz="1300" b="1" i="0" u="none" strike="noStrike" dirty="0">
              <a:solidFill>
                <a:srgbClr val="000000"/>
              </a:solidFill>
              <a:latin typeface="Arial"/>
              <a:ea typeface="Arial"/>
              <a:cs typeface="Arial"/>
              <a:sym typeface="Arial"/>
            </a:endParaRPr>
          </a:p>
          <a:p>
            <a:pPr marL="0" lvl="0" indent="0" algn="l" rtl="0">
              <a:lnSpc>
                <a:spcPct val="125000"/>
              </a:lnSpc>
              <a:spcBef>
                <a:spcPts val="300"/>
              </a:spcBef>
              <a:spcAft>
                <a:spcPts val="0"/>
              </a:spcAft>
              <a:buClr>
                <a:srgbClr val="000000"/>
              </a:buClr>
              <a:buSzPts val="1300"/>
              <a:buNone/>
            </a:pPr>
            <a:r>
              <a:rPr lang="en-GB" sz="1300" b="1" dirty="0">
                <a:solidFill>
                  <a:srgbClr val="000000"/>
                </a:solidFill>
              </a:rPr>
              <a:t>c</a:t>
            </a:r>
            <a:r>
              <a:rPr lang="en-GB" sz="1300" b="1" i="0" u="none" strike="noStrike" dirty="0">
                <a:solidFill>
                  <a:srgbClr val="000000"/>
                </a:solidFill>
                <a:latin typeface="Arial"/>
                <a:ea typeface="Arial"/>
                <a:cs typeface="Arial"/>
                <a:sym typeface="Arial"/>
              </a:rPr>
              <a:t>reating an intimidating, hostile, degrading, humiliating or offensive environment</a:t>
            </a:r>
            <a:endParaRPr b="1" dirty="0">
              <a:latin typeface="Arial"/>
              <a:ea typeface="Arial"/>
              <a:cs typeface="Arial"/>
              <a:sym typeface="Arial"/>
            </a:endParaRPr>
          </a:p>
          <a:p>
            <a:pPr marL="0" lvl="0" indent="0" algn="ctr" rtl="0">
              <a:lnSpc>
                <a:spcPct val="125000"/>
              </a:lnSpc>
              <a:spcBef>
                <a:spcPts val="0"/>
              </a:spcBef>
              <a:spcAft>
                <a:spcPts val="0"/>
              </a:spcAft>
              <a:buClr>
                <a:schemeClr val="dk1"/>
              </a:buClr>
              <a:buSzPts val="1400"/>
              <a:buNone/>
            </a:pPr>
            <a:endParaRPr dirty="0"/>
          </a:p>
        </p:txBody>
      </p:sp>
      <p:sp>
        <p:nvSpPr>
          <p:cNvPr id="368" name="Google Shape;368;p3"/>
          <p:cNvSpPr txBox="1">
            <a:spLocks noGrp="1"/>
          </p:cNvSpPr>
          <p:nvPr>
            <p:ph type="body" idx="6"/>
          </p:nvPr>
        </p:nvSpPr>
        <p:spPr>
          <a:xfrm>
            <a:off x="8223193" y="3502450"/>
            <a:ext cx="3323700" cy="24411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Clr>
                <a:srgbClr val="000000"/>
              </a:buClr>
              <a:buSzPts val="1200"/>
              <a:buNone/>
            </a:pPr>
            <a:r>
              <a:rPr lang="en-GB" sz="1200" b="1" i="0" u="none" strike="noStrike" dirty="0">
                <a:solidFill>
                  <a:srgbClr val="000000"/>
                </a:solidFill>
                <a:latin typeface="Arial"/>
                <a:ea typeface="Arial"/>
                <a:cs typeface="Arial"/>
                <a:sym typeface="Arial"/>
              </a:rPr>
              <a:t>Covers a wide spectrum of inappropriate &amp; </a:t>
            </a:r>
            <a:r>
              <a:rPr lang="en-GB" sz="1200" b="1" i="0" u="sng" strike="noStrike" dirty="0">
                <a:solidFill>
                  <a:srgbClr val="000000"/>
                </a:solidFill>
                <a:latin typeface="Arial"/>
                <a:ea typeface="Arial"/>
                <a:cs typeface="Arial"/>
                <a:sym typeface="Arial"/>
              </a:rPr>
              <a:t>unwanted</a:t>
            </a:r>
            <a:r>
              <a:rPr lang="en-GB" sz="1200" b="1" i="0" u="none" strike="noStrike" dirty="0">
                <a:solidFill>
                  <a:srgbClr val="000000"/>
                </a:solidFill>
                <a:latin typeface="Arial"/>
                <a:ea typeface="Arial"/>
                <a:cs typeface="Arial"/>
                <a:sym typeface="Arial"/>
              </a:rPr>
              <a:t> behaviours of a sexual nature</a:t>
            </a:r>
            <a:endParaRPr b="1" dirty="0">
              <a:latin typeface="Arial"/>
              <a:ea typeface="Arial"/>
              <a:cs typeface="Arial"/>
              <a:sym typeface="Arial"/>
            </a:endParaRPr>
          </a:p>
          <a:p>
            <a:pPr marL="0" lvl="0" indent="0" algn="l" rtl="0">
              <a:lnSpc>
                <a:spcPct val="125000"/>
              </a:lnSpc>
              <a:spcBef>
                <a:spcPts val="285"/>
              </a:spcBef>
              <a:spcAft>
                <a:spcPts val="0"/>
              </a:spcAft>
              <a:buClr>
                <a:srgbClr val="000000"/>
              </a:buClr>
              <a:buSzPts val="1200"/>
              <a:buNone/>
            </a:pPr>
            <a:r>
              <a:rPr lang="en-GB" sz="1200" b="1" i="0" u="none" strike="noStrike" dirty="0">
                <a:solidFill>
                  <a:srgbClr val="000000"/>
                </a:solidFill>
                <a:latin typeface="Arial"/>
                <a:ea typeface="Arial"/>
                <a:cs typeface="Arial"/>
                <a:sym typeface="Arial"/>
              </a:rPr>
              <a:t>Can be perpetrated by a person of any gender. Can occur between people of the same gender</a:t>
            </a:r>
            <a:endParaRPr b="1" dirty="0">
              <a:latin typeface="Arial"/>
              <a:ea typeface="Arial"/>
              <a:cs typeface="Arial"/>
              <a:sym typeface="Arial"/>
            </a:endParaRPr>
          </a:p>
          <a:p>
            <a:pPr marL="0" lvl="0" indent="0" algn="l" rtl="0">
              <a:lnSpc>
                <a:spcPct val="125000"/>
              </a:lnSpc>
              <a:spcBef>
                <a:spcPts val="285"/>
              </a:spcBef>
              <a:spcAft>
                <a:spcPts val="0"/>
              </a:spcAft>
              <a:buClr>
                <a:srgbClr val="000000"/>
              </a:buClr>
              <a:buSzPts val="1200"/>
              <a:buNone/>
            </a:pPr>
            <a:r>
              <a:rPr lang="en-GB" sz="1200" b="1" i="0" u="none" strike="noStrike" dirty="0">
                <a:solidFill>
                  <a:srgbClr val="000000"/>
                </a:solidFill>
                <a:latin typeface="Arial"/>
                <a:ea typeface="Arial"/>
                <a:cs typeface="Arial"/>
                <a:sym typeface="Arial"/>
              </a:rPr>
              <a:t>Can occur between strangers, acquaintances including those involved in an intimate relationship</a:t>
            </a:r>
            <a:endParaRPr b="1" dirty="0">
              <a:latin typeface="Arial"/>
              <a:ea typeface="Arial"/>
              <a:cs typeface="Arial"/>
              <a:sym typeface="Arial"/>
            </a:endParaRPr>
          </a:p>
          <a:p>
            <a:pPr marL="0" lvl="0" indent="0" algn="ctr" rtl="0">
              <a:lnSpc>
                <a:spcPct val="125000"/>
              </a:lnSpc>
              <a:spcBef>
                <a:spcPts val="0"/>
              </a:spcBef>
              <a:spcAft>
                <a:spcPts val="0"/>
              </a:spcAft>
              <a:buClr>
                <a:schemeClr val="dk1"/>
              </a:buClr>
              <a:buSzPts val="1400"/>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363"/>
                                        </p:tgtEl>
                                      </p:cBhvr>
                                    </p:animEffect>
                                    <p:set>
                                      <p:cBhvr>
                                        <p:cTn id="7" dur="1" fill="hold">
                                          <p:stCondLst>
                                            <p:cond delay="1000"/>
                                          </p:stCondLst>
                                        </p:cTn>
                                        <p:tgtEl>
                                          <p:spTgt spid="36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6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1000"/>
                                        <p:tgtEl>
                                          <p:spTgt spid="365"/>
                                        </p:tgtEl>
                                      </p:cBhvr>
                                    </p:animEffect>
                                    <p:set>
                                      <p:cBhvr>
                                        <p:cTn id="16" dur="1" fill="hold">
                                          <p:stCondLst>
                                            <p:cond delay="1000"/>
                                          </p:stCondLst>
                                        </p:cTn>
                                        <p:tgtEl>
                                          <p:spTgt spid="36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6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1000"/>
                                        <p:tgtEl>
                                          <p:spTgt spid="364"/>
                                        </p:tgtEl>
                                      </p:cBhvr>
                                    </p:animEffect>
                                    <p:set>
                                      <p:cBhvr>
                                        <p:cTn id="25" dur="1" fill="hold">
                                          <p:stCondLst>
                                            <p:cond delay="1000"/>
                                          </p:stCondLst>
                                        </p:cTn>
                                        <p:tgtEl>
                                          <p:spTgt spid="36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1"/>
        <p:cNvGrpSpPr/>
        <p:nvPr/>
      </p:nvGrpSpPr>
      <p:grpSpPr>
        <a:xfrm>
          <a:off x="0" y="0"/>
          <a:ext cx="0" cy="0"/>
          <a:chOff x="0" y="0"/>
          <a:chExt cx="0" cy="0"/>
        </a:xfrm>
      </p:grpSpPr>
      <p:sp>
        <p:nvSpPr>
          <p:cNvPr id="1262" name="Google Shape;1262;g1e370a7c432_0_747">
            <a:extLst>
              <a:ext uri="{C183D7F6-B498-43B3-948B-1728B52AA6E4}">
                <adec:decorative xmlns:adec="http://schemas.microsoft.com/office/drawing/2017/decorative" val="1"/>
              </a:ext>
            </a:extLst>
          </p:cNvPr>
          <p:cNvSpPr/>
          <p:nvPr/>
        </p:nvSpPr>
        <p:spPr>
          <a:xfrm>
            <a:off x="1" y="76796"/>
            <a:ext cx="12192000" cy="6857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63" name="Google Shape;1263;g1e370a7c432_0_747"/>
          <p:cNvSpPr txBox="1">
            <a:spLocks noGrp="1"/>
          </p:cNvSpPr>
          <p:nvPr>
            <p:ph type="title"/>
          </p:nvPr>
        </p:nvSpPr>
        <p:spPr>
          <a:xfrm>
            <a:off x="589560" y="856180"/>
            <a:ext cx="5279400" cy="1128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GB" sz="4000" b="1" dirty="0">
                <a:solidFill>
                  <a:srgbClr val="002060"/>
                </a:solidFill>
                <a:latin typeface="+mn-lt"/>
              </a:rPr>
              <a:t>Bullying is not</a:t>
            </a:r>
            <a:endParaRPr b="1" dirty="0">
              <a:solidFill>
                <a:srgbClr val="002060"/>
              </a:solidFill>
              <a:latin typeface="+mn-lt"/>
            </a:endParaRPr>
          </a:p>
        </p:txBody>
      </p:sp>
      <p:grpSp>
        <p:nvGrpSpPr>
          <p:cNvPr id="1264" name="Google Shape;1264;g1e370a7c432_0_747">
            <a:extLst>
              <a:ext uri="{C183D7F6-B498-43B3-948B-1728B52AA6E4}">
                <adec:decorative xmlns:adec="http://schemas.microsoft.com/office/drawing/2017/decorative" val="1"/>
              </a:ext>
            </a:extLst>
          </p:cNvPr>
          <p:cNvGrpSpPr/>
          <p:nvPr/>
        </p:nvGrpSpPr>
        <p:grpSpPr>
          <a:xfrm>
            <a:off x="0" y="1083484"/>
            <a:ext cx="355241" cy="673500"/>
            <a:chOff x="0" y="823811"/>
            <a:chExt cx="355241" cy="673500"/>
          </a:xfrm>
        </p:grpSpPr>
        <p:sp>
          <p:nvSpPr>
            <p:cNvPr id="1265" name="Google Shape;1265;g1e370a7c432_0_747"/>
            <p:cNvSpPr/>
            <p:nvPr/>
          </p:nvSpPr>
          <p:spPr>
            <a:xfrm>
              <a:off x="0" y="823811"/>
              <a:ext cx="87300" cy="6735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66" name="Google Shape;1266;g1e370a7c432_0_747"/>
            <p:cNvSpPr/>
            <p:nvPr/>
          </p:nvSpPr>
          <p:spPr>
            <a:xfrm>
              <a:off x="159341" y="823811"/>
              <a:ext cx="195900" cy="6735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267" name="Google Shape;1267;g1e370a7c432_0_747">
            <a:extLst>
              <a:ext uri="{C183D7F6-B498-43B3-948B-1728B52AA6E4}">
                <adec:decorative xmlns:adec="http://schemas.microsoft.com/office/drawing/2017/decorative" val="1"/>
              </a:ext>
            </a:extLst>
          </p:cNvPr>
          <p:cNvSpPr/>
          <p:nvPr/>
        </p:nvSpPr>
        <p:spPr>
          <a:xfrm flipH="1">
            <a:off x="664951" y="2123821"/>
            <a:ext cx="4975200" cy="273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68" name="Google Shape;1268;g1e370a7c432_0_747"/>
          <p:cNvSpPr txBox="1">
            <a:spLocks noGrp="1"/>
          </p:cNvSpPr>
          <p:nvPr>
            <p:ph type="body" idx="1"/>
          </p:nvPr>
        </p:nvSpPr>
        <p:spPr>
          <a:xfrm>
            <a:off x="543717" y="2227917"/>
            <a:ext cx="5762255" cy="3979500"/>
          </a:xfrm>
          <a:prstGeom prst="rect">
            <a:avLst/>
          </a:prstGeom>
          <a:noFill/>
          <a:ln>
            <a:noFill/>
          </a:ln>
        </p:spPr>
        <p:txBody>
          <a:bodyPr spcFirstLastPara="1" wrap="square" lIns="91425" tIns="45700" rIns="91425" bIns="45700" anchor="ctr" anchorCtr="0">
            <a:normAutofit/>
          </a:bodyPr>
          <a:lstStyle/>
          <a:p>
            <a:pPr marL="228600" lvl="0" indent="-241300" algn="l" rtl="0">
              <a:lnSpc>
                <a:spcPct val="90000"/>
              </a:lnSpc>
              <a:spcBef>
                <a:spcPts val="0"/>
              </a:spcBef>
              <a:spcAft>
                <a:spcPts val="0"/>
              </a:spcAft>
              <a:buClr>
                <a:schemeClr val="dk1"/>
              </a:buClr>
              <a:buSzPts val="2200"/>
              <a:buChar char="•"/>
            </a:pPr>
            <a:r>
              <a:rPr lang="en-GB" sz="2200" dirty="0">
                <a:solidFill>
                  <a:srgbClr val="002060"/>
                </a:solidFill>
                <a:latin typeface="+mn-lt"/>
              </a:rPr>
              <a:t>Reasonable and essential feedback or constructive criticism arising from the management of conduct or performance</a:t>
            </a:r>
            <a:endParaRPr sz="2200" dirty="0">
              <a:solidFill>
                <a:srgbClr val="002060"/>
              </a:solidFill>
              <a:latin typeface="+mn-lt"/>
            </a:endParaRPr>
          </a:p>
          <a:p>
            <a:pPr marL="228600" lvl="0" indent="-241300" algn="l" rtl="0">
              <a:lnSpc>
                <a:spcPct val="90000"/>
              </a:lnSpc>
              <a:spcBef>
                <a:spcPts val="1000"/>
              </a:spcBef>
              <a:spcAft>
                <a:spcPts val="0"/>
              </a:spcAft>
              <a:buClr>
                <a:schemeClr val="dk1"/>
              </a:buClr>
              <a:buSzPts val="2200"/>
              <a:buChar char="•"/>
            </a:pPr>
            <a:r>
              <a:rPr lang="en-GB" sz="2200" dirty="0">
                <a:solidFill>
                  <a:srgbClr val="002060"/>
                </a:solidFill>
                <a:latin typeface="+mn-lt"/>
              </a:rPr>
              <a:t>Actions taken which can be justified on the ground of safety, health and welfare at work</a:t>
            </a:r>
            <a:endParaRPr sz="2200" dirty="0">
              <a:solidFill>
                <a:srgbClr val="002060"/>
              </a:solidFill>
              <a:latin typeface="+mn-lt"/>
            </a:endParaRPr>
          </a:p>
          <a:p>
            <a:pPr marL="228600" lvl="0" indent="-241300" algn="l" rtl="0">
              <a:lnSpc>
                <a:spcPct val="90000"/>
              </a:lnSpc>
              <a:spcBef>
                <a:spcPts val="1000"/>
              </a:spcBef>
              <a:spcAft>
                <a:spcPts val="0"/>
              </a:spcAft>
              <a:buClr>
                <a:schemeClr val="dk1"/>
              </a:buClr>
              <a:buSzPts val="2200"/>
              <a:buChar char="•"/>
            </a:pPr>
            <a:r>
              <a:rPr lang="en-GB" sz="2200" dirty="0">
                <a:solidFill>
                  <a:srgbClr val="002060"/>
                </a:solidFill>
                <a:latin typeface="+mn-lt"/>
              </a:rPr>
              <a:t>Differences of opinion, arguments or other interpersonal conflicts which can often occur in a workplace/place of study</a:t>
            </a:r>
            <a:endParaRPr sz="2200" dirty="0">
              <a:solidFill>
                <a:srgbClr val="002060"/>
              </a:solidFill>
              <a:latin typeface="+mn-lt"/>
            </a:endParaRPr>
          </a:p>
        </p:txBody>
      </p:sp>
      <p:sp>
        <p:nvSpPr>
          <p:cNvPr id="1269" name="Google Shape;1269;g1e370a7c432_0_747">
            <a:extLst>
              <a:ext uri="{C183D7F6-B498-43B3-948B-1728B52AA6E4}">
                <adec:decorative xmlns:adec="http://schemas.microsoft.com/office/drawing/2017/decorative" val="1"/>
              </a:ext>
            </a:extLst>
          </p:cNvPr>
          <p:cNvSpPr/>
          <p:nvPr/>
        </p:nvSpPr>
        <p:spPr>
          <a:xfrm flipH="1">
            <a:off x="10697700" y="0"/>
            <a:ext cx="14943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70" name="Google Shape;1270;g1e370a7c432_0_747" descr="Lightbulb with black text saying 'reasonable'."/>
          <p:cNvSpPr/>
          <p:nvPr/>
        </p:nvSpPr>
        <p:spPr>
          <a:xfrm>
            <a:off x="6849687" y="357447"/>
            <a:ext cx="4845600" cy="2923500"/>
          </a:xfrm>
          <a:prstGeom prst="rect">
            <a:avLst/>
          </a:prstGeom>
          <a:solidFill>
            <a:schemeClr val="lt1"/>
          </a:solidFill>
          <a:ln>
            <a:noFill/>
          </a:ln>
          <a:effectLst>
            <a:outerShdw blurRad="139700" dist="127000" dir="5400000" algn="t" rotWithShape="0">
              <a:srgbClr val="000000">
                <a:alpha val="1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71" name="Google Shape;1271;g1e370a7c432_0_747" descr="What is the meaning of the word REASONABLE? - YouTube"/>
          <p:cNvPicPr preferRelativeResize="0"/>
          <p:nvPr/>
        </p:nvPicPr>
        <p:blipFill rotWithShape="1">
          <a:blip r:embed="rId3">
            <a:alphaModFix/>
          </a:blip>
          <a:srcRect r="2238"/>
          <a:stretch/>
        </p:blipFill>
        <p:spPr>
          <a:xfrm>
            <a:off x="7083423" y="581892"/>
            <a:ext cx="4397433" cy="2518756"/>
          </a:xfrm>
          <a:prstGeom prst="rect">
            <a:avLst/>
          </a:prstGeom>
          <a:noFill/>
          <a:ln>
            <a:noFill/>
          </a:ln>
        </p:spPr>
      </p:pic>
      <p:sp>
        <p:nvSpPr>
          <p:cNvPr id="1272" name="Google Shape;1272;g1e370a7c432_0_747" descr="Blue background with white text saying 'justified.'"/>
          <p:cNvSpPr/>
          <p:nvPr/>
        </p:nvSpPr>
        <p:spPr>
          <a:xfrm>
            <a:off x="6849687" y="3505479"/>
            <a:ext cx="4845600" cy="2923500"/>
          </a:xfrm>
          <a:prstGeom prst="rect">
            <a:avLst/>
          </a:prstGeom>
          <a:solidFill>
            <a:schemeClr val="lt1"/>
          </a:solidFill>
          <a:ln>
            <a:noFill/>
          </a:ln>
          <a:effectLst>
            <a:outerShdw blurRad="139700" dist="127000" dir="5400000" algn="t" rotWithShape="0">
              <a:srgbClr val="000000">
                <a:alpha val="1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73" name="Google Shape;1273;g1e370a7c432_0_747" descr="Justified | Definitions &amp; Meanings That Nobody Will Tell You."/>
          <p:cNvPicPr preferRelativeResize="0"/>
          <p:nvPr/>
        </p:nvPicPr>
        <p:blipFill rotWithShape="1">
          <a:blip r:embed="rId4">
            <a:alphaModFix/>
          </a:blip>
          <a:srcRect l="2872" r="5358"/>
          <a:stretch/>
        </p:blipFill>
        <p:spPr>
          <a:xfrm>
            <a:off x="7083423" y="3707894"/>
            <a:ext cx="4395569" cy="2518756"/>
          </a:xfrm>
          <a:prstGeom prst="rect">
            <a:avLst/>
          </a:prstGeom>
          <a:noFill/>
          <a:ln>
            <a:noFill/>
          </a:ln>
        </p:spPr>
      </p:pic>
      <p:pic>
        <p:nvPicPr>
          <p:cNvPr id="1274" name="Google Shape;1274;g1e370a7c432_0_747" descr="A yellow sign with blue text&#10;&#10;Description automatically generated with low confidence"/>
          <p:cNvPicPr preferRelativeResize="0"/>
          <p:nvPr/>
        </p:nvPicPr>
        <p:blipFill rotWithShape="1">
          <a:blip r:embed="rId5">
            <a:alphaModFix/>
          </a:blip>
          <a:srcRect/>
          <a:stretch/>
        </p:blipFill>
        <p:spPr>
          <a:xfrm>
            <a:off x="-12143" y="6043384"/>
            <a:ext cx="1729323" cy="891915"/>
          </a:xfrm>
          <a:prstGeom prst="rect">
            <a:avLst/>
          </a:prstGeom>
          <a:noFill/>
          <a:ln>
            <a:noFill/>
          </a:ln>
        </p:spPr>
      </p:pic>
      <p:sp>
        <p:nvSpPr>
          <p:cNvPr id="3" name="Rectangle 2">
            <a:extLst>
              <a:ext uri="{FF2B5EF4-FFF2-40B4-BE49-F238E27FC236}">
                <a16:creationId xmlns:a16="http://schemas.microsoft.com/office/drawing/2014/main" id="{D0A8F37F-67F4-76F5-4A3D-C05CD05D40D8}"/>
              </a:ext>
            </a:extLst>
          </p:cNvPr>
          <p:cNvSpPr/>
          <p:nvPr/>
        </p:nvSpPr>
        <p:spPr>
          <a:xfrm>
            <a:off x="7078496" y="557702"/>
            <a:ext cx="4400496" cy="2542946"/>
          </a:xfrm>
          <a:prstGeom prst="rect">
            <a:avLst/>
          </a:prstGeom>
          <a:solidFill>
            <a:srgbClr val="00225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5400" dirty="0">
                <a:latin typeface="Avenir Next LT Pro Light" panose="020B0304020202020204" pitchFamily="34" charset="0"/>
              </a:rPr>
              <a:t>Reasonable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1"/>
          <p:cNvSpPr txBox="1">
            <a:spLocks noGrp="1"/>
          </p:cNvSpPr>
          <p:nvPr>
            <p:ph type="ftr" idx="11"/>
          </p:nvPr>
        </p:nvSpPr>
        <p:spPr>
          <a:xfrm>
            <a:off x="4038600" y="6515753"/>
            <a:ext cx="4114800" cy="205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UCD DIGNITY &amp; RESPECT SUPPORT SERVICE</a:t>
            </a:r>
            <a:endParaRPr/>
          </a:p>
        </p:txBody>
      </p:sp>
      <p:sp>
        <p:nvSpPr>
          <p:cNvPr id="174" name="Google Shape;174;p31"/>
          <p:cNvSpPr txBox="1">
            <a:spLocks noGrp="1"/>
          </p:cNvSpPr>
          <p:nvPr>
            <p:ph type="sldNum" idx="12"/>
          </p:nvPr>
        </p:nvSpPr>
        <p:spPr>
          <a:xfrm>
            <a:off x="8610600" y="6515753"/>
            <a:ext cx="2743200" cy="205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8</a:t>
            </a:fld>
            <a:endParaRPr/>
          </a:p>
        </p:txBody>
      </p:sp>
      <p:sp>
        <p:nvSpPr>
          <p:cNvPr id="175" name="Google Shape;175;p31"/>
          <p:cNvSpPr txBox="1">
            <a:spLocks noGrp="1"/>
          </p:cNvSpPr>
          <p:nvPr>
            <p:ph type="body" idx="1"/>
          </p:nvPr>
        </p:nvSpPr>
        <p:spPr>
          <a:xfrm>
            <a:off x="5539504" y="2755145"/>
            <a:ext cx="2581500" cy="5904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Clr>
                <a:schemeClr val="dk2"/>
              </a:buClr>
              <a:buSzPts val="1600"/>
              <a:buNone/>
            </a:pPr>
            <a:r>
              <a:rPr lang="en-US" sz="1600">
                <a:solidFill>
                  <a:schemeClr val="dk2"/>
                </a:solidFill>
                <a:latin typeface="Arial"/>
                <a:ea typeface="Arial"/>
                <a:cs typeface="Arial"/>
                <a:sym typeface="Arial"/>
              </a:rPr>
              <a:t>CIVIL STATUS</a:t>
            </a:r>
            <a:endParaRPr/>
          </a:p>
        </p:txBody>
      </p:sp>
      <p:sp>
        <p:nvSpPr>
          <p:cNvPr id="176" name="Google Shape;176;p31"/>
          <p:cNvSpPr txBox="1">
            <a:spLocks noGrp="1"/>
          </p:cNvSpPr>
          <p:nvPr>
            <p:ph type="body" idx="3"/>
          </p:nvPr>
        </p:nvSpPr>
        <p:spPr>
          <a:xfrm>
            <a:off x="5571841" y="1956669"/>
            <a:ext cx="2581500" cy="5508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1"/>
              </a:buClr>
              <a:buSzPts val="1600"/>
              <a:buNone/>
            </a:pPr>
            <a:r>
              <a:rPr lang="en-US">
                <a:solidFill>
                  <a:srgbClr val="002060"/>
                </a:solidFill>
              </a:rPr>
              <a:t>AGE</a:t>
            </a:r>
            <a:endParaRPr>
              <a:solidFill>
                <a:srgbClr val="002060"/>
              </a:solidFill>
            </a:endParaRPr>
          </a:p>
        </p:txBody>
      </p:sp>
      <p:sp>
        <p:nvSpPr>
          <p:cNvPr id="177" name="Google Shape;177;p31"/>
          <p:cNvSpPr txBox="1">
            <a:spLocks noGrp="1"/>
          </p:cNvSpPr>
          <p:nvPr>
            <p:ph type="body" idx="4"/>
          </p:nvPr>
        </p:nvSpPr>
        <p:spPr>
          <a:xfrm>
            <a:off x="5539503" y="4230033"/>
            <a:ext cx="2581500" cy="5820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Clr>
                <a:schemeClr val="dk2"/>
              </a:buClr>
              <a:buSzPts val="1600"/>
              <a:buNone/>
            </a:pPr>
            <a:r>
              <a:rPr lang="en-US" sz="1600">
                <a:solidFill>
                  <a:schemeClr val="dk2"/>
                </a:solidFill>
                <a:latin typeface="Arial"/>
                <a:ea typeface="Arial"/>
                <a:cs typeface="Arial"/>
                <a:sym typeface="Arial"/>
              </a:rPr>
              <a:t>DISABILITY</a:t>
            </a:r>
            <a:endParaRPr/>
          </a:p>
        </p:txBody>
      </p:sp>
      <p:sp>
        <p:nvSpPr>
          <p:cNvPr id="178" name="Google Shape;178;p31"/>
          <p:cNvSpPr txBox="1">
            <a:spLocks noGrp="1"/>
          </p:cNvSpPr>
          <p:nvPr>
            <p:ph type="body" idx="5"/>
          </p:nvPr>
        </p:nvSpPr>
        <p:spPr>
          <a:xfrm>
            <a:off x="5539504" y="3315671"/>
            <a:ext cx="2581500" cy="581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1"/>
              </a:buClr>
              <a:buSzPts val="1600"/>
              <a:buNone/>
            </a:pPr>
            <a:r>
              <a:rPr lang="en-US">
                <a:solidFill>
                  <a:srgbClr val="002060"/>
                </a:solidFill>
              </a:rPr>
              <a:t>RELIGION</a:t>
            </a:r>
            <a:endParaRPr>
              <a:solidFill>
                <a:srgbClr val="002060"/>
              </a:solidFill>
            </a:endParaRPr>
          </a:p>
        </p:txBody>
      </p:sp>
      <p:sp>
        <p:nvSpPr>
          <p:cNvPr id="179" name="Google Shape;179;p31"/>
          <p:cNvSpPr txBox="1">
            <a:spLocks noGrp="1"/>
          </p:cNvSpPr>
          <p:nvPr>
            <p:ph type="body" idx="6"/>
          </p:nvPr>
        </p:nvSpPr>
        <p:spPr>
          <a:xfrm>
            <a:off x="8407393" y="2004705"/>
            <a:ext cx="2743200" cy="6021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Clr>
                <a:schemeClr val="dk2"/>
              </a:buClr>
              <a:buSzPts val="1600"/>
              <a:buNone/>
            </a:pPr>
            <a:r>
              <a:rPr lang="en-US" sz="1600">
                <a:solidFill>
                  <a:schemeClr val="dk2"/>
                </a:solidFill>
                <a:latin typeface="Arial"/>
                <a:ea typeface="Arial"/>
                <a:cs typeface="Arial"/>
                <a:sym typeface="Arial"/>
              </a:rPr>
              <a:t>RACE</a:t>
            </a:r>
            <a:endParaRPr/>
          </a:p>
        </p:txBody>
      </p:sp>
      <p:sp>
        <p:nvSpPr>
          <p:cNvPr id="180" name="Google Shape;180;p31"/>
          <p:cNvSpPr txBox="1">
            <a:spLocks noGrp="1"/>
          </p:cNvSpPr>
          <p:nvPr>
            <p:ph type="body" idx="7"/>
          </p:nvPr>
        </p:nvSpPr>
        <p:spPr>
          <a:xfrm>
            <a:off x="5539502" y="4713068"/>
            <a:ext cx="2581500" cy="5508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1"/>
              </a:buClr>
              <a:buSzPts val="1600"/>
              <a:buNone/>
            </a:pPr>
            <a:r>
              <a:rPr lang="en-US">
                <a:solidFill>
                  <a:srgbClr val="002060"/>
                </a:solidFill>
              </a:rPr>
              <a:t>GENDER</a:t>
            </a:r>
            <a:endParaRPr>
              <a:solidFill>
                <a:srgbClr val="002060"/>
              </a:solidFill>
            </a:endParaRPr>
          </a:p>
        </p:txBody>
      </p:sp>
      <p:sp>
        <p:nvSpPr>
          <p:cNvPr id="181" name="Google Shape;181;p31"/>
          <p:cNvSpPr txBox="1">
            <a:spLocks noGrp="1"/>
          </p:cNvSpPr>
          <p:nvPr>
            <p:ph type="title"/>
          </p:nvPr>
        </p:nvSpPr>
        <p:spPr>
          <a:xfrm>
            <a:off x="5037091" y="148090"/>
            <a:ext cx="6305100" cy="10005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rgbClr val="FFFFFF"/>
              </a:buClr>
              <a:buSzPts val="3200"/>
              <a:buFont typeface="Playfair Display"/>
              <a:buNone/>
            </a:pPr>
            <a:r>
              <a:rPr lang="en-US" sz="3200" b="1" i="0" u="none" strike="noStrike">
                <a:solidFill>
                  <a:schemeClr val="accent1"/>
                </a:solidFill>
                <a:latin typeface="Playfair Display"/>
                <a:ea typeface="Playfair Display"/>
                <a:cs typeface="Playfair Display"/>
                <a:sym typeface="Playfair Display"/>
              </a:rPr>
              <a:t>THE DISCRIMINATORY GROUNDS IN UCD INCLUDE:</a:t>
            </a:r>
            <a:endParaRPr sz="3200">
              <a:solidFill>
                <a:schemeClr val="accent1"/>
              </a:solidFill>
            </a:endParaRPr>
          </a:p>
        </p:txBody>
      </p:sp>
      <p:sp>
        <p:nvSpPr>
          <p:cNvPr id="183" name="Google Shape;183;p31"/>
          <p:cNvSpPr txBox="1"/>
          <p:nvPr/>
        </p:nvSpPr>
        <p:spPr>
          <a:xfrm>
            <a:off x="8335808" y="2717161"/>
            <a:ext cx="27432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2"/>
                </a:solidFill>
                <a:latin typeface="Arial"/>
                <a:ea typeface="Arial"/>
                <a:cs typeface="Arial"/>
                <a:sym typeface="Arial"/>
              </a:rPr>
              <a:t>MEMBERSHIP OF THE TRAVELLER COMMUNITY </a:t>
            </a:r>
            <a:endParaRPr sz="1800" b="0" i="0" u="none" strike="noStrike" cap="none">
              <a:solidFill>
                <a:schemeClr val="dk1"/>
              </a:solidFill>
              <a:latin typeface="Arial"/>
              <a:ea typeface="Arial"/>
              <a:cs typeface="Arial"/>
              <a:sym typeface="Arial"/>
            </a:endParaRPr>
          </a:p>
        </p:txBody>
      </p:sp>
      <p:sp>
        <p:nvSpPr>
          <p:cNvPr id="184" name="Google Shape;184;p31"/>
          <p:cNvSpPr txBox="1"/>
          <p:nvPr/>
        </p:nvSpPr>
        <p:spPr>
          <a:xfrm>
            <a:off x="8335808" y="3609693"/>
            <a:ext cx="27432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2"/>
                </a:solidFill>
                <a:latin typeface="Arial"/>
                <a:ea typeface="Arial"/>
                <a:cs typeface="Arial"/>
                <a:sym typeface="Arial"/>
              </a:rPr>
              <a:t>SEXUAL ORIENTATION</a:t>
            </a:r>
            <a:endParaRPr sz="1400" b="0" i="0" u="none" strike="noStrike" cap="none">
              <a:solidFill>
                <a:srgbClr val="000000"/>
              </a:solidFill>
              <a:latin typeface="Arial"/>
              <a:ea typeface="Arial"/>
              <a:cs typeface="Arial"/>
              <a:sym typeface="Arial"/>
            </a:endParaRPr>
          </a:p>
        </p:txBody>
      </p:sp>
      <p:sp>
        <p:nvSpPr>
          <p:cNvPr id="185" name="Google Shape;185;p31"/>
          <p:cNvSpPr txBox="1"/>
          <p:nvPr/>
        </p:nvSpPr>
        <p:spPr>
          <a:xfrm>
            <a:off x="8335807" y="4278807"/>
            <a:ext cx="27432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2"/>
                </a:solidFill>
                <a:latin typeface="Arial"/>
                <a:ea typeface="Arial"/>
                <a:cs typeface="Arial"/>
                <a:sym typeface="Arial"/>
              </a:rPr>
              <a:t>FAMILY STATUS</a:t>
            </a:r>
            <a:endParaRPr sz="1400" b="0" i="0" u="none" strike="noStrike" cap="none">
              <a:solidFill>
                <a:srgbClr val="000000"/>
              </a:solidFill>
              <a:latin typeface="Arial"/>
              <a:ea typeface="Arial"/>
              <a:cs typeface="Arial"/>
              <a:sym typeface="Arial"/>
            </a:endParaRPr>
          </a:p>
        </p:txBody>
      </p:sp>
      <p:sp>
        <p:nvSpPr>
          <p:cNvPr id="186" name="Google Shape;186;p31"/>
          <p:cNvSpPr txBox="1"/>
          <p:nvPr/>
        </p:nvSpPr>
        <p:spPr>
          <a:xfrm>
            <a:off x="8291943" y="4925118"/>
            <a:ext cx="31104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2"/>
                </a:solidFill>
                <a:latin typeface="Arial"/>
                <a:ea typeface="Arial"/>
                <a:cs typeface="Arial"/>
                <a:sym typeface="Arial"/>
              </a:rPr>
              <a:t>SOCIO ECONOMIC STATUS</a:t>
            </a:r>
            <a:endParaRPr sz="1400" b="0" i="0" u="none" strike="noStrike" cap="none">
              <a:solidFill>
                <a:srgbClr val="000000"/>
              </a:solidFill>
              <a:latin typeface="Arial"/>
              <a:ea typeface="Arial"/>
              <a:cs typeface="Arial"/>
              <a:sym typeface="Arial"/>
            </a:endParaRPr>
          </a:p>
        </p:txBody>
      </p:sp>
      <p:pic>
        <p:nvPicPr>
          <p:cNvPr id="187" name="Google Shape;187;p31" descr="Age - Free miscellaneous icons"/>
          <p:cNvPicPr preferRelativeResize="0"/>
          <p:nvPr/>
        </p:nvPicPr>
        <p:blipFill rotWithShape="1">
          <a:blip r:embed="rId3">
            <a:alphaModFix/>
          </a:blip>
          <a:srcRect/>
          <a:stretch/>
        </p:blipFill>
        <p:spPr>
          <a:xfrm>
            <a:off x="7286927" y="2039095"/>
            <a:ext cx="533276" cy="533276"/>
          </a:xfrm>
          <a:prstGeom prst="rect">
            <a:avLst/>
          </a:prstGeom>
          <a:noFill/>
          <a:ln>
            <a:noFill/>
          </a:ln>
        </p:spPr>
      </p:pic>
      <p:pic>
        <p:nvPicPr>
          <p:cNvPr id="188" name="Google Shape;188;p31" descr="Marriage - Free fashion icons"/>
          <p:cNvPicPr preferRelativeResize="0"/>
          <p:nvPr/>
        </p:nvPicPr>
        <p:blipFill rotWithShape="1">
          <a:blip r:embed="rId4">
            <a:alphaModFix/>
          </a:blip>
          <a:srcRect/>
          <a:stretch/>
        </p:blipFill>
        <p:spPr>
          <a:xfrm>
            <a:off x="7264119" y="2654599"/>
            <a:ext cx="578872" cy="578872"/>
          </a:xfrm>
          <a:prstGeom prst="rect">
            <a:avLst/>
          </a:prstGeom>
          <a:noFill/>
          <a:ln>
            <a:noFill/>
          </a:ln>
        </p:spPr>
      </p:pic>
      <p:pic>
        <p:nvPicPr>
          <p:cNvPr id="189" name="Google Shape;189;p31" descr="Ethnicity Icons - Free SVG &amp; PNG Ethnicity Images - Noun Project"/>
          <p:cNvPicPr preferRelativeResize="0"/>
          <p:nvPr/>
        </p:nvPicPr>
        <p:blipFill rotWithShape="1">
          <a:blip r:embed="rId5">
            <a:alphaModFix/>
          </a:blip>
          <a:srcRect/>
          <a:stretch/>
        </p:blipFill>
        <p:spPr>
          <a:xfrm>
            <a:off x="7245863" y="3379231"/>
            <a:ext cx="615390" cy="615390"/>
          </a:xfrm>
          <a:prstGeom prst="rect">
            <a:avLst/>
          </a:prstGeom>
          <a:noFill/>
          <a:ln>
            <a:noFill/>
          </a:ln>
        </p:spPr>
      </p:pic>
      <p:pic>
        <p:nvPicPr>
          <p:cNvPr id="190" name="Google Shape;190;p31"/>
          <p:cNvPicPr preferRelativeResize="0"/>
          <p:nvPr/>
        </p:nvPicPr>
        <p:blipFill rotWithShape="1">
          <a:blip r:embed="rId6">
            <a:alphaModFix/>
          </a:blip>
          <a:srcRect/>
          <a:stretch/>
        </p:blipFill>
        <p:spPr>
          <a:xfrm>
            <a:off x="7245870" y="4140379"/>
            <a:ext cx="615391" cy="615391"/>
          </a:xfrm>
          <a:prstGeom prst="rect">
            <a:avLst/>
          </a:prstGeom>
          <a:noFill/>
          <a:ln>
            <a:noFill/>
          </a:ln>
        </p:spPr>
      </p:pic>
      <p:pic>
        <p:nvPicPr>
          <p:cNvPr id="191" name="Google Shape;191;p31" descr="Gender Svg Png Icon Free Download (#201780) - OnlineWebFonts.COM"/>
          <p:cNvPicPr preferRelativeResize="0"/>
          <p:nvPr/>
        </p:nvPicPr>
        <p:blipFill rotWithShape="1">
          <a:blip r:embed="rId7">
            <a:alphaModFix/>
          </a:blip>
          <a:srcRect/>
          <a:stretch/>
        </p:blipFill>
        <p:spPr>
          <a:xfrm>
            <a:off x="7277305" y="4901528"/>
            <a:ext cx="552497" cy="483745"/>
          </a:xfrm>
          <a:prstGeom prst="rect">
            <a:avLst/>
          </a:prstGeom>
          <a:noFill/>
          <a:ln>
            <a:noFill/>
          </a:ln>
        </p:spPr>
      </p:pic>
      <p:pic>
        <p:nvPicPr>
          <p:cNvPr id="192" name="Google Shape;192;p31"/>
          <p:cNvPicPr preferRelativeResize="0"/>
          <p:nvPr/>
        </p:nvPicPr>
        <p:blipFill rotWithShape="1">
          <a:blip r:embed="rId8">
            <a:alphaModFix/>
          </a:blip>
          <a:srcRect/>
          <a:stretch/>
        </p:blipFill>
        <p:spPr>
          <a:xfrm>
            <a:off x="11150604" y="1966464"/>
            <a:ext cx="533276" cy="531282"/>
          </a:xfrm>
          <a:prstGeom prst="rect">
            <a:avLst/>
          </a:prstGeom>
          <a:noFill/>
          <a:ln>
            <a:noFill/>
          </a:ln>
        </p:spPr>
      </p:pic>
      <p:pic>
        <p:nvPicPr>
          <p:cNvPr id="194" name="Google Shape;194;p31" descr="Sexual-orientation Icons - Free SVG &amp; PNG Sexual-orientation Images - Noun  Project"/>
          <p:cNvPicPr preferRelativeResize="0"/>
          <p:nvPr/>
        </p:nvPicPr>
        <p:blipFill rotWithShape="1">
          <a:blip r:embed="rId9">
            <a:alphaModFix/>
          </a:blip>
          <a:srcRect/>
          <a:stretch/>
        </p:blipFill>
        <p:spPr>
          <a:xfrm>
            <a:off x="11090426" y="3463552"/>
            <a:ext cx="653626" cy="653626"/>
          </a:xfrm>
          <a:prstGeom prst="rect">
            <a:avLst/>
          </a:prstGeom>
          <a:noFill/>
          <a:ln>
            <a:noFill/>
          </a:ln>
        </p:spPr>
      </p:pic>
      <p:pic>
        <p:nvPicPr>
          <p:cNvPr id="195" name="Google Shape;195;p31" descr="Family - Free people icons"/>
          <p:cNvPicPr preferRelativeResize="0"/>
          <p:nvPr/>
        </p:nvPicPr>
        <p:blipFill rotWithShape="1">
          <a:blip r:embed="rId10">
            <a:alphaModFix/>
          </a:blip>
          <a:srcRect/>
          <a:stretch/>
        </p:blipFill>
        <p:spPr>
          <a:xfrm>
            <a:off x="11143233" y="4117163"/>
            <a:ext cx="548006" cy="548006"/>
          </a:xfrm>
          <a:prstGeom prst="rect">
            <a:avLst/>
          </a:prstGeom>
          <a:noFill/>
          <a:ln>
            <a:noFill/>
          </a:ln>
        </p:spPr>
      </p:pic>
      <p:pic>
        <p:nvPicPr>
          <p:cNvPr id="196" name="Google Shape;196;p31" descr="House for sale - Free real estate icons"/>
          <p:cNvPicPr preferRelativeResize="0"/>
          <p:nvPr/>
        </p:nvPicPr>
        <p:blipFill rotWithShape="1">
          <a:blip r:embed="rId11">
            <a:alphaModFix/>
          </a:blip>
          <a:srcRect/>
          <a:stretch/>
        </p:blipFill>
        <p:spPr>
          <a:xfrm>
            <a:off x="11121192" y="4847352"/>
            <a:ext cx="592090" cy="592090"/>
          </a:xfrm>
          <a:prstGeom prst="rect">
            <a:avLst/>
          </a:prstGeom>
          <a:noFill/>
          <a:ln>
            <a:noFill/>
          </a:ln>
        </p:spPr>
      </p:pic>
      <p:pic>
        <p:nvPicPr>
          <p:cNvPr id="197" name="Google Shape;197;p31" descr="A yellow sign with blue text&#10;&#10;Description automatically generated with low confidence"/>
          <p:cNvPicPr preferRelativeResize="0"/>
          <p:nvPr/>
        </p:nvPicPr>
        <p:blipFill rotWithShape="1">
          <a:blip r:embed="rId12">
            <a:alphaModFix/>
          </a:blip>
          <a:srcRect/>
          <a:stretch/>
        </p:blipFill>
        <p:spPr>
          <a:xfrm>
            <a:off x="10462676" y="5994860"/>
            <a:ext cx="1729324" cy="891915"/>
          </a:xfrm>
          <a:prstGeom prst="rect">
            <a:avLst/>
          </a:prstGeom>
          <a:noFill/>
          <a:ln>
            <a:noFill/>
          </a:ln>
        </p:spPr>
      </p:pic>
      <p:pic>
        <p:nvPicPr>
          <p:cNvPr id="1026" name="Picture 2" descr="Caravan - Free transport icons">
            <a:extLst>
              <a:ext uri="{FF2B5EF4-FFF2-40B4-BE49-F238E27FC236}">
                <a16:creationId xmlns:a16="http://schemas.microsoft.com/office/drawing/2014/main" id="{391C94A5-8EB6-D5A5-F9A7-8856C6495999}"/>
              </a:ext>
            </a:extLst>
          </p:cNvPr>
          <p:cNvPicPr>
            <a:picLocks noChangeAspect="1" noChangeArrowheads="1"/>
          </p:cNvPicPr>
          <p:nvPr/>
        </p:nvPicPr>
        <p:blipFill>
          <a:blip r:embed="rId1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100247" y="2732510"/>
            <a:ext cx="613035" cy="613035"/>
          </a:xfrm>
          <a:prstGeom prst="rect">
            <a:avLst/>
          </a:prstGeom>
          <a:noFill/>
          <a:extLst>
            <a:ext uri="{909E8E84-426E-40DD-AFC4-6F175D3DCCD1}">
              <a14:hiddenFill xmlns:a14="http://schemas.microsoft.com/office/drawing/2010/main">
                <a:solidFill>
                  <a:srgbClr val="FFFFFF"/>
                </a:solidFill>
              </a14:hiddenFill>
            </a:ext>
          </a:extLst>
        </p:spPr>
      </p:pic>
      <p:pic>
        <p:nvPicPr>
          <p:cNvPr id="2" name="Google Shape;1256;p6" descr="A person holding a folder and a backpack&#10;&#10;Description automatically generated">
            <a:extLst>
              <a:ext uri="{FF2B5EF4-FFF2-40B4-BE49-F238E27FC236}">
                <a16:creationId xmlns:a16="http://schemas.microsoft.com/office/drawing/2014/main" id="{A16DCCFE-3617-DBE0-94C0-DF1C698EB97D}"/>
              </a:ext>
            </a:extLst>
          </p:cNvPr>
          <p:cNvPicPr preferRelativeResize="0"/>
          <p:nvPr/>
        </p:nvPicPr>
        <p:blipFill rotWithShape="1">
          <a:blip r:embed="rId14">
            <a:alphaModFix/>
          </a:blip>
          <a:srcRect l="21480" r="21480"/>
          <a:stretch/>
        </p:blipFill>
        <p:spPr>
          <a:xfrm>
            <a:off x="0" y="845672"/>
            <a:ext cx="4301249" cy="542306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5">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8">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7">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0">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9">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build="p"/>
      <p:bldP spid="176" grpId="0" build="p"/>
      <p:bldP spid="177" grpId="0" build="p"/>
      <p:bldP spid="178" grpId="0" build="p"/>
      <p:bldP spid="179" grpId="0" build="p"/>
      <p:bldP spid="180" grpId="0" build="p"/>
      <p:bldP spid="183" grpId="0"/>
      <p:bldP spid="184" grpId="0"/>
      <p:bldP spid="185" grpId="0"/>
      <p:bldP spid="18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1"/>
        <p:cNvGrpSpPr/>
        <p:nvPr/>
      </p:nvGrpSpPr>
      <p:grpSpPr>
        <a:xfrm>
          <a:off x="0" y="0"/>
          <a:ext cx="0" cy="0"/>
          <a:chOff x="0" y="0"/>
          <a:chExt cx="0" cy="0"/>
        </a:xfrm>
      </p:grpSpPr>
      <p:sp>
        <p:nvSpPr>
          <p:cNvPr id="1592" name="Google Shape;1592;g1e370a7c432_0_1879"/>
          <p:cNvSpPr txBox="1">
            <a:spLocks noGrp="1"/>
          </p:cNvSpPr>
          <p:nvPr>
            <p:ph type="title"/>
          </p:nvPr>
        </p:nvSpPr>
        <p:spPr>
          <a:xfrm>
            <a:off x="838200" y="365125"/>
            <a:ext cx="10515600" cy="1325700"/>
          </a:xfrm>
          <a:prstGeom prst="rect">
            <a:avLst/>
          </a:prstGeom>
          <a:noFill/>
          <a:ln w="9525" cap="flat" cmpd="sng">
            <a:solidFill>
              <a:schemeClr val="lt1"/>
            </a:solidFill>
            <a:prstDash val="solid"/>
            <a:round/>
            <a:headEnd type="none" w="sm" len="sm"/>
            <a:tailEnd type="none" w="sm" len="sm"/>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dk1"/>
              </a:buClr>
              <a:buSzPts val="1800"/>
              <a:buNone/>
            </a:pPr>
            <a:r>
              <a:rPr lang="en-GB" sz="3900" b="1" dirty="0">
                <a:solidFill>
                  <a:srgbClr val="002060"/>
                </a:solidFill>
                <a:latin typeface="+mj-lt"/>
                <a:ea typeface="Calibri"/>
                <a:cs typeface="Calibri"/>
                <a:sym typeface="Calibri"/>
              </a:rPr>
              <a:t>Actions the bystanders might take (4 Ds)</a:t>
            </a:r>
            <a:endParaRPr sz="3900" b="1" dirty="0">
              <a:solidFill>
                <a:srgbClr val="002060"/>
              </a:solidFill>
              <a:latin typeface="+mj-lt"/>
              <a:ea typeface="Calibri"/>
              <a:cs typeface="Calibri"/>
              <a:sym typeface="Calibri"/>
            </a:endParaRPr>
          </a:p>
        </p:txBody>
      </p:sp>
      <p:grpSp>
        <p:nvGrpSpPr>
          <p:cNvPr id="1593" name="Google Shape;1593;g1e370a7c432_0_1879">
            <a:extLst>
              <a:ext uri="{C183D7F6-B498-43B3-948B-1728B52AA6E4}">
                <adec:decorative xmlns:adec="http://schemas.microsoft.com/office/drawing/2017/decorative" val="1"/>
              </a:ext>
            </a:extLst>
          </p:cNvPr>
          <p:cNvGrpSpPr/>
          <p:nvPr/>
        </p:nvGrpSpPr>
        <p:grpSpPr>
          <a:xfrm>
            <a:off x="850310" y="1893238"/>
            <a:ext cx="10491339" cy="4215972"/>
            <a:chOff x="12110" y="67613"/>
            <a:chExt cx="10491339" cy="4215972"/>
          </a:xfrm>
        </p:grpSpPr>
        <p:sp>
          <p:nvSpPr>
            <p:cNvPr id="1594" name="Google Shape;1594;g1e370a7c432_0_1879"/>
            <p:cNvSpPr/>
            <p:nvPr/>
          </p:nvSpPr>
          <p:spPr>
            <a:xfrm>
              <a:off x="12110" y="67613"/>
              <a:ext cx="2662200" cy="798600"/>
            </a:xfrm>
            <a:prstGeom prst="chevron">
              <a:avLst>
                <a:gd name="adj" fmla="val 30000"/>
              </a:avLst>
            </a:prstGeom>
            <a:solidFill>
              <a:srgbClr val="009673"/>
            </a:solidFill>
            <a:ln w="25400" cap="flat" cmpd="sng">
              <a:solidFill>
                <a:srgbClr val="00967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5" name="Google Shape;1595;g1e370a7c432_0_1879"/>
            <p:cNvSpPr txBox="1"/>
            <p:nvPr/>
          </p:nvSpPr>
          <p:spPr>
            <a:xfrm>
              <a:off x="251711" y="67613"/>
              <a:ext cx="2183100" cy="798600"/>
            </a:xfrm>
            <a:prstGeom prst="rect">
              <a:avLst/>
            </a:prstGeom>
            <a:solidFill>
              <a:srgbClr val="009673"/>
            </a:solidFill>
            <a:ln>
              <a:noFill/>
            </a:ln>
          </p:spPr>
          <p:txBody>
            <a:bodyPr spcFirstLastPara="1" wrap="square" lIns="98600" tIns="98600" rIns="98600" bIns="98600"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en-GB" sz="2800" b="0" i="0" u="none" strike="noStrike" cap="none" dirty="0">
                  <a:solidFill>
                    <a:schemeClr val="lt1"/>
                  </a:solidFill>
                  <a:latin typeface="Arial"/>
                  <a:ea typeface="Arial"/>
                  <a:cs typeface="Arial"/>
                  <a:sym typeface="Arial"/>
                </a:rPr>
                <a:t>Distract</a:t>
              </a:r>
              <a:endParaRPr sz="1400" b="0" i="0" u="none" strike="noStrike" cap="none" dirty="0">
                <a:solidFill>
                  <a:srgbClr val="000000"/>
                </a:solidFill>
                <a:latin typeface="Arial"/>
                <a:ea typeface="Arial"/>
                <a:cs typeface="Arial"/>
                <a:sym typeface="Arial"/>
              </a:endParaRPr>
            </a:p>
          </p:txBody>
        </p:sp>
        <p:sp>
          <p:nvSpPr>
            <p:cNvPr id="1596" name="Google Shape;1596;g1e370a7c432_0_1879"/>
            <p:cNvSpPr/>
            <p:nvPr/>
          </p:nvSpPr>
          <p:spPr>
            <a:xfrm>
              <a:off x="12110" y="866285"/>
              <a:ext cx="2422500" cy="3417300"/>
            </a:xfrm>
            <a:prstGeom prst="rect">
              <a:avLst/>
            </a:prstGeom>
            <a:solidFill>
              <a:srgbClr val="CFDECC">
                <a:alpha val="89410"/>
              </a:srgbClr>
            </a:solidFill>
            <a:ln w="25400" cap="flat" cmpd="sng">
              <a:solidFill>
                <a:srgbClr val="CFDECC">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7" name="Google Shape;1597;g1e370a7c432_0_1879"/>
            <p:cNvSpPr txBox="1"/>
            <p:nvPr/>
          </p:nvSpPr>
          <p:spPr>
            <a:xfrm>
              <a:off x="12110" y="866285"/>
              <a:ext cx="2422500" cy="3417300"/>
            </a:xfrm>
            <a:prstGeom prst="rect">
              <a:avLst/>
            </a:prstGeom>
            <a:noFill/>
            <a:ln>
              <a:noFill/>
            </a:ln>
          </p:spPr>
          <p:txBody>
            <a:bodyPr spcFirstLastPara="1" wrap="square" lIns="191425" tIns="191425" rIns="191425" bIns="382875" anchor="t" anchorCtr="0">
              <a:noAutofit/>
            </a:bodyPr>
            <a:lstStyle/>
            <a:p>
              <a:pPr marL="0" marR="0" lvl="0" indent="0" algn="l" rtl="0">
                <a:lnSpc>
                  <a:spcPct val="90000"/>
                </a:lnSpc>
                <a:spcBef>
                  <a:spcPts val="0"/>
                </a:spcBef>
                <a:spcAft>
                  <a:spcPts val="0"/>
                </a:spcAft>
                <a:buClr>
                  <a:srgbClr val="000000"/>
                </a:buClr>
                <a:buSzPts val="2400"/>
                <a:buFont typeface="Arial"/>
                <a:buNone/>
              </a:pPr>
              <a:r>
                <a:rPr lang="en-GB" sz="2400" b="0" i="0" u="none" strike="noStrike" cap="none" dirty="0">
                  <a:solidFill>
                    <a:srgbClr val="000000"/>
                  </a:solidFill>
                  <a:latin typeface="Arial"/>
                  <a:ea typeface="Arial"/>
                  <a:cs typeface="Arial"/>
                  <a:sym typeface="Arial"/>
                </a:rPr>
                <a:t>Try to influence the situation indirectly such as by changing the topic </a:t>
              </a:r>
              <a:endParaRPr sz="1400" b="0" i="0" u="none" strike="noStrike" cap="none" dirty="0">
                <a:solidFill>
                  <a:srgbClr val="000000"/>
                </a:solidFill>
                <a:latin typeface="Arial"/>
                <a:ea typeface="Arial"/>
                <a:cs typeface="Arial"/>
                <a:sym typeface="Arial"/>
              </a:endParaRPr>
            </a:p>
          </p:txBody>
        </p:sp>
        <p:sp>
          <p:nvSpPr>
            <p:cNvPr id="1598" name="Google Shape;1598;g1e370a7c432_0_1879"/>
            <p:cNvSpPr/>
            <p:nvPr/>
          </p:nvSpPr>
          <p:spPr>
            <a:xfrm>
              <a:off x="2621823" y="67613"/>
              <a:ext cx="2662200" cy="798600"/>
            </a:xfrm>
            <a:prstGeom prst="chevron">
              <a:avLst>
                <a:gd name="adj" fmla="val 30000"/>
              </a:avLst>
            </a:prstGeom>
            <a:solidFill>
              <a:srgbClr val="009673"/>
            </a:solidFill>
            <a:ln w="25400" cap="flat" cmpd="sng">
              <a:solidFill>
                <a:srgbClr val="00967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9" name="Google Shape;1599;g1e370a7c432_0_1879"/>
            <p:cNvSpPr txBox="1"/>
            <p:nvPr/>
          </p:nvSpPr>
          <p:spPr>
            <a:xfrm>
              <a:off x="2861424" y="67613"/>
              <a:ext cx="2183100" cy="798600"/>
            </a:xfrm>
            <a:prstGeom prst="rect">
              <a:avLst/>
            </a:prstGeom>
            <a:noFill/>
            <a:ln>
              <a:noFill/>
            </a:ln>
          </p:spPr>
          <p:txBody>
            <a:bodyPr spcFirstLastPara="1" wrap="square" lIns="98600" tIns="98600" rIns="98600" bIns="98600"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en-GB" sz="2800" b="0" i="0" u="none" strike="noStrike" cap="none" dirty="0">
                  <a:solidFill>
                    <a:schemeClr val="lt1"/>
                  </a:solidFill>
                  <a:latin typeface="Arial"/>
                  <a:ea typeface="Arial"/>
                  <a:cs typeface="Arial"/>
                  <a:sym typeface="Arial"/>
                </a:rPr>
                <a:t>Delegate</a:t>
              </a:r>
              <a:endParaRPr sz="1400" b="0" i="0" u="none" strike="noStrike" cap="none" dirty="0">
                <a:solidFill>
                  <a:srgbClr val="000000"/>
                </a:solidFill>
                <a:latin typeface="Arial"/>
                <a:ea typeface="Arial"/>
                <a:cs typeface="Arial"/>
                <a:sym typeface="Arial"/>
              </a:endParaRPr>
            </a:p>
          </p:txBody>
        </p:sp>
        <p:sp>
          <p:nvSpPr>
            <p:cNvPr id="1600" name="Google Shape;1600;g1e370a7c432_0_1879"/>
            <p:cNvSpPr/>
            <p:nvPr/>
          </p:nvSpPr>
          <p:spPr>
            <a:xfrm>
              <a:off x="2621823" y="866285"/>
              <a:ext cx="2422500" cy="3417300"/>
            </a:xfrm>
            <a:prstGeom prst="rect">
              <a:avLst/>
            </a:prstGeom>
            <a:solidFill>
              <a:srgbClr val="CFDECC">
                <a:alpha val="89410"/>
              </a:srgbClr>
            </a:solidFill>
            <a:ln w="25400" cap="flat" cmpd="sng">
              <a:solidFill>
                <a:srgbClr val="CFDECC">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1" name="Google Shape;1601;g1e370a7c432_0_1879"/>
            <p:cNvSpPr txBox="1"/>
            <p:nvPr/>
          </p:nvSpPr>
          <p:spPr>
            <a:xfrm>
              <a:off x="2621823" y="866285"/>
              <a:ext cx="2422500" cy="3417300"/>
            </a:xfrm>
            <a:prstGeom prst="rect">
              <a:avLst/>
            </a:prstGeom>
            <a:noFill/>
            <a:ln>
              <a:noFill/>
            </a:ln>
          </p:spPr>
          <p:txBody>
            <a:bodyPr spcFirstLastPara="1" wrap="square" lIns="191425" tIns="191425" rIns="191425" bIns="382875" anchor="t" anchorCtr="0">
              <a:noAutofit/>
            </a:bodyPr>
            <a:lstStyle/>
            <a:p>
              <a:pPr marL="0" marR="0" lvl="0" indent="0" algn="l" rtl="0">
                <a:lnSpc>
                  <a:spcPct val="90000"/>
                </a:lnSpc>
                <a:spcBef>
                  <a:spcPts val="0"/>
                </a:spcBef>
                <a:spcAft>
                  <a:spcPts val="0"/>
                </a:spcAft>
                <a:buClr>
                  <a:srgbClr val="000000"/>
                </a:buClr>
                <a:buSzPts val="2400"/>
                <a:buFont typeface="Arial"/>
                <a:buNone/>
              </a:pPr>
              <a:r>
                <a:rPr lang="en-GB" sz="2400" b="0" i="0" u="none" strike="noStrike" cap="none" dirty="0">
                  <a:solidFill>
                    <a:srgbClr val="000000"/>
                  </a:solidFill>
                  <a:latin typeface="Arial"/>
                  <a:ea typeface="Arial"/>
                  <a:cs typeface="Arial"/>
                  <a:sym typeface="Arial"/>
                </a:rPr>
                <a:t>Involve other people – seek support</a:t>
              </a:r>
              <a:endParaRPr sz="1400" b="0" i="0" u="none" strike="noStrike" cap="none" dirty="0">
                <a:solidFill>
                  <a:srgbClr val="000000"/>
                </a:solidFill>
                <a:latin typeface="Arial"/>
                <a:ea typeface="Arial"/>
                <a:cs typeface="Arial"/>
                <a:sym typeface="Arial"/>
              </a:endParaRPr>
            </a:p>
          </p:txBody>
        </p:sp>
        <p:sp>
          <p:nvSpPr>
            <p:cNvPr id="1602" name="Google Shape;1602;g1e370a7c432_0_1879"/>
            <p:cNvSpPr/>
            <p:nvPr/>
          </p:nvSpPr>
          <p:spPr>
            <a:xfrm>
              <a:off x="5231536" y="67613"/>
              <a:ext cx="2662200" cy="798600"/>
            </a:xfrm>
            <a:prstGeom prst="chevron">
              <a:avLst>
                <a:gd name="adj" fmla="val 30000"/>
              </a:avLst>
            </a:prstGeom>
            <a:solidFill>
              <a:srgbClr val="009673"/>
            </a:solidFill>
            <a:ln w="25400" cap="flat" cmpd="sng">
              <a:solidFill>
                <a:srgbClr val="00967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3" name="Google Shape;1603;g1e370a7c432_0_1879"/>
            <p:cNvSpPr txBox="1"/>
            <p:nvPr/>
          </p:nvSpPr>
          <p:spPr>
            <a:xfrm>
              <a:off x="5471137" y="67613"/>
              <a:ext cx="2183100" cy="798600"/>
            </a:xfrm>
            <a:prstGeom prst="rect">
              <a:avLst/>
            </a:prstGeom>
            <a:noFill/>
            <a:ln>
              <a:noFill/>
            </a:ln>
          </p:spPr>
          <p:txBody>
            <a:bodyPr spcFirstLastPara="1" wrap="square" lIns="98600" tIns="98600" rIns="98600" bIns="98600"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en-GB" sz="2800" b="0" i="0" u="none" strike="noStrike" cap="none" dirty="0">
                  <a:solidFill>
                    <a:schemeClr val="lt1"/>
                  </a:solidFill>
                  <a:latin typeface="Arial"/>
                  <a:ea typeface="Arial"/>
                  <a:cs typeface="Arial"/>
                  <a:sym typeface="Arial"/>
                </a:rPr>
                <a:t>Delay</a:t>
              </a:r>
              <a:endParaRPr sz="1400" b="0" i="0" u="none" strike="noStrike" cap="none" dirty="0">
                <a:solidFill>
                  <a:srgbClr val="000000"/>
                </a:solidFill>
                <a:latin typeface="Arial"/>
                <a:ea typeface="Arial"/>
                <a:cs typeface="Arial"/>
                <a:sym typeface="Arial"/>
              </a:endParaRPr>
            </a:p>
          </p:txBody>
        </p:sp>
        <p:sp>
          <p:nvSpPr>
            <p:cNvPr id="1604" name="Google Shape;1604;g1e370a7c432_0_1879"/>
            <p:cNvSpPr/>
            <p:nvPr/>
          </p:nvSpPr>
          <p:spPr>
            <a:xfrm>
              <a:off x="5231536" y="866285"/>
              <a:ext cx="2422500" cy="3417300"/>
            </a:xfrm>
            <a:prstGeom prst="rect">
              <a:avLst/>
            </a:prstGeom>
            <a:solidFill>
              <a:srgbClr val="CFDECC">
                <a:alpha val="89410"/>
              </a:srgbClr>
            </a:solidFill>
            <a:ln w="25400" cap="flat" cmpd="sng">
              <a:solidFill>
                <a:srgbClr val="CFDECC">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5" name="Google Shape;1605;g1e370a7c432_0_1879"/>
            <p:cNvSpPr txBox="1"/>
            <p:nvPr/>
          </p:nvSpPr>
          <p:spPr>
            <a:xfrm>
              <a:off x="5231536" y="866285"/>
              <a:ext cx="2422500" cy="3417300"/>
            </a:xfrm>
            <a:prstGeom prst="rect">
              <a:avLst/>
            </a:prstGeom>
            <a:noFill/>
            <a:ln>
              <a:noFill/>
            </a:ln>
          </p:spPr>
          <p:txBody>
            <a:bodyPr spcFirstLastPara="1" wrap="square" lIns="191425" tIns="191425" rIns="191425" bIns="382875" anchor="t" anchorCtr="0">
              <a:noAutofit/>
            </a:bodyPr>
            <a:lstStyle/>
            <a:p>
              <a:pPr marL="0" marR="0" lvl="0" indent="0" algn="l" rtl="0">
                <a:lnSpc>
                  <a:spcPct val="90000"/>
                </a:lnSpc>
                <a:spcBef>
                  <a:spcPts val="0"/>
                </a:spcBef>
                <a:spcAft>
                  <a:spcPts val="0"/>
                </a:spcAft>
                <a:buClr>
                  <a:srgbClr val="000000"/>
                </a:buClr>
                <a:buSzPts val="2400"/>
                <a:buFont typeface="Arial"/>
                <a:buNone/>
              </a:pPr>
              <a:r>
                <a:rPr lang="en-GB" sz="2400" b="0" i="0" u="none" strike="noStrike" cap="none" dirty="0">
                  <a:solidFill>
                    <a:srgbClr val="000000"/>
                  </a:solidFill>
                  <a:latin typeface="Arial"/>
                  <a:ea typeface="Arial"/>
                  <a:cs typeface="Arial"/>
                  <a:sym typeface="Arial"/>
                </a:rPr>
                <a:t>Take action after the situation ends such as checking in with the person or reporting the incident</a:t>
              </a:r>
              <a:endParaRPr sz="1400" b="0" i="0" u="none" strike="noStrike" cap="none" dirty="0">
                <a:solidFill>
                  <a:srgbClr val="000000"/>
                </a:solidFill>
                <a:latin typeface="Arial"/>
                <a:ea typeface="Arial"/>
                <a:cs typeface="Arial"/>
                <a:sym typeface="Arial"/>
              </a:endParaRPr>
            </a:p>
          </p:txBody>
        </p:sp>
        <p:sp>
          <p:nvSpPr>
            <p:cNvPr id="1606" name="Google Shape;1606;g1e370a7c432_0_1879"/>
            <p:cNvSpPr/>
            <p:nvPr/>
          </p:nvSpPr>
          <p:spPr>
            <a:xfrm>
              <a:off x="7841249" y="67613"/>
              <a:ext cx="2662200" cy="798600"/>
            </a:xfrm>
            <a:prstGeom prst="chevron">
              <a:avLst>
                <a:gd name="adj" fmla="val 30000"/>
              </a:avLst>
            </a:prstGeom>
            <a:solidFill>
              <a:srgbClr val="009673"/>
            </a:solidFill>
            <a:ln w="25400" cap="flat" cmpd="sng">
              <a:solidFill>
                <a:srgbClr val="00967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7" name="Google Shape;1607;g1e370a7c432_0_1879"/>
            <p:cNvSpPr txBox="1"/>
            <p:nvPr/>
          </p:nvSpPr>
          <p:spPr>
            <a:xfrm>
              <a:off x="8080850" y="67613"/>
              <a:ext cx="2183100" cy="798600"/>
            </a:xfrm>
            <a:prstGeom prst="rect">
              <a:avLst/>
            </a:prstGeom>
            <a:noFill/>
            <a:ln>
              <a:noFill/>
            </a:ln>
          </p:spPr>
          <p:txBody>
            <a:bodyPr spcFirstLastPara="1" wrap="square" lIns="98600" tIns="98600" rIns="98600" bIns="98600"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en-GB" sz="2800" b="0" i="0" u="none" strike="noStrike" cap="none" dirty="0">
                  <a:solidFill>
                    <a:schemeClr val="lt1"/>
                  </a:solidFill>
                  <a:latin typeface="Arial"/>
                  <a:ea typeface="Arial"/>
                  <a:cs typeface="Arial"/>
                  <a:sym typeface="Arial"/>
                </a:rPr>
                <a:t>Direct</a:t>
              </a:r>
              <a:endParaRPr sz="1400" b="0" i="0" u="none" strike="noStrike" cap="none" dirty="0">
                <a:solidFill>
                  <a:srgbClr val="000000"/>
                </a:solidFill>
                <a:latin typeface="Arial"/>
                <a:ea typeface="Arial"/>
                <a:cs typeface="Arial"/>
                <a:sym typeface="Arial"/>
              </a:endParaRPr>
            </a:p>
          </p:txBody>
        </p:sp>
        <p:sp>
          <p:nvSpPr>
            <p:cNvPr id="1608" name="Google Shape;1608;g1e370a7c432_0_1879"/>
            <p:cNvSpPr/>
            <p:nvPr/>
          </p:nvSpPr>
          <p:spPr>
            <a:xfrm>
              <a:off x="7841249" y="866285"/>
              <a:ext cx="2422500" cy="3417300"/>
            </a:xfrm>
            <a:prstGeom prst="rect">
              <a:avLst/>
            </a:prstGeom>
            <a:solidFill>
              <a:srgbClr val="CFDECC">
                <a:alpha val="89410"/>
              </a:srgbClr>
            </a:solidFill>
            <a:ln w="25400" cap="flat" cmpd="sng">
              <a:solidFill>
                <a:srgbClr val="CFDECC">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9" name="Google Shape;1609;g1e370a7c432_0_1879"/>
            <p:cNvSpPr txBox="1"/>
            <p:nvPr/>
          </p:nvSpPr>
          <p:spPr>
            <a:xfrm>
              <a:off x="7841249" y="866285"/>
              <a:ext cx="2422500" cy="3417300"/>
            </a:xfrm>
            <a:prstGeom prst="rect">
              <a:avLst/>
            </a:prstGeom>
            <a:noFill/>
            <a:ln>
              <a:noFill/>
            </a:ln>
          </p:spPr>
          <p:txBody>
            <a:bodyPr spcFirstLastPara="1" wrap="square" lIns="191425" tIns="191425" rIns="191425" bIns="382875" anchor="t" anchorCtr="0">
              <a:noAutofit/>
            </a:bodyPr>
            <a:lstStyle/>
            <a:p>
              <a:pPr marL="0" marR="0" lvl="0" indent="0" algn="l" rtl="0">
                <a:lnSpc>
                  <a:spcPct val="90000"/>
                </a:lnSpc>
                <a:spcBef>
                  <a:spcPts val="0"/>
                </a:spcBef>
                <a:spcAft>
                  <a:spcPts val="0"/>
                </a:spcAft>
                <a:buClr>
                  <a:srgbClr val="000000"/>
                </a:buClr>
                <a:buSzPts val="2400"/>
                <a:buFont typeface="Arial"/>
                <a:buNone/>
              </a:pPr>
              <a:r>
                <a:rPr lang="en-GB" sz="2400" b="0" i="0" u="none" strike="noStrike" cap="none" dirty="0">
                  <a:solidFill>
                    <a:srgbClr val="000000"/>
                  </a:solidFill>
                  <a:latin typeface="Arial"/>
                  <a:ea typeface="Arial"/>
                  <a:cs typeface="Arial"/>
                  <a:sym typeface="Arial"/>
                </a:rPr>
                <a:t>Ask for the behaviour to stop by calmly addressing the person acting inappropriately where it is safe to do so</a:t>
              </a:r>
              <a:endParaRPr sz="1400" b="0" i="0" u="none" strike="noStrike" cap="none" dirty="0">
                <a:solidFill>
                  <a:srgbClr val="00000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name="Office Theme">
  <a:themeElements>
    <a:clrScheme name="Gree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22">
      <a:dk1>
        <a:srgbClr val="000000"/>
      </a:dk1>
      <a:lt1>
        <a:srgbClr val="FFFFFF"/>
      </a:lt1>
      <a:dk2>
        <a:srgbClr val="44546A"/>
      </a:dk2>
      <a:lt2>
        <a:srgbClr val="E7E6E6"/>
      </a:lt2>
      <a:accent1>
        <a:srgbClr val="155463"/>
      </a:accent1>
      <a:accent2>
        <a:srgbClr val="A8CADC"/>
      </a:accent2>
      <a:accent3>
        <a:srgbClr val="74A9EA"/>
      </a:accent3>
      <a:accent4>
        <a:srgbClr val="04B3C3"/>
      </a:accent4>
      <a:accent5>
        <a:srgbClr val="5F8473"/>
      </a:accent5>
      <a:accent6>
        <a:srgbClr val="D1EF5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Gree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Custom 22">
      <a:dk1>
        <a:srgbClr val="000000"/>
      </a:dk1>
      <a:lt1>
        <a:srgbClr val="FFFFFF"/>
      </a:lt1>
      <a:dk2>
        <a:srgbClr val="44546A"/>
      </a:dk2>
      <a:lt2>
        <a:srgbClr val="E7E6E6"/>
      </a:lt2>
      <a:accent1>
        <a:srgbClr val="155463"/>
      </a:accent1>
      <a:accent2>
        <a:srgbClr val="A8CADC"/>
      </a:accent2>
      <a:accent3>
        <a:srgbClr val="74A9EA"/>
      </a:accent3>
      <a:accent4>
        <a:srgbClr val="04B3C3"/>
      </a:accent4>
      <a:accent5>
        <a:srgbClr val="5F8473"/>
      </a:accent5>
      <a:accent6>
        <a:srgbClr val="D1EF5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7664</TotalTime>
  <Words>2616</Words>
  <Application>Microsoft Office PowerPoint</Application>
  <PresentationFormat>Widescreen</PresentationFormat>
  <Paragraphs>295</Paragraphs>
  <Slides>43</Slides>
  <Notes>41</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43</vt:i4>
      </vt:variant>
    </vt:vector>
  </HeadingPairs>
  <TitlesOfParts>
    <vt:vector size="56" baseType="lpstr">
      <vt:lpstr>Aptos</vt:lpstr>
      <vt:lpstr>Playfair Display</vt:lpstr>
      <vt:lpstr>Quattrocento Sans</vt:lpstr>
      <vt:lpstr>Times New Roman</vt:lpstr>
      <vt:lpstr>Avenir Next LT Pro Light</vt:lpstr>
      <vt:lpstr>Arial</vt:lpstr>
      <vt:lpstr>Tahoma</vt:lpstr>
      <vt:lpstr>Calibri</vt:lpstr>
      <vt:lpstr>Office Theme</vt:lpstr>
      <vt:lpstr>Office Theme</vt:lpstr>
      <vt:lpstr>Office Theme</vt:lpstr>
      <vt:lpstr>Office Theme</vt:lpstr>
      <vt:lpstr>2_Office Theme</vt:lpstr>
      <vt:lpstr>Introducing a D&amp;R Workshop designed for  Student Leaders catherine.tormey@ucd.ie D&amp;R Response Manager</vt:lpstr>
      <vt:lpstr>Background</vt:lpstr>
      <vt:lpstr>Workshop Overview</vt:lpstr>
      <vt:lpstr>Disclosures</vt:lpstr>
      <vt:lpstr>Support Service Overview</vt:lpstr>
      <vt:lpstr>Definitions</vt:lpstr>
      <vt:lpstr>Bullying is not</vt:lpstr>
      <vt:lpstr>THE DISCRIMINATORY GROUNDS IN UCD INCLUDE:</vt:lpstr>
      <vt:lpstr>Actions the bystanders might take (4 Ds)</vt:lpstr>
      <vt:lpstr>Suggested Resolution Options</vt:lpstr>
      <vt:lpstr>Case studies </vt:lpstr>
      <vt:lpstr>Questions to Answer</vt:lpstr>
      <vt:lpstr>Zara in the UCD Apartment</vt:lpstr>
      <vt:lpstr>Case studies</vt:lpstr>
      <vt:lpstr>What terms could be used to describe the behaviour? </vt:lpstr>
      <vt:lpstr>What behaviour can be identified?</vt:lpstr>
      <vt:lpstr>Case Study Question</vt:lpstr>
      <vt:lpstr>How might Zara be feeling?</vt:lpstr>
      <vt:lpstr>Case Study Question</vt:lpstr>
      <vt:lpstr>Some possible actions </vt:lpstr>
      <vt:lpstr>Sam in the Student Society</vt:lpstr>
      <vt:lpstr>Case Study Question</vt:lpstr>
      <vt:lpstr>What terms could be used to describe the behaviour?</vt:lpstr>
      <vt:lpstr>What behaviour can be identified?</vt:lpstr>
      <vt:lpstr>Case Study Question</vt:lpstr>
      <vt:lpstr>How might Sam be feeling?</vt:lpstr>
      <vt:lpstr>Case Study Question</vt:lpstr>
      <vt:lpstr>Some possible actions </vt:lpstr>
      <vt:lpstr>Riva – Student in Access</vt:lpstr>
      <vt:lpstr>Case Study Question</vt:lpstr>
      <vt:lpstr>What terms could be used to describe the fellow students’ behaviour? </vt:lpstr>
      <vt:lpstr>What behaviour can be identified?</vt:lpstr>
      <vt:lpstr>Case Study Question</vt:lpstr>
      <vt:lpstr>How might Riva be feeling? </vt:lpstr>
      <vt:lpstr>Case Study Question</vt:lpstr>
      <vt:lpstr>Some possible actions </vt:lpstr>
      <vt:lpstr>Actions the central person might take</vt:lpstr>
      <vt:lpstr>All UCD Community Members</vt:lpstr>
      <vt:lpstr>Training</vt:lpstr>
      <vt:lpstr>What the students said</vt:lpstr>
      <vt:lpstr>Residential Assistants Workshop Feedback 2023/24</vt:lpstr>
      <vt:lpstr>Feedback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D&amp;R Workshop designed for  UCD Smurfit Business School</dc:title>
  <dc:creator>Najara Hartes</dc:creator>
  <cp:lastModifiedBy>Catherine Tormey</cp:lastModifiedBy>
  <cp:revision>57</cp:revision>
  <cp:lastPrinted>2024-04-15T07:37:03Z</cp:lastPrinted>
  <dcterms:created xsi:type="dcterms:W3CDTF">2022-12-05T16:20:21Z</dcterms:created>
  <dcterms:modified xsi:type="dcterms:W3CDTF">2024-05-31T07:58:05Z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