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24"/>
  </p:notesMasterIdLst>
  <p:sldIdLst>
    <p:sldId id="256" r:id="rId5"/>
    <p:sldId id="257" r:id="rId6"/>
    <p:sldId id="445" r:id="rId7"/>
    <p:sldId id="448" r:id="rId8"/>
    <p:sldId id="449" r:id="rId9"/>
    <p:sldId id="439" r:id="rId10"/>
    <p:sldId id="435" r:id="rId11"/>
    <p:sldId id="450" r:id="rId12"/>
    <p:sldId id="446" r:id="rId13"/>
    <p:sldId id="442" r:id="rId14"/>
    <p:sldId id="460" r:id="rId15"/>
    <p:sldId id="459" r:id="rId16"/>
    <p:sldId id="457" r:id="rId17"/>
    <p:sldId id="458" r:id="rId18"/>
    <p:sldId id="444" r:id="rId19"/>
    <p:sldId id="434" r:id="rId20"/>
    <p:sldId id="455" r:id="rId21"/>
    <p:sldId id="452" r:id="rId22"/>
    <p:sldId id="453" r:id="rId23"/>
  </p:sldIdLst>
  <p:sldSz cx="9144000" cy="5143500" type="screen16x9"/>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napToObjects="1">
      <p:cViewPr varScale="1">
        <p:scale>
          <a:sx n="110" d="100"/>
          <a:sy n="110" d="100"/>
        </p:scale>
        <p:origin x="686" y="77"/>
      </p:cViewPr>
      <p:guideLst>
        <p:guide orient="horz" pos="1620"/>
        <p:guide pos="2880"/>
      </p:guideLst>
    </p:cSldViewPr>
  </p:slideViewPr>
  <p:notesTextViewPr>
    <p:cViewPr>
      <p:scale>
        <a:sx n="100" d="100"/>
        <a:sy n="100" d="100"/>
      </p:scale>
      <p:origin x="0" y="0"/>
    </p:cViewPr>
  </p:notesTextViewPr>
  <p:sorterViewPr>
    <p:cViewPr>
      <p:scale>
        <a:sx n="149" d="100"/>
        <a:sy n="149"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BB1937-B81C-47C5-809D-6FA872EDBD64}" type="datetimeFigureOut">
              <a:rPr lang="en-GB" smtClean="0"/>
              <a:t>10/06/2024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6857BA-85E0-4AE5-A11E-FE7FE970E1F2}" type="slidenum">
              <a:rPr lang="en-GB" smtClean="0"/>
              <a:t>‹#›</a:t>
            </a:fld>
            <a:endParaRPr lang="en-GB"/>
          </a:p>
        </p:txBody>
      </p:sp>
    </p:spTree>
    <p:extLst>
      <p:ext uri="{BB962C8B-B14F-4D97-AF65-F5344CB8AC3E}">
        <p14:creationId xmlns:p14="http://schemas.microsoft.com/office/powerpoint/2010/main" val="181140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6" descr="M14543 - IUA - 1916 Bursary Powerpoint Templates_03-1.jpg">
            <a:extLst>
              <a:ext uri="{FF2B5EF4-FFF2-40B4-BE49-F238E27FC236}">
                <a16:creationId xmlns:a16="http://schemas.microsoft.com/office/drawing/2014/main" id="{47765730-F6C2-C3C3-3EBC-6B574A5E44F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11880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F94210-6D60-1531-500D-DEBC572E8888}"/>
              </a:ext>
            </a:extLst>
          </p:cNvPr>
          <p:cNvSpPr>
            <a:spLocks noGrp="1"/>
          </p:cNvSpPr>
          <p:nvPr>
            <p:ph type="dt" sz="half" idx="10"/>
          </p:nvPr>
        </p:nvSpPr>
        <p:spPr/>
        <p:txBody>
          <a:bodyPr/>
          <a:lstStyle>
            <a:lvl1pPr>
              <a:defRPr/>
            </a:lvl1pPr>
          </a:lstStyle>
          <a:p>
            <a:pPr>
              <a:defRPr/>
            </a:pPr>
            <a:fld id="{78F5B6C8-5060-40BB-BF72-E5FD1E7186AB}" type="datetimeFigureOut">
              <a:rPr lang="en-US"/>
              <a:pPr>
                <a:defRPr/>
              </a:pPr>
              <a:t>6/10/2024</a:t>
            </a:fld>
            <a:endParaRPr lang="en-US"/>
          </a:p>
        </p:txBody>
      </p:sp>
      <p:sp>
        <p:nvSpPr>
          <p:cNvPr id="5" name="Footer Placeholder 4">
            <a:extLst>
              <a:ext uri="{FF2B5EF4-FFF2-40B4-BE49-F238E27FC236}">
                <a16:creationId xmlns:a16="http://schemas.microsoft.com/office/drawing/2014/main" id="{4F521630-03C5-587E-4390-707F6F9DE9F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F254340-6541-A5E2-6F05-2AEE2EA6B776}"/>
              </a:ext>
            </a:extLst>
          </p:cNvPr>
          <p:cNvSpPr>
            <a:spLocks noGrp="1"/>
          </p:cNvSpPr>
          <p:nvPr>
            <p:ph type="sldNum" sz="quarter" idx="12"/>
          </p:nvPr>
        </p:nvSpPr>
        <p:spPr/>
        <p:txBody>
          <a:bodyPr/>
          <a:lstStyle>
            <a:lvl1pPr>
              <a:defRPr/>
            </a:lvl1pPr>
          </a:lstStyle>
          <a:p>
            <a:pPr>
              <a:defRPr/>
            </a:pPr>
            <a:fld id="{FFDDF718-039C-4E1D-90A4-B4A24794D123}" type="slidenum">
              <a:rPr lang="en-US"/>
              <a:pPr>
                <a:defRPr/>
              </a:pPr>
              <a:t>‹#›</a:t>
            </a:fld>
            <a:endParaRPr lang="en-US"/>
          </a:p>
        </p:txBody>
      </p:sp>
    </p:spTree>
    <p:extLst>
      <p:ext uri="{BB962C8B-B14F-4D97-AF65-F5344CB8AC3E}">
        <p14:creationId xmlns:p14="http://schemas.microsoft.com/office/powerpoint/2010/main" val="3988363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E0C75E-BBBA-E99D-019B-7CD6BF58A8E5}"/>
              </a:ext>
            </a:extLst>
          </p:cNvPr>
          <p:cNvSpPr>
            <a:spLocks noGrp="1"/>
          </p:cNvSpPr>
          <p:nvPr>
            <p:ph type="dt" sz="half" idx="10"/>
          </p:nvPr>
        </p:nvSpPr>
        <p:spPr/>
        <p:txBody>
          <a:bodyPr/>
          <a:lstStyle>
            <a:lvl1pPr>
              <a:defRPr/>
            </a:lvl1pPr>
          </a:lstStyle>
          <a:p>
            <a:pPr>
              <a:defRPr/>
            </a:pPr>
            <a:fld id="{39B4698B-3A98-40C1-8D6F-DF397972C44C}" type="datetimeFigureOut">
              <a:rPr lang="en-US"/>
              <a:pPr>
                <a:defRPr/>
              </a:pPr>
              <a:t>6/10/2024</a:t>
            </a:fld>
            <a:endParaRPr lang="en-US"/>
          </a:p>
        </p:txBody>
      </p:sp>
      <p:sp>
        <p:nvSpPr>
          <p:cNvPr id="5" name="Footer Placeholder 4">
            <a:extLst>
              <a:ext uri="{FF2B5EF4-FFF2-40B4-BE49-F238E27FC236}">
                <a16:creationId xmlns:a16="http://schemas.microsoft.com/office/drawing/2014/main" id="{9C5C0DD2-3A5E-3A23-74F2-FA075DB2915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E006D9A-B5B2-1DE8-CAAE-E441FDF70209}"/>
              </a:ext>
            </a:extLst>
          </p:cNvPr>
          <p:cNvSpPr>
            <a:spLocks noGrp="1"/>
          </p:cNvSpPr>
          <p:nvPr>
            <p:ph type="sldNum" sz="quarter" idx="12"/>
          </p:nvPr>
        </p:nvSpPr>
        <p:spPr/>
        <p:txBody>
          <a:bodyPr/>
          <a:lstStyle>
            <a:lvl1pPr>
              <a:defRPr/>
            </a:lvl1pPr>
          </a:lstStyle>
          <a:p>
            <a:pPr>
              <a:defRPr/>
            </a:pPr>
            <a:fld id="{3C332BD9-B2BA-4DE6-9C03-ECA98CFB0BF7}" type="slidenum">
              <a:rPr lang="en-US"/>
              <a:pPr>
                <a:defRPr/>
              </a:pPr>
              <a:t>‹#›</a:t>
            </a:fld>
            <a:endParaRPr lang="en-US"/>
          </a:p>
        </p:txBody>
      </p:sp>
    </p:spTree>
    <p:extLst>
      <p:ext uri="{BB962C8B-B14F-4D97-AF65-F5344CB8AC3E}">
        <p14:creationId xmlns:p14="http://schemas.microsoft.com/office/powerpoint/2010/main" val="2740144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GB"/>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08211" indent="0" algn="ctr">
              <a:buNone/>
              <a:defRPr>
                <a:solidFill>
                  <a:schemeClr val="tx1">
                    <a:tint val="75000"/>
                  </a:schemeClr>
                </a:solidFill>
              </a:defRPr>
            </a:lvl2pPr>
            <a:lvl3pPr marL="816422" indent="0" algn="ctr">
              <a:buNone/>
              <a:defRPr>
                <a:solidFill>
                  <a:schemeClr val="tx1">
                    <a:tint val="75000"/>
                  </a:schemeClr>
                </a:solidFill>
              </a:defRPr>
            </a:lvl3pPr>
            <a:lvl4pPr marL="1224633" indent="0" algn="ctr">
              <a:buNone/>
              <a:defRPr>
                <a:solidFill>
                  <a:schemeClr val="tx1">
                    <a:tint val="75000"/>
                  </a:schemeClr>
                </a:solidFill>
              </a:defRPr>
            </a:lvl4pPr>
            <a:lvl5pPr marL="1632844" indent="0" algn="ctr">
              <a:buNone/>
              <a:defRPr>
                <a:solidFill>
                  <a:schemeClr val="tx1">
                    <a:tint val="75000"/>
                  </a:schemeClr>
                </a:solidFill>
              </a:defRPr>
            </a:lvl5pPr>
            <a:lvl6pPr marL="2041055" indent="0" algn="ctr">
              <a:buNone/>
              <a:defRPr>
                <a:solidFill>
                  <a:schemeClr val="tx1">
                    <a:tint val="75000"/>
                  </a:schemeClr>
                </a:solidFill>
              </a:defRPr>
            </a:lvl6pPr>
            <a:lvl7pPr marL="2449266" indent="0" algn="ctr">
              <a:buNone/>
              <a:defRPr>
                <a:solidFill>
                  <a:schemeClr val="tx1">
                    <a:tint val="75000"/>
                  </a:schemeClr>
                </a:solidFill>
              </a:defRPr>
            </a:lvl7pPr>
            <a:lvl8pPr marL="2857477" indent="0" algn="ctr">
              <a:buNone/>
              <a:defRPr>
                <a:solidFill>
                  <a:schemeClr val="tx1">
                    <a:tint val="75000"/>
                  </a:schemeClr>
                </a:solidFill>
              </a:defRPr>
            </a:lvl8pPr>
            <a:lvl9pPr marL="3265688"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1D1F58B9-2173-0645-BE81-A00A6238185F}" type="datetimeFigureOut">
              <a:rPr lang="en-US" smtClean="0"/>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C22A58-1DCF-7642-A446-8754E80F5DFF}" type="slidenum">
              <a:rPr lang="en-US" smtClean="0"/>
              <a:t>‹#›</a:t>
            </a:fld>
            <a:endParaRPr lang="en-US"/>
          </a:p>
        </p:txBody>
      </p:sp>
    </p:spTree>
    <p:extLst>
      <p:ext uri="{BB962C8B-B14F-4D97-AF65-F5344CB8AC3E}">
        <p14:creationId xmlns:p14="http://schemas.microsoft.com/office/powerpoint/2010/main" val="2022547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Picture 6" descr="M14543 - IUA - 1916 Bursary Powerpoint Templates_03-2.jpg">
            <a:extLst>
              <a:ext uri="{FF2B5EF4-FFF2-40B4-BE49-F238E27FC236}">
                <a16:creationId xmlns:a16="http://schemas.microsoft.com/office/drawing/2014/main" id="{B1201FA9-ABB5-59F1-BC7C-13FFC2A96CB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0896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 name="Picture 6" descr="M14543 - IUA - 1916 Bursary Powerpoint Templates_03-3.jpg">
            <a:extLst>
              <a:ext uri="{FF2B5EF4-FFF2-40B4-BE49-F238E27FC236}">
                <a16:creationId xmlns:a16="http://schemas.microsoft.com/office/drawing/2014/main" id="{8B0EE006-1A21-CDF9-2492-FABDB3A8D1B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4959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2" name="Picture 6" descr="M14543 - IUA - 1916 Bursary Powerpoint Templates_03-1.jpg">
            <a:extLst>
              <a:ext uri="{FF2B5EF4-FFF2-40B4-BE49-F238E27FC236}">
                <a16:creationId xmlns:a16="http://schemas.microsoft.com/office/drawing/2014/main" id="{7C7E4083-CA54-66F9-0E27-DA71A39B38D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2309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33E91A8-63BA-CC72-2F12-EE00B450D3CA}"/>
              </a:ext>
            </a:extLst>
          </p:cNvPr>
          <p:cNvSpPr>
            <a:spLocks noGrp="1"/>
          </p:cNvSpPr>
          <p:nvPr>
            <p:ph type="dt" sz="half" idx="10"/>
          </p:nvPr>
        </p:nvSpPr>
        <p:spPr/>
        <p:txBody>
          <a:bodyPr/>
          <a:lstStyle>
            <a:lvl1pPr>
              <a:defRPr/>
            </a:lvl1pPr>
          </a:lstStyle>
          <a:p>
            <a:pPr>
              <a:defRPr/>
            </a:pPr>
            <a:fld id="{57B27D31-C3CF-48D3-9D9B-9AF3E768A67C}" type="datetimeFigureOut">
              <a:rPr lang="en-US"/>
              <a:pPr>
                <a:defRPr/>
              </a:pPr>
              <a:t>6/10/2024</a:t>
            </a:fld>
            <a:endParaRPr lang="en-US"/>
          </a:p>
        </p:txBody>
      </p:sp>
      <p:sp>
        <p:nvSpPr>
          <p:cNvPr id="8" name="Footer Placeholder 4">
            <a:extLst>
              <a:ext uri="{FF2B5EF4-FFF2-40B4-BE49-F238E27FC236}">
                <a16:creationId xmlns:a16="http://schemas.microsoft.com/office/drawing/2014/main" id="{AF40FE5E-CF1C-3A8F-1470-BCCF0E76416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13E8453-E017-15FA-34C7-D7A79D862102}"/>
              </a:ext>
            </a:extLst>
          </p:cNvPr>
          <p:cNvSpPr>
            <a:spLocks noGrp="1"/>
          </p:cNvSpPr>
          <p:nvPr>
            <p:ph type="sldNum" sz="quarter" idx="12"/>
          </p:nvPr>
        </p:nvSpPr>
        <p:spPr/>
        <p:txBody>
          <a:bodyPr/>
          <a:lstStyle>
            <a:lvl1pPr>
              <a:defRPr/>
            </a:lvl1pPr>
          </a:lstStyle>
          <a:p>
            <a:pPr>
              <a:defRPr/>
            </a:pPr>
            <a:fld id="{8760A1C3-D5CF-432A-B139-FDBE3A6573E2}" type="slidenum">
              <a:rPr lang="en-US"/>
              <a:pPr>
                <a:defRPr/>
              </a:pPr>
              <a:t>‹#›</a:t>
            </a:fld>
            <a:endParaRPr lang="en-US"/>
          </a:p>
        </p:txBody>
      </p:sp>
    </p:spTree>
    <p:extLst>
      <p:ext uri="{BB962C8B-B14F-4D97-AF65-F5344CB8AC3E}">
        <p14:creationId xmlns:p14="http://schemas.microsoft.com/office/powerpoint/2010/main" val="2759186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0874DC27-34C4-2EEE-044B-F8B57C517C64}"/>
              </a:ext>
            </a:extLst>
          </p:cNvPr>
          <p:cNvSpPr>
            <a:spLocks noGrp="1"/>
          </p:cNvSpPr>
          <p:nvPr>
            <p:ph type="dt" sz="half" idx="10"/>
          </p:nvPr>
        </p:nvSpPr>
        <p:spPr/>
        <p:txBody>
          <a:bodyPr/>
          <a:lstStyle>
            <a:lvl1pPr>
              <a:defRPr/>
            </a:lvl1pPr>
          </a:lstStyle>
          <a:p>
            <a:pPr>
              <a:defRPr/>
            </a:pPr>
            <a:fld id="{6A8527F8-39D4-4F25-9B7A-54F2579B2E77}" type="datetimeFigureOut">
              <a:rPr lang="en-US"/>
              <a:pPr>
                <a:defRPr/>
              </a:pPr>
              <a:t>6/10/2024</a:t>
            </a:fld>
            <a:endParaRPr lang="en-US"/>
          </a:p>
        </p:txBody>
      </p:sp>
      <p:sp>
        <p:nvSpPr>
          <p:cNvPr id="4" name="Footer Placeholder 4">
            <a:extLst>
              <a:ext uri="{FF2B5EF4-FFF2-40B4-BE49-F238E27FC236}">
                <a16:creationId xmlns:a16="http://schemas.microsoft.com/office/drawing/2014/main" id="{6A8A8C5A-5FC0-19DE-64CD-EB139247D48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C013A25-2C43-8F0A-AD8C-8B44EA569ADA}"/>
              </a:ext>
            </a:extLst>
          </p:cNvPr>
          <p:cNvSpPr>
            <a:spLocks noGrp="1"/>
          </p:cNvSpPr>
          <p:nvPr>
            <p:ph type="sldNum" sz="quarter" idx="12"/>
          </p:nvPr>
        </p:nvSpPr>
        <p:spPr/>
        <p:txBody>
          <a:bodyPr/>
          <a:lstStyle>
            <a:lvl1pPr>
              <a:defRPr/>
            </a:lvl1pPr>
          </a:lstStyle>
          <a:p>
            <a:pPr>
              <a:defRPr/>
            </a:pPr>
            <a:fld id="{98F536A6-22D6-448C-AB0D-037DB66740F2}" type="slidenum">
              <a:rPr lang="en-US"/>
              <a:pPr>
                <a:defRPr/>
              </a:pPr>
              <a:t>‹#›</a:t>
            </a:fld>
            <a:endParaRPr lang="en-US"/>
          </a:p>
        </p:txBody>
      </p:sp>
    </p:spTree>
    <p:extLst>
      <p:ext uri="{BB962C8B-B14F-4D97-AF65-F5344CB8AC3E}">
        <p14:creationId xmlns:p14="http://schemas.microsoft.com/office/powerpoint/2010/main" val="1147392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A48774A-C625-BBAA-079C-4F8DE536EEB4}"/>
              </a:ext>
            </a:extLst>
          </p:cNvPr>
          <p:cNvSpPr>
            <a:spLocks noGrp="1"/>
          </p:cNvSpPr>
          <p:nvPr>
            <p:ph type="dt" sz="half" idx="10"/>
          </p:nvPr>
        </p:nvSpPr>
        <p:spPr/>
        <p:txBody>
          <a:bodyPr/>
          <a:lstStyle>
            <a:lvl1pPr>
              <a:defRPr/>
            </a:lvl1pPr>
          </a:lstStyle>
          <a:p>
            <a:pPr>
              <a:defRPr/>
            </a:pPr>
            <a:fld id="{776A87D7-142F-407B-8580-F45D0EEE5F10}" type="datetimeFigureOut">
              <a:rPr lang="en-US"/>
              <a:pPr>
                <a:defRPr/>
              </a:pPr>
              <a:t>6/10/2024</a:t>
            </a:fld>
            <a:endParaRPr lang="en-US"/>
          </a:p>
        </p:txBody>
      </p:sp>
      <p:sp>
        <p:nvSpPr>
          <p:cNvPr id="3" name="Footer Placeholder 4">
            <a:extLst>
              <a:ext uri="{FF2B5EF4-FFF2-40B4-BE49-F238E27FC236}">
                <a16:creationId xmlns:a16="http://schemas.microsoft.com/office/drawing/2014/main" id="{CC55365D-6F21-1F5D-1A04-E04230FE5AF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EC03053-A494-3A74-38B2-38B5854126A5}"/>
              </a:ext>
            </a:extLst>
          </p:cNvPr>
          <p:cNvSpPr>
            <a:spLocks noGrp="1"/>
          </p:cNvSpPr>
          <p:nvPr>
            <p:ph type="sldNum" sz="quarter" idx="12"/>
          </p:nvPr>
        </p:nvSpPr>
        <p:spPr/>
        <p:txBody>
          <a:bodyPr/>
          <a:lstStyle>
            <a:lvl1pPr>
              <a:defRPr/>
            </a:lvl1pPr>
          </a:lstStyle>
          <a:p>
            <a:pPr>
              <a:defRPr/>
            </a:pPr>
            <a:fld id="{65E04B27-84F5-41E6-9A16-D1D2402A2460}" type="slidenum">
              <a:rPr lang="en-US"/>
              <a:pPr>
                <a:defRPr/>
              </a:pPr>
              <a:t>‹#›</a:t>
            </a:fld>
            <a:endParaRPr lang="en-US"/>
          </a:p>
        </p:txBody>
      </p:sp>
    </p:spTree>
    <p:extLst>
      <p:ext uri="{BB962C8B-B14F-4D97-AF65-F5344CB8AC3E}">
        <p14:creationId xmlns:p14="http://schemas.microsoft.com/office/powerpoint/2010/main" val="3877871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73817472-7E1C-7528-051C-77CFB11B5B28}"/>
              </a:ext>
            </a:extLst>
          </p:cNvPr>
          <p:cNvSpPr>
            <a:spLocks noGrp="1"/>
          </p:cNvSpPr>
          <p:nvPr>
            <p:ph type="dt" sz="half" idx="10"/>
          </p:nvPr>
        </p:nvSpPr>
        <p:spPr/>
        <p:txBody>
          <a:bodyPr/>
          <a:lstStyle>
            <a:lvl1pPr>
              <a:defRPr/>
            </a:lvl1pPr>
          </a:lstStyle>
          <a:p>
            <a:pPr>
              <a:defRPr/>
            </a:pPr>
            <a:fld id="{1C65DE74-F4C4-422A-8796-D2F2A99663FD}" type="datetimeFigureOut">
              <a:rPr lang="en-US"/>
              <a:pPr>
                <a:defRPr/>
              </a:pPr>
              <a:t>6/10/2024</a:t>
            </a:fld>
            <a:endParaRPr lang="en-US"/>
          </a:p>
        </p:txBody>
      </p:sp>
      <p:sp>
        <p:nvSpPr>
          <p:cNvPr id="6" name="Footer Placeholder 5">
            <a:extLst>
              <a:ext uri="{FF2B5EF4-FFF2-40B4-BE49-F238E27FC236}">
                <a16:creationId xmlns:a16="http://schemas.microsoft.com/office/drawing/2014/main" id="{02BF5CB8-392D-4B58-A7D0-8D4B4814A83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422DF360-C86B-FC8B-0CF6-3CCEC2FA0561}"/>
              </a:ext>
            </a:extLst>
          </p:cNvPr>
          <p:cNvSpPr>
            <a:spLocks noGrp="1"/>
          </p:cNvSpPr>
          <p:nvPr>
            <p:ph type="sldNum" sz="quarter" idx="12"/>
          </p:nvPr>
        </p:nvSpPr>
        <p:spPr/>
        <p:txBody>
          <a:bodyPr/>
          <a:lstStyle>
            <a:lvl1pPr>
              <a:defRPr/>
            </a:lvl1pPr>
          </a:lstStyle>
          <a:p>
            <a:pPr>
              <a:defRPr/>
            </a:pPr>
            <a:fld id="{FAF24E75-9C50-47DA-A961-4C914A45B580}" type="slidenum">
              <a:rPr lang="en-US"/>
              <a:pPr>
                <a:defRPr/>
              </a:pPr>
              <a:t>‹#›</a:t>
            </a:fld>
            <a:endParaRPr lang="en-US" dirty="0">
              <a:solidFill>
                <a:schemeClr val="accent3">
                  <a:shade val="75000"/>
                </a:schemeClr>
              </a:solidFill>
            </a:endParaRPr>
          </a:p>
        </p:txBody>
      </p:sp>
    </p:spTree>
    <p:extLst>
      <p:ext uri="{BB962C8B-B14F-4D97-AF65-F5344CB8AC3E}">
        <p14:creationId xmlns:p14="http://schemas.microsoft.com/office/powerpoint/2010/main" val="244271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EA2DEE7-55AB-DF9A-F5A4-8669359418B8}"/>
              </a:ext>
            </a:extLst>
          </p:cNvPr>
          <p:cNvSpPr>
            <a:spLocks noGrp="1"/>
          </p:cNvSpPr>
          <p:nvPr>
            <p:ph type="dt" sz="half" idx="10"/>
          </p:nvPr>
        </p:nvSpPr>
        <p:spPr/>
        <p:txBody>
          <a:bodyPr/>
          <a:lstStyle>
            <a:lvl1pPr>
              <a:defRPr/>
            </a:lvl1pPr>
          </a:lstStyle>
          <a:p>
            <a:pPr>
              <a:defRPr/>
            </a:pPr>
            <a:fld id="{46C199D4-A33D-4D1A-A7ED-2492018CB189}" type="datetimeFigureOut">
              <a:rPr lang="en-US"/>
              <a:pPr>
                <a:defRPr/>
              </a:pPr>
              <a:t>6/10/2024</a:t>
            </a:fld>
            <a:endParaRPr lang="en-US"/>
          </a:p>
        </p:txBody>
      </p:sp>
      <p:sp>
        <p:nvSpPr>
          <p:cNvPr id="6" name="Footer Placeholder 4">
            <a:extLst>
              <a:ext uri="{FF2B5EF4-FFF2-40B4-BE49-F238E27FC236}">
                <a16:creationId xmlns:a16="http://schemas.microsoft.com/office/drawing/2014/main" id="{F9CA9541-148A-492D-FFD1-72EA16E192C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23F2061-A73B-9FEB-907B-F9A76C8E2447}"/>
              </a:ext>
            </a:extLst>
          </p:cNvPr>
          <p:cNvSpPr>
            <a:spLocks noGrp="1"/>
          </p:cNvSpPr>
          <p:nvPr>
            <p:ph type="sldNum" sz="quarter" idx="12"/>
          </p:nvPr>
        </p:nvSpPr>
        <p:spPr/>
        <p:txBody>
          <a:bodyPr/>
          <a:lstStyle>
            <a:lvl1pPr>
              <a:defRPr/>
            </a:lvl1pPr>
          </a:lstStyle>
          <a:p>
            <a:pPr>
              <a:defRPr/>
            </a:pPr>
            <a:fld id="{5E1B451B-456A-4C13-81FC-FC8C5B5CC6E0}" type="slidenum">
              <a:rPr lang="en-US"/>
              <a:pPr>
                <a:defRPr/>
              </a:pPr>
              <a:t>‹#›</a:t>
            </a:fld>
            <a:endParaRPr lang="en-US"/>
          </a:p>
        </p:txBody>
      </p:sp>
    </p:spTree>
    <p:extLst>
      <p:ext uri="{BB962C8B-B14F-4D97-AF65-F5344CB8AC3E}">
        <p14:creationId xmlns:p14="http://schemas.microsoft.com/office/powerpoint/2010/main" val="752885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A3E6053-674D-F5FE-0A86-71D2281367CE}"/>
              </a:ext>
            </a:extLst>
          </p:cNvPr>
          <p:cNvSpPr>
            <a:spLocks noGrp="1" noChangeArrowheads="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0AF7BA8B-FE64-FF7C-183A-286EF5A3A58B}"/>
              </a:ext>
            </a:extLst>
          </p:cNvPr>
          <p:cNvSpPr>
            <a:spLocks noGrp="1" noChangeArrowheads="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90C2720-D3B3-08F8-C0C9-C3978F86A440}"/>
              </a:ext>
            </a:extLst>
          </p:cNvPr>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417C95B4-3A8C-4A02-A0E4-9E4F0F7E96AF}" type="datetimeFigureOut">
              <a:rPr lang="en-US"/>
              <a:pPr>
                <a:defRPr/>
              </a:pPr>
              <a:t>6/10/2024</a:t>
            </a:fld>
            <a:endParaRPr lang="en-US"/>
          </a:p>
        </p:txBody>
      </p:sp>
      <p:sp>
        <p:nvSpPr>
          <p:cNvPr id="5" name="Footer Placeholder 4">
            <a:extLst>
              <a:ext uri="{FF2B5EF4-FFF2-40B4-BE49-F238E27FC236}">
                <a16:creationId xmlns:a16="http://schemas.microsoft.com/office/drawing/2014/main" id="{316A49BC-DB9D-6166-3A32-53F61123A41B}"/>
              </a:ext>
            </a:extLst>
          </p:cNvPr>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B67A2631-B21F-63E8-0237-3EBDF224CCDF}"/>
              </a:ext>
            </a:extLst>
          </p:cNvPr>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0E61B776-7C32-45F9-B8B3-4A6CF0A8423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3574" r:id="rId1"/>
    <p:sldLayoutId id="2147493575" r:id="rId2"/>
    <p:sldLayoutId id="2147493576" r:id="rId3"/>
    <p:sldLayoutId id="2147493577" r:id="rId4"/>
    <p:sldLayoutId id="2147493568" r:id="rId5"/>
    <p:sldLayoutId id="2147493569" r:id="rId6"/>
    <p:sldLayoutId id="2147493570" r:id="rId7"/>
    <p:sldLayoutId id="2147493578" r:id="rId8"/>
    <p:sldLayoutId id="2147493571" r:id="rId9"/>
    <p:sldLayoutId id="2147493572" r:id="rId10"/>
    <p:sldLayoutId id="2147493573" r:id="rId11"/>
    <p:sldLayoutId id="2147493579" r:id="rId12"/>
  </p:sldLayoutIdLst>
  <p:txStyles>
    <p:title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anose="020F0502020204030204" pitchFamily="34" charset="0"/>
        </a:defRPr>
      </a:lvl2pPr>
      <a:lvl3pPr algn="ctr" defTabSz="457200" rtl="0" eaLnBrk="1" fontAlgn="base" hangingPunct="1">
        <a:spcBef>
          <a:spcPct val="0"/>
        </a:spcBef>
        <a:spcAft>
          <a:spcPct val="0"/>
        </a:spcAft>
        <a:defRPr sz="4400">
          <a:solidFill>
            <a:schemeClr val="tx1"/>
          </a:solidFill>
          <a:latin typeface="Calibri" panose="020F0502020204030204" pitchFamily="34" charset="0"/>
        </a:defRPr>
      </a:lvl3pPr>
      <a:lvl4pPr algn="ctr" defTabSz="457200" rtl="0" eaLnBrk="1" fontAlgn="base" hangingPunct="1">
        <a:spcBef>
          <a:spcPct val="0"/>
        </a:spcBef>
        <a:spcAft>
          <a:spcPct val="0"/>
        </a:spcAft>
        <a:defRPr sz="4400">
          <a:solidFill>
            <a:schemeClr val="tx1"/>
          </a:solidFill>
          <a:latin typeface="Calibri" panose="020F0502020204030204" pitchFamily="34" charset="0"/>
        </a:defRPr>
      </a:lvl4pPr>
      <a:lvl5pPr algn="ctr" defTabSz="457200" rtl="0" eaLnBrk="1" fontAlgn="base" hangingPunct="1">
        <a:spcBef>
          <a:spcPct val="0"/>
        </a:spcBef>
        <a:spcAft>
          <a:spcPct val="0"/>
        </a:spcAft>
        <a:defRPr sz="4400">
          <a:solidFill>
            <a:schemeClr val="tx1"/>
          </a:solidFill>
          <a:latin typeface="Calibri" panose="020F0502020204030204" pitchFamily="34" charset="0"/>
        </a:defRPr>
      </a:lvl5pPr>
      <a:lvl6pPr marL="457200" algn="ctr" defTabSz="457200" rtl="0" eaLnBrk="1" fontAlgn="base" hangingPunct="1">
        <a:spcBef>
          <a:spcPct val="0"/>
        </a:spcBef>
        <a:spcAft>
          <a:spcPct val="0"/>
        </a:spcAft>
        <a:defRPr sz="4400">
          <a:solidFill>
            <a:schemeClr val="tx1"/>
          </a:solidFill>
          <a:latin typeface="Calibri" panose="020F0502020204030204" pitchFamily="34" charset="0"/>
        </a:defRPr>
      </a:lvl6pPr>
      <a:lvl7pPr marL="914400" algn="ctr" defTabSz="457200" rtl="0" eaLnBrk="1" fontAlgn="base" hangingPunct="1">
        <a:spcBef>
          <a:spcPct val="0"/>
        </a:spcBef>
        <a:spcAft>
          <a:spcPct val="0"/>
        </a:spcAft>
        <a:defRPr sz="4400">
          <a:solidFill>
            <a:schemeClr val="tx1"/>
          </a:solidFill>
          <a:latin typeface="Calibri" panose="020F0502020204030204" pitchFamily="34" charset="0"/>
        </a:defRPr>
      </a:lvl7pPr>
      <a:lvl8pPr marL="1371600" algn="ctr" defTabSz="457200" rtl="0" eaLnBrk="1" fontAlgn="base" hangingPunct="1">
        <a:spcBef>
          <a:spcPct val="0"/>
        </a:spcBef>
        <a:spcAft>
          <a:spcPct val="0"/>
        </a:spcAft>
        <a:defRPr sz="4400">
          <a:solidFill>
            <a:schemeClr val="tx1"/>
          </a:solidFill>
          <a:latin typeface="Calibri" panose="020F0502020204030204" pitchFamily="34" charset="0"/>
        </a:defRPr>
      </a:lvl8pPr>
      <a:lvl9pPr marL="1828800" algn="ctr" defTabSz="457200" rtl="0" eaLnBrk="1" fontAlgn="base" hangingPunct="1">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video" Target="https://www.youtube.com/embed/kizY5yo_wK0?feature=oembed"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ec.europa.eu/eurostat/web/products-eurostat-news/w/ddn-20240527-1" TargetMode="External"/><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BE388B03-7AFA-4F62-629B-69A1A8036E02}"/>
              </a:ext>
            </a:extLst>
          </p:cNvPr>
          <p:cNvSpPr>
            <a:spLocks noGrp="1" noChangeArrowheads="1"/>
          </p:cNvSpPr>
          <p:nvPr>
            <p:ph type="ctrTitle" idx="4294967295"/>
          </p:nvPr>
        </p:nvSpPr>
        <p:spPr>
          <a:xfrm>
            <a:off x="209973" y="1686560"/>
            <a:ext cx="8365702" cy="1774613"/>
          </a:xfrm>
        </p:spPr>
        <p:txBody>
          <a:bodyPr/>
          <a:lstStyle/>
          <a:p>
            <a:pPr algn="l" eaLnBrk="1" hangingPunct="1"/>
            <a:r>
              <a:rPr lang="en-US" altLang="en-US" sz="2800" dirty="0">
                <a:latin typeface="Poppins" pitchFamily="2" charset="0"/>
                <a:cs typeface="Poppins" pitchFamily="2" charset="0"/>
              </a:rPr>
              <a:t>Show me the money – how the 1916 Bursary enables success by providing direct financial support to Irish students during each year of their tertiary education.</a:t>
            </a:r>
          </a:p>
        </p:txBody>
      </p:sp>
      <p:sp>
        <p:nvSpPr>
          <p:cNvPr id="7171" name="Title 1">
            <a:extLst>
              <a:ext uri="{FF2B5EF4-FFF2-40B4-BE49-F238E27FC236}">
                <a16:creationId xmlns:a16="http://schemas.microsoft.com/office/drawing/2014/main" id="{EA78342A-0C1B-7F6B-07FA-F672043A1986}"/>
              </a:ext>
            </a:extLst>
          </p:cNvPr>
          <p:cNvSpPr txBox="1">
            <a:spLocks noChangeArrowheads="1"/>
          </p:cNvSpPr>
          <p:nvPr/>
        </p:nvSpPr>
        <p:spPr bwMode="auto">
          <a:xfrm>
            <a:off x="809625" y="2703513"/>
            <a:ext cx="77724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b="1" dirty="0">
              <a:latin typeface="Poppins" pitchFamily="2" charset="0"/>
              <a:cs typeface="Poppins" pitchFamily="2" charset="0"/>
            </a:endParaRPr>
          </a:p>
        </p:txBody>
      </p:sp>
      <p:sp>
        <p:nvSpPr>
          <p:cNvPr id="7172" name="Title 1">
            <a:extLst>
              <a:ext uri="{FF2B5EF4-FFF2-40B4-BE49-F238E27FC236}">
                <a16:creationId xmlns:a16="http://schemas.microsoft.com/office/drawing/2014/main" id="{FFEFAD9A-11B3-8098-3447-F81C7F316D2E}"/>
              </a:ext>
            </a:extLst>
          </p:cNvPr>
          <p:cNvSpPr txBox="1">
            <a:spLocks noChangeArrowheads="1"/>
          </p:cNvSpPr>
          <p:nvPr/>
        </p:nvSpPr>
        <p:spPr bwMode="auto">
          <a:xfrm>
            <a:off x="284480" y="3747790"/>
            <a:ext cx="8297545" cy="681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dirty="0">
                <a:latin typeface="Poppins" pitchFamily="2" charset="0"/>
                <a:cs typeface="Poppins" pitchFamily="2" charset="0"/>
              </a:rPr>
              <a:t>Student Affairs Ireland – Summer Seminar – TUS: 18</a:t>
            </a:r>
            <a:r>
              <a:rPr lang="en-US" altLang="en-US" sz="1600" baseline="30000" dirty="0">
                <a:latin typeface="Poppins" pitchFamily="2" charset="0"/>
                <a:cs typeface="Poppins" pitchFamily="2" charset="0"/>
              </a:rPr>
              <a:t>th</a:t>
            </a:r>
            <a:r>
              <a:rPr lang="en-US" altLang="en-US" sz="1600" dirty="0">
                <a:latin typeface="Poppins" pitchFamily="2" charset="0"/>
                <a:cs typeface="Poppins" pitchFamily="2" charset="0"/>
              </a:rPr>
              <a:t> June 2024 </a:t>
            </a:r>
          </a:p>
          <a:p>
            <a:pPr eaLnBrk="1" hangingPunct="1">
              <a:spcBef>
                <a:spcPct val="0"/>
              </a:spcBef>
              <a:buFontTx/>
              <a:buNone/>
            </a:pPr>
            <a:r>
              <a:rPr lang="en-US" altLang="en-US" sz="1600" dirty="0">
                <a:latin typeface="Poppins" pitchFamily="2" charset="0"/>
                <a:cs typeface="Poppins" pitchFamily="2" charset="0"/>
              </a:rPr>
              <a:t>Dr Declan Reilly: Irish Universities Association</a:t>
            </a:r>
          </a:p>
        </p:txBody>
      </p:sp>
      <p:pic>
        <p:nvPicPr>
          <p:cNvPr id="2" name="Picture 1">
            <a:extLst>
              <a:ext uri="{FF2B5EF4-FFF2-40B4-BE49-F238E27FC236}">
                <a16:creationId xmlns:a16="http://schemas.microsoft.com/office/drawing/2014/main" id="{64028C67-F78D-307D-0E0F-7F6ABF4B6AEB}"/>
              </a:ext>
            </a:extLst>
          </p:cNvPr>
          <p:cNvPicPr>
            <a:picLocks noChangeAspect="1"/>
          </p:cNvPicPr>
          <p:nvPr/>
        </p:nvPicPr>
        <p:blipFill>
          <a:blip r:embed="rId2"/>
          <a:stretch>
            <a:fillRect/>
          </a:stretch>
        </p:blipFill>
        <p:spPr>
          <a:xfrm>
            <a:off x="3323718" y="118359"/>
            <a:ext cx="2498449" cy="1011966"/>
          </a:xfrm>
          <a:prstGeom prst="rect">
            <a:avLst/>
          </a:prstGeom>
        </p:spPr>
      </p:pic>
      <p:pic>
        <p:nvPicPr>
          <p:cNvPr id="4" name="Picture 3" descr="A blue square with black text&#10;&#10;Description automatically generated">
            <a:extLst>
              <a:ext uri="{FF2B5EF4-FFF2-40B4-BE49-F238E27FC236}">
                <a16:creationId xmlns:a16="http://schemas.microsoft.com/office/drawing/2014/main" id="{402C29A6-697A-9725-E0F0-2DB423D9A25C}"/>
              </a:ext>
            </a:extLst>
          </p:cNvPr>
          <p:cNvPicPr>
            <a:picLocks noChangeAspect="1"/>
          </p:cNvPicPr>
          <p:nvPr/>
        </p:nvPicPr>
        <p:blipFill>
          <a:blip r:embed="rId3"/>
          <a:stretch>
            <a:fillRect/>
          </a:stretch>
        </p:blipFill>
        <p:spPr>
          <a:xfrm>
            <a:off x="5713490" y="288904"/>
            <a:ext cx="2156454" cy="67087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E2F59EE3-1CA5-3435-88FA-C98C0E52BE51}"/>
              </a:ext>
            </a:extLst>
          </p:cNvPr>
          <p:cNvSpPr txBox="1">
            <a:spLocks noChangeArrowheads="1"/>
          </p:cNvSpPr>
          <p:nvPr/>
        </p:nvSpPr>
        <p:spPr bwMode="auto">
          <a:xfrm>
            <a:off x="406400" y="179388"/>
            <a:ext cx="7772400"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en-US" altLang="en-US" b="1" dirty="0">
                <a:latin typeface="Poppins" pitchFamily="2" charset="0"/>
                <a:cs typeface="Poppins" pitchFamily="2" charset="0"/>
              </a:rPr>
              <a:t>Who is the Bursary for? </a:t>
            </a:r>
          </a:p>
        </p:txBody>
      </p:sp>
      <p:sp>
        <p:nvSpPr>
          <p:cNvPr id="8196" name="Title 1">
            <a:extLst>
              <a:ext uri="{FF2B5EF4-FFF2-40B4-BE49-F238E27FC236}">
                <a16:creationId xmlns:a16="http://schemas.microsoft.com/office/drawing/2014/main" id="{58A60C77-4666-5116-9310-7BE842841F44}"/>
              </a:ext>
            </a:extLst>
          </p:cNvPr>
          <p:cNvSpPr txBox="1">
            <a:spLocks noChangeArrowheads="1"/>
          </p:cNvSpPr>
          <p:nvPr/>
        </p:nvSpPr>
        <p:spPr bwMode="auto">
          <a:xfrm>
            <a:off x="411163" y="998326"/>
            <a:ext cx="8434387" cy="3133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r>
              <a:rPr lang="en-US" sz="1600" dirty="0">
                <a:solidFill>
                  <a:srgbClr val="000000"/>
                </a:solidFill>
                <a:highlight>
                  <a:srgbClr val="FFFFFF"/>
                </a:highlight>
                <a:latin typeface="+mn-lt"/>
              </a:rPr>
              <a:t>Socio-economically disadvantaged communities</a:t>
            </a:r>
          </a:p>
          <a:p>
            <a:r>
              <a:rPr lang="en-US" sz="1600" dirty="0">
                <a:solidFill>
                  <a:srgbClr val="000000"/>
                </a:solidFill>
                <a:highlight>
                  <a:srgbClr val="FFFFFF"/>
                </a:highlight>
                <a:latin typeface="+mn-lt"/>
              </a:rPr>
              <a:t>Socio-economic groups that have low participation rates in higher education</a:t>
            </a:r>
          </a:p>
          <a:p>
            <a:r>
              <a:rPr lang="en-US" sz="1600" dirty="0">
                <a:solidFill>
                  <a:srgbClr val="000000"/>
                </a:solidFill>
                <a:highlight>
                  <a:srgbClr val="FFFFFF"/>
                </a:highlight>
                <a:latin typeface="+mn-lt"/>
              </a:rPr>
              <a:t>Students with a disability</a:t>
            </a:r>
          </a:p>
          <a:p>
            <a:r>
              <a:rPr lang="en-US" sz="1600" dirty="0">
                <a:solidFill>
                  <a:srgbClr val="000000"/>
                </a:solidFill>
                <a:highlight>
                  <a:srgbClr val="FFFFFF"/>
                </a:highlight>
                <a:latin typeface="+mn-lt"/>
              </a:rPr>
              <a:t>Students who are carers</a:t>
            </a:r>
          </a:p>
          <a:p>
            <a:r>
              <a:rPr lang="en-US" sz="1600" dirty="0">
                <a:solidFill>
                  <a:srgbClr val="000000"/>
                </a:solidFill>
                <a:highlight>
                  <a:srgbClr val="FFFFFF"/>
                </a:highlight>
                <a:latin typeface="+mn-lt"/>
              </a:rPr>
              <a:t>Students who are QQI or Further Education award holders</a:t>
            </a:r>
          </a:p>
          <a:p>
            <a:r>
              <a:rPr lang="en-US" sz="1600" dirty="0">
                <a:solidFill>
                  <a:srgbClr val="000000"/>
                </a:solidFill>
                <a:highlight>
                  <a:srgbClr val="FFFFFF"/>
                </a:highlight>
                <a:latin typeface="+mn-lt"/>
              </a:rPr>
              <a:t>Lone and/or teen parents in receipt of a long-term means-tested social welfare payment</a:t>
            </a:r>
          </a:p>
          <a:p>
            <a:r>
              <a:rPr lang="en-US" sz="1600" dirty="0">
                <a:solidFill>
                  <a:srgbClr val="000000"/>
                </a:solidFill>
                <a:highlight>
                  <a:srgbClr val="FFFFFF"/>
                </a:highlight>
                <a:latin typeface="+mn-lt"/>
              </a:rPr>
              <a:t>Members of the Irish </a:t>
            </a:r>
            <a:r>
              <a:rPr lang="en-US" sz="1600" dirty="0" err="1">
                <a:solidFill>
                  <a:srgbClr val="000000"/>
                </a:solidFill>
                <a:highlight>
                  <a:srgbClr val="FFFFFF"/>
                </a:highlight>
                <a:latin typeface="+mn-lt"/>
              </a:rPr>
              <a:t>Traveller</a:t>
            </a:r>
            <a:r>
              <a:rPr lang="en-US" sz="1600" dirty="0">
                <a:solidFill>
                  <a:srgbClr val="000000"/>
                </a:solidFill>
                <a:highlight>
                  <a:srgbClr val="FFFFFF"/>
                </a:highlight>
                <a:latin typeface="+mn-lt"/>
              </a:rPr>
              <a:t> Community</a:t>
            </a:r>
          </a:p>
          <a:p>
            <a:r>
              <a:rPr lang="en-US" sz="1600" dirty="0">
                <a:solidFill>
                  <a:srgbClr val="000000"/>
                </a:solidFill>
                <a:highlight>
                  <a:srgbClr val="FFFFFF"/>
                </a:highlight>
                <a:latin typeface="+mn-lt"/>
              </a:rPr>
              <a:t>Members of the Roma Community</a:t>
            </a:r>
          </a:p>
          <a:p>
            <a:r>
              <a:rPr lang="en-US" sz="1600" dirty="0">
                <a:solidFill>
                  <a:srgbClr val="000000"/>
                </a:solidFill>
                <a:highlight>
                  <a:srgbClr val="FFFFFF"/>
                </a:highlight>
                <a:latin typeface="+mn-lt"/>
              </a:rPr>
              <a:t>First time, mature student entrants and 2nd chance mature students</a:t>
            </a:r>
          </a:p>
          <a:p>
            <a:r>
              <a:rPr lang="en-US" sz="1600" dirty="0">
                <a:solidFill>
                  <a:srgbClr val="000000"/>
                </a:solidFill>
                <a:highlight>
                  <a:srgbClr val="FFFFFF"/>
                </a:highlight>
                <a:latin typeface="+mn-lt"/>
              </a:rPr>
              <a:t>Persons from ethnic minorities who are lawfully present in the State</a:t>
            </a:r>
          </a:p>
        </p:txBody>
      </p:sp>
    </p:spTree>
    <p:extLst>
      <p:ext uri="{BB962C8B-B14F-4D97-AF65-F5344CB8AC3E}">
        <p14:creationId xmlns:p14="http://schemas.microsoft.com/office/powerpoint/2010/main" val="3857719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E2F59EE3-1CA5-3435-88FA-C98C0E52BE51}"/>
              </a:ext>
            </a:extLst>
          </p:cNvPr>
          <p:cNvSpPr txBox="1">
            <a:spLocks noChangeArrowheads="1"/>
          </p:cNvSpPr>
          <p:nvPr/>
        </p:nvSpPr>
        <p:spPr bwMode="auto">
          <a:xfrm>
            <a:off x="406400" y="179388"/>
            <a:ext cx="7772400"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en-US" altLang="en-US" b="1" dirty="0">
                <a:latin typeface="Poppins" pitchFamily="2" charset="0"/>
                <a:cs typeface="Poppins" pitchFamily="2" charset="0"/>
              </a:rPr>
              <a:t>What are the criteria? </a:t>
            </a:r>
          </a:p>
        </p:txBody>
      </p:sp>
      <p:sp>
        <p:nvSpPr>
          <p:cNvPr id="8196" name="Title 1">
            <a:extLst>
              <a:ext uri="{FF2B5EF4-FFF2-40B4-BE49-F238E27FC236}">
                <a16:creationId xmlns:a16="http://schemas.microsoft.com/office/drawing/2014/main" id="{58A60C77-4666-5116-9310-7BE842841F44}"/>
              </a:ext>
            </a:extLst>
          </p:cNvPr>
          <p:cNvSpPr txBox="1">
            <a:spLocks noChangeArrowheads="1"/>
          </p:cNvSpPr>
          <p:nvPr/>
        </p:nvSpPr>
        <p:spPr bwMode="auto">
          <a:xfrm>
            <a:off x="411163" y="927100"/>
            <a:ext cx="8434387" cy="3319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a:buNone/>
            </a:pPr>
            <a:r>
              <a:rPr lang="en-US" sz="1400" b="1" i="0" dirty="0">
                <a:solidFill>
                  <a:srgbClr val="000000"/>
                </a:solidFill>
                <a:effectLst/>
                <a:highlight>
                  <a:srgbClr val="FFFFFF"/>
                </a:highlight>
                <a:latin typeface="+mn-lt"/>
              </a:rPr>
              <a:t>What are the College Entry criteria?</a:t>
            </a:r>
          </a:p>
          <a:p>
            <a:pPr algn="l"/>
            <a:r>
              <a:rPr lang="en-US" sz="1400" b="0" i="0" dirty="0">
                <a:solidFill>
                  <a:srgbClr val="000000"/>
                </a:solidFill>
                <a:effectLst/>
                <a:highlight>
                  <a:srgbClr val="FFFFFF"/>
                </a:highlight>
                <a:latin typeface="+mn-lt"/>
              </a:rPr>
              <a:t>Applicants for the 1916 Bursary must:</a:t>
            </a:r>
          </a:p>
          <a:p>
            <a:pPr algn="l" fontAlgn="base">
              <a:buFont typeface="Arial" panose="020B0604020202020204" pitchFamily="34" charset="0"/>
              <a:buChar char="•"/>
            </a:pPr>
            <a:r>
              <a:rPr lang="en-US" sz="1400" b="0" i="0" dirty="0">
                <a:solidFill>
                  <a:srgbClr val="000000"/>
                </a:solidFill>
                <a:effectLst/>
                <a:highlight>
                  <a:srgbClr val="FFFFFF"/>
                </a:highlight>
                <a:latin typeface="+mn-lt"/>
              </a:rPr>
              <a:t>Be a new entrant pursuing an undergraduate course and progressing to higher education for the first time</a:t>
            </a:r>
          </a:p>
          <a:p>
            <a:pPr algn="l" fontAlgn="base">
              <a:buFont typeface="Arial" panose="020B0604020202020204" pitchFamily="34" charset="0"/>
              <a:buChar char="•"/>
            </a:pPr>
            <a:r>
              <a:rPr lang="en-US" sz="1400" b="0" i="0" dirty="0">
                <a:solidFill>
                  <a:srgbClr val="000000"/>
                </a:solidFill>
                <a:effectLst/>
                <a:highlight>
                  <a:srgbClr val="FFFFFF"/>
                </a:highlight>
                <a:latin typeface="+mn-lt"/>
              </a:rPr>
              <a:t>Have been a resident in the Irish State for three of the past five years</a:t>
            </a:r>
          </a:p>
          <a:p>
            <a:pPr algn="l" fontAlgn="base">
              <a:buFont typeface="Arial" panose="020B0604020202020204" pitchFamily="34" charset="0"/>
              <a:buChar char="•"/>
            </a:pPr>
            <a:r>
              <a:rPr lang="en-US" sz="1400" b="0" i="0" dirty="0">
                <a:solidFill>
                  <a:srgbClr val="000000"/>
                </a:solidFill>
                <a:effectLst/>
                <a:highlight>
                  <a:srgbClr val="FFFFFF"/>
                </a:highlight>
                <a:latin typeface="+mn-lt"/>
              </a:rPr>
              <a:t>Be studying an approved full-time or part-time undergraduate course</a:t>
            </a:r>
          </a:p>
          <a:p>
            <a:pPr algn="l">
              <a:buNone/>
            </a:pPr>
            <a:endParaRPr lang="en-US" sz="1400" b="1" i="0" dirty="0">
              <a:solidFill>
                <a:srgbClr val="000000"/>
              </a:solidFill>
              <a:effectLst/>
              <a:highlight>
                <a:srgbClr val="FFFFFF"/>
              </a:highlight>
              <a:latin typeface="+mn-lt"/>
            </a:endParaRPr>
          </a:p>
          <a:p>
            <a:pPr algn="l">
              <a:buNone/>
            </a:pPr>
            <a:r>
              <a:rPr lang="en-US" sz="1400" b="1" i="0" dirty="0">
                <a:solidFill>
                  <a:srgbClr val="000000"/>
                </a:solidFill>
                <a:effectLst/>
                <a:highlight>
                  <a:srgbClr val="FFFFFF"/>
                </a:highlight>
                <a:latin typeface="+mn-lt"/>
              </a:rPr>
              <a:t>What are the Financial Criteria?</a:t>
            </a:r>
          </a:p>
          <a:p>
            <a:pPr algn="l"/>
            <a:r>
              <a:rPr lang="en-US" sz="1400" b="0" i="0" dirty="0">
                <a:solidFill>
                  <a:srgbClr val="000000"/>
                </a:solidFill>
                <a:effectLst/>
                <a:highlight>
                  <a:srgbClr val="FFFFFF"/>
                </a:highlight>
                <a:latin typeface="+mn-lt"/>
              </a:rPr>
              <a:t>Applicants must show that their household income meets the criteria for the SUSI Special Rate of Maintenance Grant; in 1 of 3 thresholds based on how many dependent children are in the household. </a:t>
            </a:r>
          </a:p>
          <a:p>
            <a:pPr algn="l"/>
            <a:r>
              <a:rPr lang="en-US" sz="1400" b="0" i="0" dirty="0">
                <a:solidFill>
                  <a:srgbClr val="000000"/>
                </a:solidFill>
                <a:effectLst/>
                <a:highlight>
                  <a:srgbClr val="FFFFFF"/>
                </a:highlight>
                <a:latin typeface="+mn-lt"/>
              </a:rPr>
              <a:t>Less than 4 = €25,000; </a:t>
            </a:r>
          </a:p>
          <a:p>
            <a:pPr algn="l"/>
            <a:r>
              <a:rPr lang="en-US" sz="1400" b="0" i="0" dirty="0">
                <a:solidFill>
                  <a:srgbClr val="000000"/>
                </a:solidFill>
                <a:effectLst/>
                <a:highlight>
                  <a:srgbClr val="FFFFFF"/>
                </a:highlight>
                <a:latin typeface="+mn-lt"/>
              </a:rPr>
              <a:t>4 to 7 = €27,400; </a:t>
            </a:r>
          </a:p>
          <a:p>
            <a:pPr algn="l"/>
            <a:r>
              <a:rPr lang="en-US" sz="1400" b="0" i="0" dirty="0">
                <a:solidFill>
                  <a:srgbClr val="000000"/>
                </a:solidFill>
                <a:effectLst/>
                <a:highlight>
                  <a:srgbClr val="FFFFFF"/>
                </a:highlight>
                <a:latin typeface="+mn-lt"/>
              </a:rPr>
              <a:t>8 or more = €29,702. </a:t>
            </a:r>
          </a:p>
          <a:p>
            <a:pPr algn="l"/>
            <a:r>
              <a:rPr lang="en-US" sz="1400" b="0" i="0" dirty="0">
                <a:solidFill>
                  <a:srgbClr val="000000"/>
                </a:solidFill>
                <a:effectLst/>
                <a:highlight>
                  <a:srgbClr val="FFFFFF"/>
                </a:highlight>
                <a:latin typeface="+mn-lt"/>
              </a:rPr>
              <a:t>The income threshold increases by €4,950 per additional person in college</a:t>
            </a:r>
          </a:p>
        </p:txBody>
      </p:sp>
    </p:spTree>
    <p:extLst>
      <p:ext uri="{BB962C8B-B14F-4D97-AF65-F5344CB8AC3E}">
        <p14:creationId xmlns:p14="http://schemas.microsoft.com/office/powerpoint/2010/main" val="1485949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E4F3E4-61B7-5C78-518A-F91CAECA56CC}"/>
              </a:ext>
            </a:extLst>
          </p:cNvPr>
          <p:cNvSpPr txBox="1"/>
          <p:nvPr/>
        </p:nvSpPr>
        <p:spPr>
          <a:xfrm>
            <a:off x="4572000" y="1411200"/>
            <a:ext cx="4190400" cy="3416320"/>
          </a:xfrm>
          <a:prstGeom prst="rect">
            <a:avLst/>
          </a:prstGeom>
          <a:noFill/>
        </p:spPr>
        <p:txBody>
          <a:bodyPr wrap="square">
            <a:spAutoFit/>
          </a:bodyPr>
          <a:lstStyle/>
          <a:p>
            <a:r>
              <a:rPr lang="en-US" dirty="0"/>
              <a:t>Our evaluation of the 1916 Bursary…between 2018 and 2021/22, indicates that the 1916 Bursary…is a significant resource that helps mediate some of the barriers associated</a:t>
            </a:r>
          </a:p>
          <a:p>
            <a:r>
              <a:rPr lang="en-US" dirty="0"/>
              <a:t>with pursuing higher education and contributes to the success and retention in</a:t>
            </a:r>
          </a:p>
          <a:p>
            <a:r>
              <a:rPr lang="en-US" dirty="0"/>
              <a:t>HE of students from groups traditionally underrepresented.</a:t>
            </a:r>
          </a:p>
          <a:p>
            <a:endParaRPr lang="en-US" dirty="0"/>
          </a:p>
          <a:p>
            <a:r>
              <a:rPr lang="en-GB" dirty="0"/>
              <a:t>https://collegeconnect.ie/without-the-help-i-would-have-dropped-out/</a:t>
            </a:r>
          </a:p>
        </p:txBody>
      </p:sp>
      <p:pic>
        <p:nvPicPr>
          <p:cNvPr id="4" name="Picture 3">
            <a:extLst>
              <a:ext uri="{FF2B5EF4-FFF2-40B4-BE49-F238E27FC236}">
                <a16:creationId xmlns:a16="http://schemas.microsoft.com/office/drawing/2014/main" id="{A8118C5E-3213-582E-ABE4-0D70CE9109F6}"/>
              </a:ext>
            </a:extLst>
          </p:cNvPr>
          <p:cNvPicPr>
            <a:picLocks noChangeAspect="1"/>
          </p:cNvPicPr>
          <p:nvPr/>
        </p:nvPicPr>
        <p:blipFill>
          <a:blip r:embed="rId2"/>
          <a:stretch>
            <a:fillRect/>
          </a:stretch>
        </p:blipFill>
        <p:spPr>
          <a:xfrm>
            <a:off x="244186" y="1022640"/>
            <a:ext cx="4000500" cy="2571750"/>
          </a:xfrm>
          <a:prstGeom prst="rect">
            <a:avLst/>
          </a:prstGeom>
        </p:spPr>
      </p:pic>
      <p:sp>
        <p:nvSpPr>
          <p:cNvPr id="5" name="Title 4">
            <a:extLst>
              <a:ext uri="{FF2B5EF4-FFF2-40B4-BE49-F238E27FC236}">
                <a16:creationId xmlns:a16="http://schemas.microsoft.com/office/drawing/2014/main" id="{4BCE90E7-2D71-DE21-7B47-8688D2742450}"/>
              </a:ext>
            </a:extLst>
          </p:cNvPr>
          <p:cNvSpPr>
            <a:spLocks noGrp="1"/>
          </p:cNvSpPr>
          <p:nvPr>
            <p:ph type="title"/>
          </p:nvPr>
        </p:nvSpPr>
        <p:spPr/>
        <p:txBody>
          <a:bodyPr/>
          <a:lstStyle/>
          <a:p>
            <a:pPr algn="l"/>
            <a:r>
              <a:rPr lang="en-US" dirty="0"/>
              <a:t>Evaluation and Impact </a:t>
            </a:r>
            <a:endParaRPr lang="en-GB" dirty="0"/>
          </a:p>
        </p:txBody>
      </p:sp>
    </p:spTree>
    <p:extLst>
      <p:ext uri="{BB962C8B-B14F-4D97-AF65-F5344CB8AC3E}">
        <p14:creationId xmlns:p14="http://schemas.microsoft.com/office/powerpoint/2010/main" val="32170313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impact of the 1916 Bursary on Awardees showing almost 99% of the respondents believe that being able to afford things&#10;that supported them to focus more on their studies, including childcare,&#10;Internet, travel, food, accommodation’ as the most impactful element of the&#10;fund;&#10;Over 96% believe that they have less financial stress thanks to the fund;&#10;Over 96% believe that are able to attend and remain in college due to the fund;&#10;Over 93% believe that having the fund helps to focus more on their study;&#10;Over 69% believe that the fund helps participants to socialise more thus&#10;cultivating an increased sense of belonging (Figure 8).">
            <a:extLst>
              <a:ext uri="{FF2B5EF4-FFF2-40B4-BE49-F238E27FC236}">
                <a16:creationId xmlns:a16="http://schemas.microsoft.com/office/drawing/2014/main" id="{609E12F4-3948-E634-CCBC-DB6E72208A2C}"/>
              </a:ext>
            </a:extLst>
          </p:cNvPr>
          <p:cNvPicPr>
            <a:picLocks noChangeAspect="1"/>
          </p:cNvPicPr>
          <p:nvPr/>
        </p:nvPicPr>
        <p:blipFill>
          <a:blip r:embed="rId2"/>
          <a:stretch>
            <a:fillRect/>
          </a:stretch>
        </p:blipFill>
        <p:spPr>
          <a:xfrm>
            <a:off x="590712" y="107577"/>
            <a:ext cx="7067388" cy="4281544"/>
          </a:xfrm>
          <a:prstGeom prst="rect">
            <a:avLst/>
          </a:prstGeom>
          <a:noFill/>
        </p:spPr>
      </p:pic>
      <p:sp>
        <p:nvSpPr>
          <p:cNvPr id="7" name="TextBox 6">
            <a:extLst>
              <a:ext uri="{FF2B5EF4-FFF2-40B4-BE49-F238E27FC236}">
                <a16:creationId xmlns:a16="http://schemas.microsoft.com/office/drawing/2014/main" id="{F27395DB-3731-CEB9-A7F4-4189A6308F20}"/>
              </a:ext>
            </a:extLst>
          </p:cNvPr>
          <p:cNvSpPr txBox="1"/>
          <p:nvPr/>
        </p:nvSpPr>
        <p:spPr>
          <a:xfrm>
            <a:off x="453813" y="4389120"/>
            <a:ext cx="7261014" cy="276999"/>
          </a:xfrm>
          <a:prstGeom prst="rect">
            <a:avLst/>
          </a:prstGeom>
          <a:noFill/>
        </p:spPr>
        <p:txBody>
          <a:bodyPr wrap="square">
            <a:spAutoFit/>
          </a:bodyPr>
          <a:lstStyle/>
          <a:p>
            <a:r>
              <a:rPr lang="en-GB" sz="1200" dirty="0"/>
              <a:t>https://collegeconnect.ie/wp-content/uploads/2023/10/Without-The-Help-I-Would-Have-Dropped-Out.pdf</a:t>
            </a:r>
          </a:p>
        </p:txBody>
      </p:sp>
    </p:spTree>
    <p:extLst>
      <p:ext uri="{BB962C8B-B14F-4D97-AF65-F5344CB8AC3E}">
        <p14:creationId xmlns:p14="http://schemas.microsoft.com/office/powerpoint/2010/main" val="19088996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0C6F92C-E8B1-C831-1267-85168E0B0214}"/>
              </a:ext>
            </a:extLst>
          </p:cNvPr>
          <p:cNvSpPr txBox="1"/>
          <p:nvPr/>
        </p:nvSpPr>
        <p:spPr>
          <a:xfrm>
            <a:off x="277092" y="166255"/>
            <a:ext cx="7820890" cy="3416320"/>
          </a:xfrm>
          <a:prstGeom prst="rect">
            <a:avLst/>
          </a:prstGeom>
          <a:noFill/>
        </p:spPr>
        <p:txBody>
          <a:bodyPr wrap="square">
            <a:spAutoFit/>
          </a:bodyPr>
          <a:lstStyle/>
          <a:p>
            <a:pPr algn="ctr"/>
            <a:endParaRPr lang="en-US" dirty="0"/>
          </a:p>
          <a:p>
            <a:pPr algn="ctr"/>
            <a:endParaRPr lang="en-US" dirty="0"/>
          </a:p>
          <a:p>
            <a:pPr algn="ctr"/>
            <a:r>
              <a:rPr lang="en-US" dirty="0"/>
              <a:t>The 1916 Bursary has had a profound impact on my life. Growing up in a family of 10, financial struggles were a constant reality. Throughout my Leaving Certificate years, we lived in a cramped 2-bedroom hotel due to our lack of a permanent residence. Pursuing my studies in Cork, where rent is notoriously high, added to the burden. The bursary has been a lifeline, helping me pay for my rent and alleviating the financial stress that once weighed heavily on me. It has allowed me to focus on my education, giving me the confidence to pursue my goals without the constant worry of making ends meet.</a:t>
            </a:r>
          </a:p>
          <a:p>
            <a:pPr algn="ctr"/>
            <a:endParaRPr lang="en-US" dirty="0"/>
          </a:p>
          <a:p>
            <a:pPr algn="ctr"/>
            <a:r>
              <a:rPr lang="en-US" dirty="0"/>
              <a:t>1916 Bursary recipient from Munster Technological University </a:t>
            </a:r>
            <a:endParaRPr lang="en-GB" dirty="0"/>
          </a:p>
        </p:txBody>
      </p:sp>
    </p:spTree>
    <p:extLst>
      <p:ext uri="{BB962C8B-B14F-4D97-AF65-F5344CB8AC3E}">
        <p14:creationId xmlns:p14="http://schemas.microsoft.com/office/powerpoint/2010/main" val="528045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E2F59EE3-1CA5-3435-88FA-C98C0E52BE51}"/>
              </a:ext>
            </a:extLst>
          </p:cNvPr>
          <p:cNvSpPr txBox="1">
            <a:spLocks noChangeArrowheads="1"/>
          </p:cNvSpPr>
          <p:nvPr/>
        </p:nvSpPr>
        <p:spPr bwMode="auto">
          <a:xfrm>
            <a:off x="406400" y="179388"/>
            <a:ext cx="7772400"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endParaRPr lang="en-US" altLang="en-US" b="1" dirty="0">
              <a:latin typeface="Poppins" pitchFamily="2" charset="0"/>
              <a:cs typeface="Poppins" pitchFamily="2" charset="0"/>
            </a:endParaRPr>
          </a:p>
        </p:txBody>
      </p:sp>
      <p:graphicFrame>
        <p:nvGraphicFramePr>
          <p:cNvPr id="2" name="Table 1">
            <a:extLst>
              <a:ext uri="{FF2B5EF4-FFF2-40B4-BE49-F238E27FC236}">
                <a16:creationId xmlns:a16="http://schemas.microsoft.com/office/drawing/2014/main" id="{002A2B44-32E9-2319-80AA-D1A541D998FB}"/>
              </a:ext>
            </a:extLst>
          </p:cNvPr>
          <p:cNvGraphicFramePr>
            <a:graphicFrameLocks noGrp="1"/>
          </p:cNvGraphicFramePr>
          <p:nvPr/>
        </p:nvGraphicFramePr>
        <p:xfrm>
          <a:off x="772159" y="927100"/>
          <a:ext cx="2296160" cy="2079682"/>
        </p:xfrm>
        <a:graphic>
          <a:graphicData uri="http://schemas.openxmlformats.org/drawingml/2006/table">
            <a:tbl>
              <a:tblPr/>
              <a:tblGrid>
                <a:gridCol w="574040">
                  <a:extLst>
                    <a:ext uri="{9D8B030D-6E8A-4147-A177-3AD203B41FA5}">
                      <a16:colId xmlns:a16="http://schemas.microsoft.com/office/drawing/2014/main" val="1511150692"/>
                    </a:ext>
                  </a:extLst>
                </a:gridCol>
                <a:gridCol w="1148080">
                  <a:extLst>
                    <a:ext uri="{9D8B030D-6E8A-4147-A177-3AD203B41FA5}">
                      <a16:colId xmlns:a16="http://schemas.microsoft.com/office/drawing/2014/main" val="3185447883"/>
                    </a:ext>
                  </a:extLst>
                </a:gridCol>
                <a:gridCol w="574040">
                  <a:extLst>
                    <a:ext uri="{9D8B030D-6E8A-4147-A177-3AD203B41FA5}">
                      <a16:colId xmlns:a16="http://schemas.microsoft.com/office/drawing/2014/main" val="3508404238"/>
                    </a:ext>
                  </a:extLst>
                </a:gridCol>
              </a:tblGrid>
              <a:tr h="135775">
                <a:tc>
                  <a:txBody>
                    <a:bodyPr/>
                    <a:lstStyle/>
                    <a:p>
                      <a:pPr fontAlgn="t"/>
                      <a:endParaRPr lang="en-GB" sz="600" b="1" dirty="0">
                        <a:solidFill>
                          <a:srgbClr val="FFFFFF"/>
                        </a:solidFill>
                        <a:effectLst/>
                      </a:endParaRPr>
                    </a:p>
                  </a:txBody>
                  <a:tcPr marL="40599" marR="40599" marT="40599" marB="40599">
                    <a:lnL>
                      <a:noFill/>
                    </a:lnL>
                    <a:lnR>
                      <a:noFill/>
                    </a:lnR>
                    <a:lnT>
                      <a:noFill/>
                    </a:lnT>
                    <a:lnB>
                      <a:noFill/>
                    </a:lnB>
                    <a:solidFill>
                      <a:srgbClr val="FFFFFF"/>
                    </a:solidFill>
                  </a:tcPr>
                </a:tc>
                <a:tc>
                  <a:txBody>
                    <a:bodyPr/>
                    <a:lstStyle/>
                    <a:p>
                      <a:pPr fontAlgn="t"/>
                      <a:endParaRPr lang="en-GB" sz="600" b="1">
                        <a:solidFill>
                          <a:srgbClr val="FFFFFF"/>
                        </a:solidFill>
                        <a:effectLst/>
                      </a:endParaRPr>
                    </a:p>
                  </a:txBody>
                  <a:tcPr marL="40599" marR="40599" marT="40599" marB="40599">
                    <a:lnL>
                      <a:noFill/>
                    </a:lnL>
                    <a:lnR>
                      <a:noFill/>
                    </a:lnR>
                    <a:lnT>
                      <a:noFill/>
                    </a:lnT>
                    <a:lnB>
                      <a:noFill/>
                    </a:lnB>
                    <a:solidFill>
                      <a:srgbClr val="FFFFFF"/>
                    </a:solidFill>
                  </a:tcPr>
                </a:tc>
                <a:tc>
                  <a:txBody>
                    <a:bodyPr/>
                    <a:lstStyle/>
                    <a:p>
                      <a:pPr fontAlgn="t"/>
                      <a:endParaRPr lang="en-GB" sz="600" b="1">
                        <a:solidFill>
                          <a:srgbClr val="FFFFFF"/>
                        </a:solidFill>
                        <a:effectLst/>
                      </a:endParaRPr>
                    </a:p>
                  </a:txBody>
                  <a:tcPr marL="40599" marR="40599" marT="40599" marB="40599">
                    <a:lnL>
                      <a:noFill/>
                    </a:lnL>
                    <a:lnR>
                      <a:noFill/>
                    </a:lnR>
                    <a:lnT>
                      <a:noFill/>
                    </a:lnT>
                    <a:lnB>
                      <a:noFill/>
                    </a:lnB>
                    <a:solidFill>
                      <a:srgbClr val="FFFFFF"/>
                    </a:solidFill>
                  </a:tcPr>
                </a:tc>
                <a:extLst>
                  <a:ext uri="{0D108BD9-81ED-4DB2-BD59-A6C34878D82A}">
                    <a16:rowId xmlns:a16="http://schemas.microsoft.com/office/drawing/2014/main" val="142785030"/>
                  </a:ext>
                </a:extLst>
              </a:tr>
              <a:tr h="437188">
                <a:tc>
                  <a:txBody>
                    <a:bodyPr/>
                    <a:lstStyle/>
                    <a:p>
                      <a:pPr fontAlgn="t"/>
                      <a:endParaRPr lang="en-GB" sz="1200" b="0" dirty="0">
                        <a:effectLst/>
                        <a:highlight>
                          <a:srgbClr val="FFFFFF"/>
                        </a:highlight>
                      </a:endParaRPr>
                    </a:p>
                  </a:txBody>
                  <a:tcPr marL="40599" marR="40599" marT="40599" marB="40599">
                    <a:lnL>
                      <a:noFill/>
                    </a:lnL>
                    <a:lnR>
                      <a:noFill/>
                    </a:lnR>
                    <a:lnT>
                      <a:noFill/>
                    </a:lnT>
                    <a:lnB>
                      <a:noFill/>
                    </a:lnB>
                    <a:solidFill>
                      <a:srgbClr val="FFFFFF"/>
                    </a:solidFill>
                  </a:tcPr>
                </a:tc>
                <a:tc>
                  <a:txBody>
                    <a:bodyPr/>
                    <a:lstStyle/>
                    <a:p>
                      <a:pPr fontAlgn="t"/>
                      <a:endParaRPr lang="en-US" sz="1200" b="0" dirty="0">
                        <a:effectLst/>
                        <a:highlight>
                          <a:srgbClr val="FFFFFF"/>
                        </a:highlight>
                      </a:endParaRPr>
                    </a:p>
                  </a:txBody>
                  <a:tcPr marL="40599" marR="40599" marT="40599" marB="40599">
                    <a:lnL>
                      <a:noFill/>
                    </a:lnL>
                    <a:lnR>
                      <a:noFill/>
                    </a:lnR>
                    <a:lnT>
                      <a:noFill/>
                    </a:lnT>
                    <a:lnB>
                      <a:noFill/>
                    </a:lnB>
                    <a:solidFill>
                      <a:srgbClr val="FFFFFF"/>
                    </a:solidFill>
                  </a:tcPr>
                </a:tc>
                <a:tc>
                  <a:txBody>
                    <a:bodyPr/>
                    <a:lstStyle/>
                    <a:p>
                      <a:pPr fontAlgn="t"/>
                      <a:endParaRPr lang="de-DE" sz="1200" b="0">
                        <a:effectLst/>
                        <a:highlight>
                          <a:srgbClr val="FFFFFF"/>
                        </a:highlight>
                      </a:endParaRPr>
                    </a:p>
                  </a:txBody>
                  <a:tcPr marL="40599" marR="40599" marT="40599" marB="40599">
                    <a:lnL>
                      <a:noFill/>
                    </a:lnL>
                    <a:lnR>
                      <a:noFill/>
                    </a:lnR>
                    <a:lnT>
                      <a:noFill/>
                    </a:lnT>
                    <a:lnB>
                      <a:noFill/>
                    </a:lnB>
                    <a:solidFill>
                      <a:srgbClr val="FFFFFF"/>
                    </a:solidFill>
                  </a:tcPr>
                </a:tc>
                <a:extLst>
                  <a:ext uri="{0D108BD9-81ED-4DB2-BD59-A6C34878D82A}">
                    <a16:rowId xmlns:a16="http://schemas.microsoft.com/office/drawing/2014/main" val="3132651720"/>
                  </a:ext>
                </a:extLst>
              </a:tr>
              <a:tr h="338811">
                <a:tc>
                  <a:txBody>
                    <a:bodyPr/>
                    <a:lstStyle/>
                    <a:p>
                      <a:pPr fontAlgn="t"/>
                      <a:endParaRPr lang="en-GB" sz="1200" b="0" dirty="0">
                        <a:effectLst/>
                        <a:highlight>
                          <a:srgbClr val="FFFFFF"/>
                        </a:highlight>
                      </a:endParaRPr>
                    </a:p>
                  </a:txBody>
                  <a:tcPr marL="40599" marR="40599" marT="40599" marB="40599">
                    <a:lnL>
                      <a:noFill/>
                    </a:lnL>
                    <a:lnR>
                      <a:noFill/>
                    </a:lnR>
                    <a:lnT>
                      <a:noFill/>
                    </a:lnT>
                    <a:lnB>
                      <a:noFill/>
                    </a:lnB>
                    <a:solidFill>
                      <a:srgbClr val="FFFFFF"/>
                    </a:solidFill>
                  </a:tcPr>
                </a:tc>
                <a:tc>
                  <a:txBody>
                    <a:bodyPr/>
                    <a:lstStyle/>
                    <a:p>
                      <a:pPr fontAlgn="t"/>
                      <a:endParaRPr lang="en-US" sz="1200" b="0" dirty="0">
                        <a:effectLst/>
                        <a:highlight>
                          <a:srgbClr val="FFFFFF"/>
                        </a:highlight>
                      </a:endParaRPr>
                    </a:p>
                  </a:txBody>
                  <a:tcPr marL="40599" marR="40599" marT="40599" marB="40599">
                    <a:lnL>
                      <a:noFill/>
                    </a:lnL>
                    <a:lnR>
                      <a:noFill/>
                    </a:lnR>
                    <a:lnT>
                      <a:noFill/>
                    </a:lnT>
                    <a:lnB>
                      <a:noFill/>
                    </a:lnB>
                    <a:solidFill>
                      <a:srgbClr val="FFFFFF"/>
                    </a:solidFill>
                  </a:tcPr>
                </a:tc>
                <a:tc>
                  <a:txBody>
                    <a:bodyPr/>
                    <a:lstStyle/>
                    <a:p>
                      <a:pPr fontAlgn="t"/>
                      <a:endParaRPr lang="de-DE" sz="1200" b="0" dirty="0">
                        <a:effectLst/>
                        <a:highlight>
                          <a:srgbClr val="FFFFFF"/>
                        </a:highlight>
                      </a:endParaRPr>
                    </a:p>
                  </a:txBody>
                  <a:tcPr marL="40599" marR="40599" marT="40599" marB="40599">
                    <a:lnL>
                      <a:noFill/>
                    </a:lnL>
                    <a:lnR>
                      <a:noFill/>
                    </a:lnR>
                    <a:lnT>
                      <a:noFill/>
                    </a:lnT>
                    <a:lnB>
                      <a:noFill/>
                    </a:lnB>
                    <a:solidFill>
                      <a:srgbClr val="FFFFFF"/>
                    </a:solidFill>
                  </a:tcPr>
                </a:tc>
                <a:extLst>
                  <a:ext uri="{0D108BD9-81ED-4DB2-BD59-A6C34878D82A}">
                    <a16:rowId xmlns:a16="http://schemas.microsoft.com/office/drawing/2014/main" val="2641677025"/>
                  </a:ext>
                </a:extLst>
              </a:tr>
              <a:tr h="338811">
                <a:tc>
                  <a:txBody>
                    <a:bodyPr/>
                    <a:lstStyle/>
                    <a:p>
                      <a:pPr fontAlgn="t"/>
                      <a:endParaRPr lang="en-GB" sz="1200" b="0" dirty="0">
                        <a:effectLst/>
                        <a:highlight>
                          <a:srgbClr val="FFFFFF"/>
                        </a:highlight>
                      </a:endParaRPr>
                    </a:p>
                  </a:txBody>
                  <a:tcPr marL="40599" marR="40599" marT="40599" marB="40599">
                    <a:lnL>
                      <a:noFill/>
                    </a:lnL>
                    <a:lnR>
                      <a:noFill/>
                    </a:lnR>
                    <a:lnT>
                      <a:noFill/>
                    </a:lnT>
                    <a:lnB>
                      <a:noFill/>
                    </a:lnB>
                    <a:solidFill>
                      <a:srgbClr val="FFFFFF"/>
                    </a:solidFill>
                  </a:tcPr>
                </a:tc>
                <a:tc>
                  <a:txBody>
                    <a:bodyPr/>
                    <a:lstStyle/>
                    <a:p>
                      <a:pPr fontAlgn="t"/>
                      <a:endParaRPr lang="en-US" sz="1200" b="0">
                        <a:effectLst/>
                        <a:highlight>
                          <a:srgbClr val="FFFFFF"/>
                        </a:highlight>
                      </a:endParaRPr>
                    </a:p>
                  </a:txBody>
                  <a:tcPr marL="40599" marR="40599" marT="40599" marB="40599">
                    <a:lnL>
                      <a:noFill/>
                    </a:lnL>
                    <a:lnR>
                      <a:noFill/>
                    </a:lnR>
                    <a:lnT>
                      <a:noFill/>
                    </a:lnT>
                    <a:lnB>
                      <a:noFill/>
                    </a:lnB>
                    <a:solidFill>
                      <a:srgbClr val="FFFFFF"/>
                    </a:solidFill>
                  </a:tcPr>
                </a:tc>
                <a:tc>
                  <a:txBody>
                    <a:bodyPr/>
                    <a:lstStyle/>
                    <a:p>
                      <a:pPr fontAlgn="t"/>
                      <a:endParaRPr lang="de-DE" sz="1200" b="0" dirty="0">
                        <a:effectLst/>
                        <a:highlight>
                          <a:srgbClr val="FFFFFF"/>
                        </a:highlight>
                      </a:endParaRPr>
                    </a:p>
                  </a:txBody>
                  <a:tcPr marL="40599" marR="40599" marT="40599" marB="40599">
                    <a:lnL>
                      <a:noFill/>
                    </a:lnL>
                    <a:lnR>
                      <a:noFill/>
                    </a:lnR>
                    <a:lnT>
                      <a:noFill/>
                    </a:lnT>
                    <a:lnB>
                      <a:noFill/>
                    </a:lnB>
                    <a:solidFill>
                      <a:srgbClr val="FFFFFF"/>
                    </a:solidFill>
                  </a:tcPr>
                </a:tc>
                <a:extLst>
                  <a:ext uri="{0D108BD9-81ED-4DB2-BD59-A6C34878D82A}">
                    <a16:rowId xmlns:a16="http://schemas.microsoft.com/office/drawing/2014/main" val="3209472199"/>
                  </a:ext>
                </a:extLst>
              </a:tr>
              <a:tr h="240434">
                <a:tc>
                  <a:txBody>
                    <a:bodyPr/>
                    <a:lstStyle/>
                    <a:p>
                      <a:pPr fontAlgn="t"/>
                      <a:endParaRPr lang="en-GB" sz="1200" b="0">
                        <a:effectLst/>
                        <a:highlight>
                          <a:srgbClr val="FFFFFF"/>
                        </a:highlight>
                      </a:endParaRPr>
                    </a:p>
                  </a:txBody>
                  <a:tcPr marL="40599" marR="40599" marT="40599" marB="40599">
                    <a:lnL>
                      <a:noFill/>
                    </a:lnL>
                    <a:lnR>
                      <a:noFill/>
                    </a:lnR>
                    <a:lnT>
                      <a:noFill/>
                    </a:lnT>
                    <a:lnB>
                      <a:noFill/>
                    </a:lnB>
                    <a:solidFill>
                      <a:srgbClr val="FFFFFF"/>
                    </a:solidFill>
                  </a:tcPr>
                </a:tc>
                <a:tc>
                  <a:txBody>
                    <a:bodyPr/>
                    <a:lstStyle/>
                    <a:p>
                      <a:pPr fontAlgn="t"/>
                      <a:endParaRPr lang="en-US" sz="1200" b="0" dirty="0">
                        <a:effectLst/>
                        <a:highlight>
                          <a:srgbClr val="FFFFFF"/>
                        </a:highlight>
                      </a:endParaRPr>
                    </a:p>
                  </a:txBody>
                  <a:tcPr marL="40599" marR="40599" marT="40599" marB="40599">
                    <a:lnL>
                      <a:noFill/>
                    </a:lnL>
                    <a:lnR>
                      <a:noFill/>
                    </a:lnR>
                    <a:lnT>
                      <a:noFill/>
                    </a:lnT>
                    <a:lnB>
                      <a:noFill/>
                    </a:lnB>
                    <a:solidFill>
                      <a:srgbClr val="FFFFFF"/>
                    </a:solidFill>
                  </a:tcPr>
                </a:tc>
                <a:tc>
                  <a:txBody>
                    <a:bodyPr/>
                    <a:lstStyle/>
                    <a:p>
                      <a:pPr fontAlgn="t"/>
                      <a:endParaRPr lang="de-DE" sz="1200" b="0">
                        <a:effectLst/>
                        <a:highlight>
                          <a:srgbClr val="FFFFFF"/>
                        </a:highlight>
                      </a:endParaRPr>
                    </a:p>
                  </a:txBody>
                  <a:tcPr marL="40599" marR="40599" marT="40599" marB="40599">
                    <a:lnL>
                      <a:noFill/>
                    </a:lnL>
                    <a:lnR>
                      <a:noFill/>
                    </a:lnR>
                    <a:lnT>
                      <a:noFill/>
                    </a:lnT>
                    <a:lnB>
                      <a:noFill/>
                    </a:lnB>
                    <a:solidFill>
                      <a:srgbClr val="FFFFFF"/>
                    </a:solidFill>
                  </a:tcPr>
                </a:tc>
                <a:extLst>
                  <a:ext uri="{0D108BD9-81ED-4DB2-BD59-A6C34878D82A}">
                    <a16:rowId xmlns:a16="http://schemas.microsoft.com/office/drawing/2014/main" val="2384067879"/>
                  </a:ext>
                </a:extLst>
              </a:tr>
              <a:tr h="240434">
                <a:tc>
                  <a:txBody>
                    <a:bodyPr/>
                    <a:lstStyle/>
                    <a:p>
                      <a:pPr fontAlgn="t"/>
                      <a:endParaRPr lang="en-GB" sz="1200" b="0" dirty="0">
                        <a:effectLst/>
                        <a:highlight>
                          <a:srgbClr val="FFFFFF"/>
                        </a:highlight>
                      </a:endParaRPr>
                    </a:p>
                  </a:txBody>
                  <a:tcPr marL="40599" marR="40599" marT="40599" marB="40599">
                    <a:lnL>
                      <a:noFill/>
                    </a:lnL>
                    <a:lnR>
                      <a:noFill/>
                    </a:lnR>
                    <a:lnT>
                      <a:noFill/>
                    </a:lnT>
                    <a:lnB>
                      <a:noFill/>
                    </a:lnB>
                    <a:solidFill>
                      <a:srgbClr val="FFFFFF"/>
                    </a:solidFill>
                  </a:tcPr>
                </a:tc>
                <a:tc>
                  <a:txBody>
                    <a:bodyPr/>
                    <a:lstStyle/>
                    <a:p>
                      <a:pPr fontAlgn="t"/>
                      <a:endParaRPr lang="en-GB" sz="1200" b="0">
                        <a:effectLst/>
                        <a:highlight>
                          <a:srgbClr val="FFFFFF"/>
                        </a:highlight>
                      </a:endParaRPr>
                    </a:p>
                  </a:txBody>
                  <a:tcPr marL="40599" marR="40599" marT="40599" marB="40599">
                    <a:lnL>
                      <a:noFill/>
                    </a:lnL>
                    <a:lnR>
                      <a:noFill/>
                    </a:lnR>
                    <a:lnT>
                      <a:noFill/>
                    </a:lnT>
                    <a:lnB>
                      <a:noFill/>
                    </a:lnB>
                    <a:solidFill>
                      <a:srgbClr val="FFFFFF"/>
                    </a:solidFill>
                  </a:tcPr>
                </a:tc>
                <a:tc>
                  <a:txBody>
                    <a:bodyPr/>
                    <a:lstStyle/>
                    <a:p>
                      <a:pPr fontAlgn="t"/>
                      <a:endParaRPr lang="de-DE" sz="1200" b="0">
                        <a:effectLst/>
                        <a:highlight>
                          <a:srgbClr val="FFFFFF"/>
                        </a:highlight>
                      </a:endParaRPr>
                    </a:p>
                  </a:txBody>
                  <a:tcPr marL="40599" marR="40599" marT="40599" marB="40599">
                    <a:lnL>
                      <a:noFill/>
                    </a:lnL>
                    <a:lnR>
                      <a:noFill/>
                    </a:lnR>
                    <a:lnT>
                      <a:noFill/>
                    </a:lnT>
                    <a:lnB>
                      <a:noFill/>
                    </a:lnB>
                    <a:solidFill>
                      <a:srgbClr val="FFFFFF"/>
                    </a:solidFill>
                  </a:tcPr>
                </a:tc>
                <a:extLst>
                  <a:ext uri="{0D108BD9-81ED-4DB2-BD59-A6C34878D82A}">
                    <a16:rowId xmlns:a16="http://schemas.microsoft.com/office/drawing/2014/main" val="883989879"/>
                  </a:ext>
                </a:extLst>
              </a:tr>
              <a:tr h="240434">
                <a:tc>
                  <a:txBody>
                    <a:bodyPr/>
                    <a:lstStyle/>
                    <a:p>
                      <a:pPr fontAlgn="t"/>
                      <a:endParaRPr lang="en-GB" sz="1200" b="0">
                        <a:effectLst/>
                        <a:highlight>
                          <a:srgbClr val="FFFFFF"/>
                        </a:highlight>
                      </a:endParaRPr>
                    </a:p>
                  </a:txBody>
                  <a:tcPr marL="40599" marR="40599" marT="40599" marB="40599">
                    <a:lnL>
                      <a:noFill/>
                    </a:lnL>
                    <a:lnR>
                      <a:noFill/>
                    </a:lnR>
                    <a:lnT>
                      <a:noFill/>
                    </a:lnT>
                    <a:lnB>
                      <a:noFill/>
                    </a:lnB>
                    <a:solidFill>
                      <a:srgbClr val="FFFFFF"/>
                    </a:solidFill>
                  </a:tcPr>
                </a:tc>
                <a:tc>
                  <a:txBody>
                    <a:bodyPr/>
                    <a:lstStyle/>
                    <a:p>
                      <a:pPr fontAlgn="t"/>
                      <a:endParaRPr lang="en-US" sz="1200" b="0">
                        <a:effectLst/>
                        <a:highlight>
                          <a:srgbClr val="FFFFFF"/>
                        </a:highlight>
                      </a:endParaRPr>
                    </a:p>
                  </a:txBody>
                  <a:tcPr marL="40599" marR="40599" marT="40599" marB="40599">
                    <a:lnL>
                      <a:noFill/>
                    </a:lnL>
                    <a:lnR>
                      <a:noFill/>
                    </a:lnR>
                    <a:lnT>
                      <a:noFill/>
                    </a:lnT>
                    <a:lnB>
                      <a:noFill/>
                    </a:lnB>
                    <a:solidFill>
                      <a:srgbClr val="FFFFFF"/>
                    </a:solidFill>
                  </a:tcPr>
                </a:tc>
                <a:tc>
                  <a:txBody>
                    <a:bodyPr/>
                    <a:lstStyle/>
                    <a:p>
                      <a:pPr fontAlgn="t"/>
                      <a:endParaRPr lang="de-DE" sz="1200" b="0" dirty="0">
                        <a:effectLst/>
                        <a:highlight>
                          <a:srgbClr val="FFFFFF"/>
                        </a:highlight>
                      </a:endParaRPr>
                    </a:p>
                  </a:txBody>
                  <a:tcPr marL="40599" marR="40599" marT="40599" marB="40599">
                    <a:lnL>
                      <a:noFill/>
                    </a:lnL>
                    <a:lnR>
                      <a:noFill/>
                    </a:lnR>
                    <a:lnT>
                      <a:noFill/>
                    </a:lnT>
                    <a:lnB>
                      <a:noFill/>
                    </a:lnB>
                    <a:solidFill>
                      <a:srgbClr val="FFFFFF"/>
                    </a:solidFill>
                  </a:tcPr>
                </a:tc>
                <a:extLst>
                  <a:ext uri="{0D108BD9-81ED-4DB2-BD59-A6C34878D82A}">
                    <a16:rowId xmlns:a16="http://schemas.microsoft.com/office/drawing/2014/main" val="2594473404"/>
                  </a:ext>
                </a:extLst>
              </a:tr>
            </a:tbl>
          </a:graphicData>
        </a:graphic>
      </p:graphicFrame>
      <p:pic>
        <p:nvPicPr>
          <p:cNvPr id="4" name="Picture 3" descr="An image of Diana from University College Cork who says, “Being a 1916 bursary recipient enabled me to strive towards completing my degree, contributing towards childcare costs and basic daily needs such as food expenses. In return, this helped me a lot to regain control over my anxiety and focus on my studies.”&#10;">
            <a:extLst>
              <a:ext uri="{FF2B5EF4-FFF2-40B4-BE49-F238E27FC236}">
                <a16:creationId xmlns:a16="http://schemas.microsoft.com/office/drawing/2014/main" id="{8449DAF2-F0C0-66F6-EB13-A8256EBC421E}"/>
              </a:ext>
            </a:extLst>
          </p:cNvPr>
          <p:cNvPicPr>
            <a:picLocks noChangeAspect="1"/>
          </p:cNvPicPr>
          <p:nvPr/>
        </p:nvPicPr>
        <p:blipFill>
          <a:blip r:embed="rId2"/>
          <a:stretch>
            <a:fillRect/>
          </a:stretch>
        </p:blipFill>
        <p:spPr>
          <a:xfrm>
            <a:off x="99107" y="878958"/>
            <a:ext cx="4543776" cy="2894753"/>
          </a:xfrm>
          <a:prstGeom prst="rect">
            <a:avLst/>
          </a:prstGeom>
        </p:spPr>
      </p:pic>
      <p:sp>
        <p:nvSpPr>
          <p:cNvPr id="6" name="TextBox 5">
            <a:extLst>
              <a:ext uri="{FF2B5EF4-FFF2-40B4-BE49-F238E27FC236}">
                <a16:creationId xmlns:a16="http://schemas.microsoft.com/office/drawing/2014/main" id="{0D8029D8-B5EB-BEF4-8523-7E1DBCE1CA59}"/>
              </a:ext>
            </a:extLst>
          </p:cNvPr>
          <p:cNvSpPr txBox="1"/>
          <p:nvPr/>
        </p:nvSpPr>
        <p:spPr>
          <a:xfrm>
            <a:off x="4815840" y="562188"/>
            <a:ext cx="4036012" cy="3416320"/>
          </a:xfrm>
          <a:prstGeom prst="rect">
            <a:avLst/>
          </a:prstGeom>
          <a:noFill/>
        </p:spPr>
        <p:txBody>
          <a:bodyPr wrap="square">
            <a:spAutoFit/>
          </a:bodyPr>
          <a:lstStyle/>
          <a:p>
            <a:r>
              <a:rPr lang="en-US" dirty="0"/>
              <a:t>“Being a 1916 bursary recipient enabled me to strive towards completing my degree, contributing towards childcare costs and basic daily needs such as food expenses. In return, this helped me a lot to regain control over my anxiety and focus on my studies.”</a:t>
            </a:r>
          </a:p>
          <a:p>
            <a:endParaRPr lang="en-US" dirty="0"/>
          </a:p>
          <a:p>
            <a:r>
              <a:rPr lang="en-US" dirty="0"/>
              <a:t>Diana</a:t>
            </a:r>
          </a:p>
          <a:p>
            <a:endParaRPr lang="en-US" dirty="0"/>
          </a:p>
          <a:p>
            <a:r>
              <a:rPr lang="en-US" dirty="0"/>
              <a:t>Recipient of the 1916 Bursary, University College Cork</a:t>
            </a:r>
            <a:endParaRPr lang="en-GB" dirty="0"/>
          </a:p>
        </p:txBody>
      </p:sp>
    </p:spTree>
    <p:extLst>
      <p:ext uri="{BB962C8B-B14F-4D97-AF65-F5344CB8AC3E}">
        <p14:creationId xmlns:p14="http://schemas.microsoft.com/office/powerpoint/2010/main" val="2510433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of Patryk from Tipperary who says 'the 1916 Bursary gave me a safety net so I can focus on studying and not finances'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584632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Danielle, Molecular Biology at South East Technological University - 1916 Bursary Testimonial">
            <a:hlinkClick r:id="" action="ppaction://media"/>
            <a:extLst>
              <a:ext uri="{FF2B5EF4-FFF2-40B4-BE49-F238E27FC236}">
                <a16:creationId xmlns:a16="http://schemas.microsoft.com/office/drawing/2014/main" id="{2E20E31F-10B9-B539-F7B9-BF23732A3C3C}"/>
              </a:ext>
            </a:extLst>
          </p:cNvPr>
          <p:cNvPicPr>
            <a:picLocks noRot="1" noChangeAspect="1"/>
          </p:cNvPicPr>
          <p:nvPr>
            <a:videoFile r:link="rId1"/>
          </p:nvPr>
        </p:nvPicPr>
        <p:blipFill>
          <a:blip r:embed="rId3"/>
          <a:stretch>
            <a:fillRect/>
          </a:stretch>
        </p:blipFill>
        <p:spPr>
          <a:xfrm>
            <a:off x="880533" y="-409584"/>
            <a:ext cx="7215018" cy="4073298"/>
          </a:xfrm>
          <a:prstGeom prst="rect">
            <a:avLst/>
          </a:prstGeom>
        </p:spPr>
      </p:pic>
    </p:spTree>
    <p:extLst>
      <p:ext uri="{BB962C8B-B14F-4D97-AF65-F5344CB8AC3E}">
        <p14:creationId xmlns:p14="http://schemas.microsoft.com/office/powerpoint/2010/main" val="59404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19FBF4D-2EA1-10AD-A3FE-F7880783455C}"/>
              </a:ext>
            </a:extLst>
          </p:cNvPr>
          <p:cNvPicPr>
            <a:picLocks noChangeAspect="1"/>
          </p:cNvPicPr>
          <p:nvPr/>
        </p:nvPicPr>
        <p:blipFill>
          <a:blip r:embed="rId2"/>
          <a:stretch>
            <a:fillRect/>
          </a:stretch>
        </p:blipFill>
        <p:spPr>
          <a:xfrm>
            <a:off x="1177922" y="207352"/>
            <a:ext cx="6882981" cy="3834716"/>
          </a:xfrm>
          <a:prstGeom prst="rect">
            <a:avLst/>
          </a:prstGeom>
        </p:spPr>
      </p:pic>
    </p:spTree>
    <p:extLst>
      <p:ext uri="{BB962C8B-B14F-4D97-AF65-F5344CB8AC3E}">
        <p14:creationId xmlns:p14="http://schemas.microsoft.com/office/powerpoint/2010/main" val="3569259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3512EB-28CA-0FE8-9093-EE246FC0B758}"/>
              </a:ext>
            </a:extLst>
          </p:cNvPr>
          <p:cNvPicPr>
            <a:picLocks noChangeAspect="1"/>
          </p:cNvPicPr>
          <p:nvPr/>
        </p:nvPicPr>
        <p:blipFill>
          <a:blip r:embed="rId2"/>
          <a:stretch>
            <a:fillRect/>
          </a:stretch>
        </p:blipFill>
        <p:spPr>
          <a:xfrm>
            <a:off x="1794721" y="0"/>
            <a:ext cx="4548010" cy="1012024"/>
          </a:xfrm>
          <a:prstGeom prst="rect">
            <a:avLst/>
          </a:prstGeom>
        </p:spPr>
      </p:pic>
      <p:pic>
        <p:nvPicPr>
          <p:cNvPr id="6" name="Picture 5">
            <a:extLst>
              <a:ext uri="{FF2B5EF4-FFF2-40B4-BE49-F238E27FC236}">
                <a16:creationId xmlns:a16="http://schemas.microsoft.com/office/drawing/2014/main" id="{BD6D9041-C5A8-3D9C-301A-477B1CF7D113}"/>
              </a:ext>
            </a:extLst>
          </p:cNvPr>
          <p:cNvPicPr>
            <a:picLocks noChangeAspect="1"/>
          </p:cNvPicPr>
          <p:nvPr/>
        </p:nvPicPr>
        <p:blipFill rotWithShape="1">
          <a:blip r:embed="rId3"/>
          <a:srcRect b="-1549"/>
          <a:stretch/>
        </p:blipFill>
        <p:spPr>
          <a:xfrm>
            <a:off x="1794721" y="1454050"/>
            <a:ext cx="5669771" cy="2352564"/>
          </a:xfrm>
          <a:prstGeom prst="rect">
            <a:avLst/>
          </a:prstGeom>
        </p:spPr>
      </p:pic>
    </p:spTree>
    <p:extLst>
      <p:ext uri="{BB962C8B-B14F-4D97-AF65-F5344CB8AC3E}">
        <p14:creationId xmlns:p14="http://schemas.microsoft.com/office/powerpoint/2010/main" val="1391400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E2F59EE3-1CA5-3435-88FA-C98C0E52BE51}"/>
              </a:ext>
            </a:extLst>
          </p:cNvPr>
          <p:cNvSpPr txBox="1">
            <a:spLocks noChangeArrowheads="1"/>
          </p:cNvSpPr>
          <p:nvPr/>
        </p:nvSpPr>
        <p:spPr bwMode="auto">
          <a:xfrm>
            <a:off x="406400" y="179388"/>
            <a:ext cx="7772400"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en-US" altLang="en-US" b="1" dirty="0">
                <a:latin typeface="Poppins" pitchFamily="2" charset="0"/>
                <a:cs typeface="Poppins" pitchFamily="2" charset="0"/>
              </a:rPr>
              <a:t>What is the 1916 Bursary? </a:t>
            </a:r>
          </a:p>
        </p:txBody>
      </p:sp>
      <p:sp>
        <p:nvSpPr>
          <p:cNvPr id="8196" name="Title 1">
            <a:extLst>
              <a:ext uri="{FF2B5EF4-FFF2-40B4-BE49-F238E27FC236}">
                <a16:creationId xmlns:a16="http://schemas.microsoft.com/office/drawing/2014/main" id="{58A60C77-4666-5116-9310-7BE842841F44}"/>
              </a:ext>
            </a:extLst>
          </p:cNvPr>
          <p:cNvSpPr txBox="1">
            <a:spLocks noChangeArrowheads="1"/>
          </p:cNvSpPr>
          <p:nvPr/>
        </p:nvSpPr>
        <p:spPr bwMode="auto">
          <a:xfrm>
            <a:off x="411163" y="998326"/>
            <a:ext cx="8434387" cy="3133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ts val="600"/>
              </a:spcAft>
              <a:buNone/>
            </a:pPr>
            <a:r>
              <a:rPr lang="en-US" sz="1800" dirty="0"/>
              <a:t>The 1916 Bursary is co-funded by the Government of Ireland and the European Union and aims to encourage participation and success by students who are most socio-economically disadvantaged and from groups most under-represented in higher education.  </a:t>
            </a:r>
          </a:p>
          <a:p>
            <a:pPr eaLnBrk="1" hangingPunct="1">
              <a:spcBef>
                <a:spcPct val="0"/>
              </a:spcBef>
              <a:spcAft>
                <a:spcPts val="600"/>
              </a:spcAft>
              <a:buNone/>
            </a:pPr>
            <a:r>
              <a:rPr lang="en-US" sz="1800" dirty="0"/>
              <a:t>The Bursary is a financial award worth up to 5,000 euro per year for the duration of a student’s course.  The Bursaries are awarded to students from the priority groups in the National Access Plan 2022-2028. </a:t>
            </a:r>
          </a:p>
          <a:p>
            <a:pPr eaLnBrk="1" hangingPunct="1">
              <a:spcBef>
                <a:spcPct val="0"/>
              </a:spcBef>
              <a:spcAft>
                <a:spcPts val="600"/>
              </a:spcAft>
              <a:buNone/>
            </a:pPr>
            <a:r>
              <a:rPr lang="en-US" sz="1800" dirty="0"/>
              <a:t>Supports such as the 1916 Bursary are key to helping students from under-represented groups have the opportunity of third-level education and reach their full potential regardless of their background.  </a:t>
            </a:r>
            <a:endParaRPr lang="en-US" altLang="en-US" sz="1800" b="1" dirty="0">
              <a:latin typeface="Poppins" pitchFamily="2" charset="0"/>
              <a:cs typeface="Poppins" pitchFamily="2" charset="0"/>
            </a:endParaRPr>
          </a:p>
          <a:p>
            <a:pPr eaLnBrk="1" hangingPunct="1">
              <a:spcBef>
                <a:spcPct val="0"/>
              </a:spcBef>
              <a:spcAft>
                <a:spcPts val="600"/>
              </a:spcAft>
              <a:buFontTx/>
              <a:buNone/>
            </a:pPr>
            <a:endParaRPr lang="en-US" altLang="en-US" sz="1800" b="1" dirty="0">
              <a:latin typeface="Poppins" pitchFamily="2" charset="0"/>
              <a:cs typeface="Poppins" pitchFamily="2"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7039CD8-DFFA-9883-4967-A4E9F71270F5}"/>
              </a:ext>
            </a:extLst>
          </p:cNvPr>
          <p:cNvSpPr txBox="1"/>
          <p:nvPr/>
        </p:nvSpPr>
        <p:spPr>
          <a:xfrm>
            <a:off x="134679" y="453656"/>
            <a:ext cx="4182141" cy="2031325"/>
          </a:xfrm>
          <a:prstGeom prst="rect">
            <a:avLst/>
          </a:prstGeom>
          <a:noFill/>
        </p:spPr>
        <p:txBody>
          <a:bodyPr wrap="square">
            <a:spAutoFit/>
          </a:bodyPr>
          <a:lstStyle/>
          <a:p>
            <a:r>
              <a:rPr lang="en-GB" sz="1800" kern="0" dirty="0">
                <a:effectLst/>
                <a:latin typeface="Calibri" panose="020F0502020204030204" pitchFamily="34" charset="0"/>
                <a:ea typeface="Calibri" panose="020F0502020204030204" pitchFamily="34" charset="0"/>
                <a:cs typeface="Times New Roman" panose="02020603050405020304" pitchFamily="18" charset="0"/>
              </a:rPr>
              <a:t>Launched in the 2017/2018 academic year </a:t>
            </a:r>
            <a:r>
              <a:rPr lang="en-GB" kern="0" dirty="0">
                <a:ea typeface="Calibri" panose="020F0502020204030204" pitchFamily="34" charset="0"/>
                <a:cs typeface="Times New Roman" panose="02020603050405020304" pitchFamily="18" charset="0"/>
              </a:rPr>
              <a:t>and </a:t>
            </a:r>
            <a:r>
              <a:rPr lang="en-GB" sz="1800" kern="0" dirty="0">
                <a:effectLst/>
                <a:latin typeface="Calibri" panose="020F0502020204030204" pitchFamily="34" charset="0"/>
                <a:ea typeface="Calibri" panose="020F0502020204030204" pitchFamily="34" charset="0"/>
                <a:cs typeface="Times New Roman" panose="02020603050405020304" pitchFamily="18" charset="0"/>
              </a:rPr>
              <a:t>named to commemorate the Easter Rising of 1916 - the Bursary initially provided around 200 students a year with a bursary worth €5,000 during each year of their studies. </a:t>
            </a:r>
          </a:p>
          <a:p>
            <a:endParaRPr lang="en-GB" kern="0" dirty="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532A35E7-8F98-65DA-F784-B0AC8CD841BC}"/>
              </a:ext>
            </a:extLst>
          </p:cNvPr>
          <p:cNvPicPr>
            <a:picLocks noChangeAspect="1"/>
          </p:cNvPicPr>
          <p:nvPr/>
        </p:nvPicPr>
        <p:blipFill>
          <a:blip r:embed="rId2"/>
          <a:stretch>
            <a:fillRect/>
          </a:stretch>
        </p:blipFill>
        <p:spPr>
          <a:xfrm>
            <a:off x="4316820" y="379457"/>
            <a:ext cx="4550425" cy="3416319"/>
          </a:xfrm>
          <a:prstGeom prst="rect">
            <a:avLst/>
          </a:prstGeom>
        </p:spPr>
      </p:pic>
    </p:spTree>
    <p:extLst>
      <p:ext uri="{BB962C8B-B14F-4D97-AF65-F5344CB8AC3E}">
        <p14:creationId xmlns:p14="http://schemas.microsoft.com/office/powerpoint/2010/main" val="1281084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atic image of an interactive map on the eurostat website https://ec.europa.eu/eurostat/web/products-eurostat-news/w/ddn-20240527-1 showing EU countries by the % of their population aged 25 to 34 who have attained tertiary education">
            <a:extLst>
              <a:ext uri="{FF2B5EF4-FFF2-40B4-BE49-F238E27FC236}">
                <a16:creationId xmlns:a16="http://schemas.microsoft.com/office/drawing/2014/main" id="{2AEB26A3-1624-5668-16DD-DF54647DD6EB}"/>
              </a:ext>
            </a:extLst>
          </p:cNvPr>
          <p:cNvPicPr>
            <a:picLocks noChangeAspect="1"/>
          </p:cNvPicPr>
          <p:nvPr/>
        </p:nvPicPr>
        <p:blipFill>
          <a:blip r:embed="rId2"/>
          <a:stretch>
            <a:fillRect/>
          </a:stretch>
        </p:blipFill>
        <p:spPr>
          <a:xfrm>
            <a:off x="3698561" y="72736"/>
            <a:ext cx="5307496" cy="4998027"/>
          </a:xfrm>
          <a:prstGeom prst="rect">
            <a:avLst/>
          </a:prstGeom>
        </p:spPr>
      </p:pic>
      <p:sp>
        <p:nvSpPr>
          <p:cNvPr id="7" name="TextBox 6">
            <a:extLst>
              <a:ext uri="{FF2B5EF4-FFF2-40B4-BE49-F238E27FC236}">
                <a16:creationId xmlns:a16="http://schemas.microsoft.com/office/drawing/2014/main" id="{B6DEE568-A5A0-A508-48DB-49A0DB2E0630}"/>
              </a:ext>
              <a:ext uri="{C183D7F6-B498-43B3-948B-1728B52AA6E4}">
                <adec:decorative xmlns:adec="http://schemas.microsoft.com/office/drawing/2017/decorative" val="0"/>
              </a:ext>
            </a:extLst>
          </p:cNvPr>
          <p:cNvSpPr txBox="1"/>
          <p:nvPr/>
        </p:nvSpPr>
        <p:spPr>
          <a:xfrm>
            <a:off x="74508" y="862320"/>
            <a:ext cx="3569546" cy="3939540"/>
          </a:xfrm>
          <a:prstGeom prst="rect">
            <a:avLst/>
          </a:prstGeom>
          <a:noFill/>
        </p:spPr>
        <p:txBody>
          <a:bodyPr wrap="square">
            <a:spAutoFit/>
          </a:bodyPr>
          <a:lstStyle/>
          <a:p>
            <a:pPr algn="l"/>
            <a:r>
              <a:rPr lang="en-US" sz="1600" b="0" i="0" dirty="0">
                <a:effectLst/>
                <a:highlight>
                  <a:srgbClr val="FFFFFF"/>
                </a:highlight>
              </a:rPr>
              <a:t>13 EU countries already reached the 2030 target:</a:t>
            </a:r>
          </a:p>
          <a:p>
            <a:pPr algn="l"/>
            <a:endParaRPr lang="en-US" sz="1600" b="0" i="0" dirty="0">
              <a:effectLst/>
              <a:highlight>
                <a:srgbClr val="FFFFFF"/>
              </a:highlight>
            </a:endParaRPr>
          </a:p>
          <a:p>
            <a:pPr algn="l"/>
            <a:r>
              <a:rPr lang="en-US" sz="1600" dirty="0">
                <a:effectLst/>
                <a:highlight>
                  <a:srgbClr val="FFFFFF"/>
                </a:highlight>
              </a:rPr>
              <a:t>Ireland (63%), Cyprus (62%), </a:t>
            </a:r>
          </a:p>
          <a:p>
            <a:pPr algn="l"/>
            <a:r>
              <a:rPr lang="en-US" sz="1600" dirty="0">
                <a:effectLst/>
                <a:highlight>
                  <a:srgbClr val="FFFFFF"/>
                </a:highlight>
              </a:rPr>
              <a:t>Luxembourg (60%), Lithuania (57%), the Netherlands (55%), Sweden (54%), </a:t>
            </a:r>
          </a:p>
          <a:p>
            <a:pPr algn="l"/>
            <a:r>
              <a:rPr lang="en-US" sz="1600" dirty="0">
                <a:effectLst/>
                <a:highlight>
                  <a:srgbClr val="FFFFFF"/>
                </a:highlight>
              </a:rPr>
              <a:t>Spain and France (both 52%), Belgium (50%), Denmark (49%), Malta and Poland (both 46%) </a:t>
            </a:r>
          </a:p>
          <a:p>
            <a:pPr algn="l"/>
            <a:endParaRPr lang="en-US" sz="1600" dirty="0">
              <a:highlight>
                <a:srgbClr val="FFFFFF"/>
              </a:highlight>
            </a:endParaRPr>
          </a:p>
          <a:p>
            <a:pPr algn="l"/>
            <a:r>
              <a:rPr lang="en-US" sz="1600" dirty="0">
                <a:effectLst/>
                <a:highlight>
                  <a:srgbClr val="FFFFFF"/>
                </a:highlight>
              </a:rPr>
              <a:t>In contrast, the lowest shares were recorded in Romania (23%), Hungary (29%) and Italy (31%).</a:t>
            </a:r>
          </a:p>
          <a:p>
            <a:pPr algn="l"/>
            <a:endParaRPr lang="en-US" dirty="0">
              <a:solidFill>
                <a:srgbClr val="515560"/>
              </a:solidFill>
              <a:effectLst/>
              <a:highlight>
                <a:srgbClr val="FFFFFF"/>
              </a:highlight>
            </a:endParaRPr>
          </a:p>
          <a:p>
            <a:pPr algn="l"/>
            <a:r>
              <a:rPr lang="en-US" sz="1200" dirty="0">
                <a:hlinkClick r:id="rId3"/>
              </a:rPr>
              <a:t>43% of EU's 25-34-year-olds have tertiary education - Eurostat (europa.eu)</a:t>
            </a:r>
            <a:endParaRPr lang="en-US" sz="1200" dirty="0">
              <a:solidFill>
                <a:srgbClr val="515560"/>
              </a:solidFill>
              <a:effectLst/>
              <a:highlight>
                <a:srgbClr val="FFFFFF"/>
              </a:highlight>
            </a:endParaRPr>
          </a:p>
        </p:txBody>
      </p:sp>
    </p:spTree>
    <p:extLst>
      <p:ext uri="{BB962C8B-B14F-4D97-AF65-F5344CB8AC3E}">
        <p14:creationId xmlns:p14="http://schemas.microsoft.com/office/powerpoint/2010/main" val="3729595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mage shows a child in front of an empty plate holding a fork. Surrounding the child are text and images about the cost of living, food prices souring and price increases. ">
            <a:extLst>
              <a:ext uri="{FF2B5EF4-FFF2-40B4-BE49-F238E27FC236}">
                <a16:creationId xmlns:a16="http://schemas.microsoft.com/office/drawing/2014/main" id="{6110A786-A2EC-A97C-82C3-D755A5847487}"/>
              </a:ext>
            </a:extLst>
          </p:cNvPr>
          <p:cNvPicPr>
            <a:picLocks noChangeAspect="1"/>
          </p:cNvPicPr>
          <p:nvPr/>
        </p:nvPicPr>
        <p:blipFill>
          <a:blip r:embed="rId2"/>
          <a:stretch>
            <a:fillRect/>
          </a:stretch>
        </p:blipFill>
        <p:spPr>
          <a:xfrm>
            <a:off x="892074" y="348574"/>
            <a:ext cx="7224386" cy="3552866"/>
          </a:xfrm>
          <a:prstGeom prst="rect">
            <a:avLst/>
          </a:prstGeom>
        </p:spPr>
      </p:pic>
    </p:spTree>
    <p:extLst>
      <p:ext uri="{BB962C8B-B14F-4D97-AF65-F5344CB8AC3E}">
        <p14:creationId xmlns:p14="http://schemas.microsoft.com/office/powerpoint/2010/main" val="1940176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National Access Plan. A strategic action plan for equity of access, participation and success in Higher Education 2022-2028.">
            <a:extLst>
              <a:ext uri="{FF2B5EF4-FFF2-40B4-BE49-F238E27FC236}">
                <a16:creationId xmlns:a16="http://schemas.microsoft.com/office/drawing/2014/main" id="{2B38D730-ED1A-984A-EC66-BABFD2424CE8}"/>
              </a:ext>
            </a:extLst>
          </p:cNvPr>
          <p:cNvPicPr>
            <a:picLocks noChangeAspect="1"/>
          </p:cNvPicPr>
          <p:nvPr/>
        </p:nvPicPr>
        <p:blipFill>
          <a:blip r:embed="rId2"/>
          <a:stretch>
            <a:fillRect/>
          </a:stretch>
        </p:blipFill>
        <p:spPr>
          <a:xfrm>
            <a:off x="125643" y="153699"/>
            <a:ext cx="4696691" cy="3838575"/>
          </a:xfrm>
          <a:prstGeom prst="rect">
            <a:avLst/>
          </a:prstGeom>
        </p:spPr>
      </p:pic>
      <p:sp>
        <p:nvSpPr>
          <p:cNvPr id="5" name="TextBox 4">
            <a:extLst>
              <a:ext uri="{FF2B5EF4-FFF2-40B4-BE49-F238E27FC236}">
                <a16:creationId xmlns:a16="http://schemas.microsoft.com/office/drawing/2014/main" id="{B2ACF07B-5CEF-DE28-B827-8FC7C658BF79}"/>
              </a:ext>
            </a:extLst>
          </p:cNvPr>
          <p:cNvSpPr txBox="1"/>
          <p:nvPr/>
        </p:nvSpPr>
        <p:spPr>
          <a:xfrm>
            <a:off x="5188372" y="311573"/>
            <a:ext cx="3373121" cy="3693319"/>
          </a:xfrm>
          <a:prstGeom prst="rect">
            <a:avLst/>
          </a:prstGeom>
          <a:noFill/>
        </p:spPr>
        <p:txBody>
          <a:bodyPr wrap="square">
            <a:spAutoFit/>
          </a:bodyPr>
          <a:lstStyle/>
          <a:p>
            <a:r>
              <a:rPr lang="en-US" dirty="0"/>
              <a:t>This National Access Plan (NAP) identifies three main groups who are underrepresented in higher education: students who</a:t>
            </a:r>
          </a:p>
          <a:p>
            <a:endParaRPr lang="en-US" dirty="0"/>
          </a:p>
          <a:p>
            <a:pPr marL="285750" indent="-285750">
              <a:buFont typeface="Arial" panose="020B0604020202020204" pitchFamily="34" charset="0"/>
              <a:buChar char="•"/>
            </a:pPr>
            <a:r>
              <a:rPr lang="en-US" dirty="0"/>
              <a:t>are socioeconomically disadvantaged;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are members of Irish </a:t>
            </a:r>
            <a:r>
              <a:rPr lang="en-US" dirty="0" err="1"/>
              <a:t>Traveller</a:t>
            </a:r>
            <a:r>
              <a:rPr lang="en-US" dirty="0"/>
              <a:t> and Roma communities and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have disabilities, including intellectual disabilities.</a:t>
            </a:r>
            <a:endParaRPr lang="en-GB" dirty="0"/>
          </a:p>
        </p:txBody>
      </p:sp>
    </p:spTree>
    <p:extLst>
      <p:ext uri="{BB962C8B-B14F-4D97-AF65-F5344CB8AC3E}">
        <p14:creationId xmlns:p14="http://schemas.microsoft.com/office/powerpoint/2010/main" val="1945983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A67D82-5484-E9E1-F7BE-90D1BC1F349E}"/>
              </a:ext>
              <a:ext uri="{C183D7F6-B498-43B3-948B-1728B52AA6E4}">
                <adec:decorative xmlns:adec="http://schemas.microsoft.com/office/drawing/2017/decorative" val="1"/>
              </a:ext>
            </a:extLst>
          </p:cNvPr>
          <p:cNvPicPr>
            <a:picLocks noChangeAspect="1"/>
          </p:cNvPicPr>
          <p:nvPr/>
        </p:nvPicPr>
        <p:blipFill rotWithShape="1">
          <a:blip r:embed="rId2"/>
          <a:srcRect b="11611"/>
          <a:stretch/>
        </p:blipFill>
        <p:spPr>
          <a:xfrm>
            <a:off x="119122" y="138292"/>
            <a:ext cx="8643278" cy="4945665"/>
          </a:xfrm>
          <a:prstGeom prst="rect">
            <a:avLst/>
          </a:prstGeom>
        </p:spPr>
      </p:pic>
    </p:spTree>
    <p:extLst>
      <p:ext uri="{BB962C8B-B14F-4D97-AF65-F5344CB8AC3E}">
        <p14:creationId xmlns:p14="http://schemas.microsoft.com/office/powerpoint/2010/main" val="2638043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descr="This table shows that a total of 3.66 million euro was paid to new applicants for the Bursary in 2023-24. 400 students received 5,000 each; 200 students received 2,000 euro each; and 840 students received 1,500 euro each. ">
            <a:extLst>
              <a:ext uri="{FF2B5EF4-FFF2-40B4-BE49-F238E27FC236}">
                <a16:creationId xmlns:a16="http://schemas.microsoft.com/office/drawing/2014/main" id="{A0FD6CAC-FFBB-1777-8ED1-3C2C92C1F426}"/>
              </a:ext>
            </a:extLst>
          </p:cNvPr>
          <p:cNvGraphicFramePr>
            <a:graphicFrameLocks noGrp="1"/>
          </p:cNvGraphicFramePr>
          <p:nvPr/>
        </p:nvGraphicFramePr>
        <p:xfrm>
          <a:off x="616373" y="539749"/>
          <a:ext cx="7198180" cy="3348145"/>
        </p:xfrm>
        <a:graphic>
          <a:graphicData uri="http://schemas.openxmlformats.org/drawingml/2006/table">
            <a:tbl>
              <a:tblPr firstRow="1" bandRow="1">
                <a:tableStyleId>{5C22544A-7EE6-4342-B048-85BDC9FD1C3A}</a:tableStyleId>
              </a:tblPr>
              <a:tblGrid>
                <a:gridCol w="1799545">
                  <a:extLst>
                    <a:ext uri="{9D8B030D-6E8A-4147-A177-3AD203B41FA5}">
                      <a16:colId xmlns:a16="http://schemas.microsoft.com/office/drawing/2014/main" val="2137635153"/>
                    </a:ext>
                  </a:extLst>
                </a:gridCol>
                <a:gridCol w="1951506">
                  <a:extLst>
                    <a:ext uri="{9D8B030D-6E8A-4147-A177-3AD203B41FA5}">
                      <a16:colId xmlns:a16="http://schemas.microsoft.com/office/drawing/2014/main" val="2905615596"/>
                    </a:ext>
                  </a:extLst>
                </a:gridCol>
                <a:gridCol w="1647584">
                  <a:extLst>
                    <a:ext uri="{9D8B030D-6E8A-4147-A177-3AD203B41FA5}">
                      <a16:colId xmlns:a16="http://schemas.microsoft.com/office/drawing/2014/main" val="40287403"/>
                    </a:ext>
                  </a:extLst>
                </a:gridCol>
                <a:gridCol w="1799545">
                  <a:extLst>
                    <a:ext uri="{9D8B030D-6E8A-4147-A177-3AD203B41FA5}">
                      <a16:colId xmlns:a16="http://schemas.microsoft.com/office/drawing/2014/main" val="1966717376"/>
                    </a:ext>
                  </a:extLst>
                </a:gridCol>
              </a:tblGrid>
              <a:tr h="669629">
                <a:tc>
                  <a:txBody>
                    <a:bodyPr/>
                    <a:lstStyle/>
                    <a:p>
                      <a:r>
                        <a:rPr lang="en-US" dirty="0"/>
                        <a:t>Bursary level 2023-24</a:t>
                      </a:r>
                      <a:endParaRPr lang="en-GB" dirty="0"/>
                    </a:p>
                  </a:txBody>
                  <a:tcPr/>
                </a:tc>
                <a:tc>
                  <a:txBody>
                    <a:bodyPr/>
                    <a:lstStyle/>
                    <a:p>
                      <a:r>
                        <a:rPr lang="en-US" dirty="0"/>
                        <a:t>Number of students</a:t>
                      </a:r>
                      <a:endParaRPr lang="en-GB" dirty="0"/>
                    </a:p>
                  </a:txBody>
                  <a:tcPr/>
                </a:tc>
                <a:tc>
                  <a:txBody>
                    <a:bodyPr/>
                    <a:lstStyle/>
                    <a:p>
                      <a:r>
                        <a:rPr lang="en-US" dirty="0"/>
                        <a:t>Value per year</a:t>
                      </a:r>
                      <a:endParaRPr lang="en-GB" dirty="0"/>
                    </a:p>
                  </a:txBody>
                  <a:tcPr/>
                </a:tc>
                <a:tc>
                  <a:txBody>
                    <a:bodyPr/>
                    <a:lstStyle/>
                    <a:p>
                      <a:r>
                        <a:rPr lang="en-US" dirty="0"/>
                        <a:t>Totals - euro</a:t>
                      </a:r>
                      <a:endParaRPr lang="en-GB" dirty="0"/>
                    </a:p>
                  </a:txBody>
                  <a:tcPr/>
                </a:tc>
                <a:extLst>
                  <a:ext uri="{0D108BD9-81ED-4DB2-BD59-A6C34878D82A}">
                    <a16:rowId xmlns:a16="http://schemas.microsoft.com/office/drawing/2014/main" val="2422917931"/>
                  </a:ext>
                </a:extLst>
              </a:tr>
              <a:tr h="669629">
                <a:tc>
                  <a:txBody>
                    <a:bodyPr/>
                    <a:lstStyle/>
                    <a:p>
                      <a:r>
                        <a:rPr lang="en-US" dirty="0"/>
                        <a:t>Tier 1</a:t>
                      </a:r>
                      <a:endParaRPr lang="en-GB" dirty="0"/>
                    </a:p>
                  </a:txBody>
                  <a:tcPr/>
                </a:tc>
                <a:tc>
                  <a:txBody>
                    <a:bodyPr/>
                    <a:lstStyle/>
                    <a:p>
                      <a:r>
                        <a:rPr lang="en-US" dirty="0"/>
                        <a:t>400</a:t>
                      </a:r>
                      <a:endParaRPr lang="en-GB" dirty="0"/>
                    </a:p>
                  </a:txBody>
                  <a:tcPr/>
                </a:tc>
                <a:tc>
                  <a:txBody>
                    <a:bodyPr/>
                    <a:lstStyle/>
                    <a:p>
                      <a:r>
                        <a:rPr lang="en-US" dirty="0"/>
                        <a:t>5k per year</a:t>
                      </a:r>
                      <a:endParaRPr lang="en-GB" dirty="0"/>
                    </a:p>
                  </a:txBody>
                  <a:tcPr/>
                </a:tc>
                <a:tc>
                  <a:txBody>
                    <a:bodyPr/>
                    <a:lstStyle/>
                    <a:p>
                      <a:r>
                        <a:rPr lang="en-US" dirty="0"/>
                        <a:t>2 million</a:t>
                      </a:r>
                      <a:endParaRPr lang="en-GB" dirty="0"/>
                    </a:p>
                  </a:txBody>
                  <a:tcPr/>
                </a:tc>
                <a:extLst>
                  <a:ext uri="{0D108BD9-81ED-4DB2-BD59-A6C34878D82A}">
                    <a16:rowId xmlns:a16="http://schemas.microsoft.com/office/drawing/2014/main" val="4079443714"/>
                  </a:ext>
                </a:extLst>
              </a:tr>
              <a:tr h="669629">
                <a:tc>
                  <a:txBody>
                    <a:bodyPr/>
                    <a:lstStyle/>
                    <a:p>
                      <a:r>
                        <a:rPr lang="en-US" dirty="0"/>
                        <a:t>Tier 2</a:t>
                      </a:r>
                      <a:endParaRPr lang="en-GB" dirty="0"/>
                    </a:p>
                  </a:txBody>
                  <a:tcPr/>
                </a:tc>
                <a:tc>
                  <a:txBody>
                    <a:bodyPr/>
                    <a:lstStyle/>
                    <a:p>
                      <a:r>
                        <a:rPr lang="en-US" dirty="0"/>
                        <a:t>200</a:t>
                      </a:r>
                      <a:endParaRPr lang="en-GB" dirty="0"/>
                    </a:p>
                  </a:txBody>
                  <a:tcPr/>
                </a:tc>
                <a:tc>
                  <a:txBody>
                    <a:bodyPr/>
                    <a:lstStyle/>
                    <a:p>
                      <a:r>
                        <a:rPr lang="en-US" dirty="0"/>
                        <a:t>2k per year</a:t>
                      </a:r>
                      <a:endParaRPr lang="en-GB" dirty="0"/>
                    </a:p>
                  </a:txBody>
                  <a:tcPr/>
                </a:tc>
                <a:tc>
                  <a:txBody>
                    <a:bodyPr/>
                    <a:lstStyle/>
                    <a:p>
                      <a:r>
                        <a:rPr lang="en-US" dirty="0"/>
                        <a:t>0.4 million</a:t>
                      </a:r>
                      <a:endParaRPr lang="en-GB" dirty="0"/>
                    </a:p>
                  </a:txBody>
                  <a:tcPr/>
                </a:tc>
                <a:extLst>
                  <a:ext uri="{0D108BD9-81ED-4DB2-BD59-A6C34878D82A}">
                    <a16:rowId xmlns:a16="http://schemas.microsoft.com/office/drawing/2014/main" val="1479507510"/>
                  </a:ext>
                </a:extLst>
              </a:tr>
              <a:tr h="669629">
                <a:tc>
                  <a:txBody>
                    <a:bodyPr/>
                    <a:lstStyle/>
                    <a:p>
                      <a:r>
                        <a:rPr lang="en-US" dirty="0"/>
                        <a:t>Tier 3</a:t>
                      </a:r>
                      <a:endParaRPr lang="en-GB" dirty="0"/>
                    </a:p>
                  </a:txBody>
                  <a:tcPr/>
                </a:tc>
                <a:tc>
                  <a:txBody>
                    <a:bodyPr/>
                    <a:lstStyle/>
                    <a:p>
                      <a:r>
                        <a:rPr lang="en-US" dirty="0"/>
                        <a:t>840</a:t>
                      </a:r>
                      <a:endParaRPr lang="en-GB" dirty="0"/>
                    </a:p>
                  </a:txBody>
                  <a:tcPr/>
                </a:tc>
                <a:tc>
                  <a:txBody>
                    <a:bodyPr/>
                    <a:lstStyle/>
                    <a:p>
                      <a:r>
                        <a:rPr lang="en-US" dirty="0"/>
                        <a:t>1.5k year 1</a:t>
                      </a:r>
                      <a:endParaRPr lang="en-GB" dirty="0"/>
                    </a:p>
                  </a:txBody>
                  <a:tcPr/>
                </a:tc>
                <a:tc>
                  <a:txBody>
                    <a:bodyPr/>
                    <a:lstStyle/>
                    <a:p>
                      <a:r>
                        <a:rPr lang="en-US" dirty="0"/>
                        <a:t>1.26 million</a:t>
                      </a:r>
                      <a:endParaRPr lang="en-GB" dirty="0"/>
                    </a:p>
                  </a:txBody>
                  <a:tcPr/>
                </a:tc>
                <a:extLst>
                  <a:ext uri="{0D108BD9-81ED-4DB2-BD59-A6C34878D82A}">
                    <a16:rowId xmlns:a16="http://schemas.microsoft.com/office/drawing/2014/main" val="1259650615"/>
                  </a:ext>
                </a:extLst>
              </a:tr>
              <a:tr h="669629">
                <a:tc>
                  <a:txBody>
                    <a:bodyPr/>
                    <a:lstStyle/>
                    <a:p>
                      <a:r>
                        <a:rPr lang="en-US" dirty="0"/>
                        <a:t>Total: </a:t>
                      </a:r>
                      <a:endParaRPr lang="en-GB" dirty="0"/>
                    </a:p>
                  </a:txBody>
                  <a:tcPr/>
                </a:tc>
                <a:tc>
                  <a:txBody>
                    <a:bodyPr/>
                    <a:lstStyle/>
                    <a:p>
                      <a:r>
                        <a:rPr lang="en-US" dirty="0"/>
                        <a:t>1440</a:t>
                      </a:r>
                      <a:endParaRPr lang="en-GB" dirty="0"/>
                    </a:p>
                  </a:txBody>
                  <a:tcPr/>
                </a:tc>
                <a:tc>
                  <a:txBody>
                    <a:bodyPr/>
                    <a:lstStyle/>
                    <a:p>
                      <a:endParaRPr lang="en-GB" dirty="0"/>
                    </a:p>
                  </a:txBody>
                  <a:tcPr/>
                </a:tc>
                <a:tc>
                  <a:txBody>
                    <a:bodyPr/>
                    <a:lstStyle/>
                    <a:p>
                      <a:r>
                        <a:rPr lang="en-US" dirty="0"/>
                        <a:t>3.66 million</a:t>
                      </a:r>
                      <a:endParaRPr lang="en-GB" dirty="0"/>
                    </a:p>
                  </a:txBody>
                  <a:tcPr/>
                </a:tc>
                <a:extLst>
                  <a:ext uri="{0D108BD9-81ED-4DB2-BD59-A6C34878D82A}">
                    <a16:rowId xmlns:a16="http://schemas.microsoft.com/office/drawing/2014/main" val="2010727660"/>
                  </a:ext>
                </a:extLst>
              </a:tr>
            </a:tbl>
          </a:graphicData>
        </a:graphic>
      </p:graphicFrame>
    </p:spTree>
    <p:extLst>
      <p:ext uri="{BB962C8B-B14F-4D97-AF65-F5344CB8AC3E}">
        <p14:creationId xmlns:p14="http://schemas.microsoft.com/office/powerpoint/2010/main" val="761038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Ireland showing the locations of the 25 colleges that participate in the 1916 Bursary. Colleges are grouped into 6 regional clusters ensuring bursaries are  distributed nationally. ">
            <a:extLst>
              <a:ext uri="{FF2B5EF4-FFF2-40B4-BE49-F238E27FC236}">
                <a16:creationId xmlns:a16="http://schemas.microsoft.com/office/drawing/2014/main" id="{3E66B17D-1C51-4324-9B3E-D0FBABB5AB04}"/>
              </a:ext>
            </a:extLst>
          </p:cNvPr>
          <p:cNvPicPr>
            <a:picLocks noChangeAspect="1"/>
          </p:cNvPicPr>
          <p:nvPr/>
        </p:nvPicPr>
        <p:blipFill rotWithShape="1">
          <a:blip r:embed="rId2"/>
          <a:srcRect l="-610" t="1" b="-417"/>
          <a:stretch/>
        </p:blipFill>
        <p:spPr>
          <a:xfrm>
            <a:off x="1158241" y="67734"/>
            <a:ext cx="6456954" cy="3982719"/>
          </a:xfrm>
          <a:prstGeom prst="rect">
            <a:avLst/>
          </a:prstGeom>
        </p:spPr>
      </p:pic>
    </p:spTree>
    <p:extLst>
      <p:ext uri="{BB962C8B-B14F-4D97-AF65-F5344CB8AC3E}">
        <p14:creationId xmlns:p14="http://schemas.microsoft.com/office/powerpoint/2010/main" val="12374999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7B6F2769-7194-4217-93D3-3AF3A4742282}">
  <ds:schemaRefs>
    <ds:schemaRef ds:uri="http://schemas.microsoft.com/office/2006/metadata/properties"/>
    <ds:schemaRef ds:uri="http://schemas.microsoft.com/office/infopath/2007/PartnerControls"/>
    <ds:schemaRef ds:uri="http://schemas.microsoft.com/sharepoint/v3/fields"/>
  </ds:schemaRefs>
</ds:datastoreItem>
</file>

<file path=customXml/itemProps3.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1916-Bursary_Applicant Guide</Template>
  <TotalTime>7004</TotalTime>
  <Words>846</Words>
  <Application>Microsoft Office PowerPoint</Application>
  <PresentationFormat>On-screen Show (16:9)</PresentationFormat>
  <Paragraphs>84</Paragraphs>
  <Slides>19</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Poppins</vt:lpstr>
      <vt:lpstr>Office Theme</vt:lpstr>
      <vt:lpstr>Show me the money – how the 1916 Bursary enables success by providing direct financial support to Irish students during each year of their tertiary education.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Evaluation and Impact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1916 Bursary</dc:title>
  <dc:creator>Declan Reilly</dc:creator>
  <cp:lastModifiedBy>Declan Reilly</cp:lastModifiedBy>
  <cp:revision>33</cp:revision>
  <dcterms:created xsi:type="dcterms:W3CDTF">2022-10-10T22:46:58Z</dcterms:created>
  <dcterms:modified xsi:type="dcterms:W3CDTF">2024-06-10T16:35:46Z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