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20" r:id="rId5"/>
    <p:sldId id="327" r:id="rId6"/>
    <p:sldId id="328" r:id="rId7"/>
    <p:sldId id="329" r:id="rId8"/>
    <p:sldId id="330" r:id="rId9"/>
    <p:sldId id="303" r:id="rId10"/>
    <p:sldId id="321" r:id="rId11"/>
    <p:sldId id="304" r:id="rId12"/>
    <p:sldId id="319" r:id="rId13"/>
    <p:sldId id="33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3D"/>
    <a:srgbClr val="99B3CC"/>
    <a:srgbClr val="FF99FF"/>
    <a:srgbClr val="660066"/>
    <a:srgbClr val="800080"/>
    <a:srgbClr val="FF3300"/>
    <a:srgbClr val="FF99CC"/>
    <a:srgbClr val="FFCC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1A000-B5A8-4033-8CD5-03E45A31F133}" v="4" dt="2023-07-21T13:53:56.860"/>
    <p1510:client id="{8D8A7BD9-697E-44B8-B036-8DDE51012D4E}" v="34" dt="2023-07-21T13:35:31.790"/>
    <p1510:client id="{99E18115-208D-42C7-AB06-E82EB4B20870}" v="14" dt="2023-07-21T13:49:19.455"/>
    <p1510:client id="{AFDD23EC-582C-4A6D-80DE-694E36812120}" v="19" dt="2023-07-21T13:54:17.153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30/05/2024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55A33F-C8A7-DE49-A7E8-C404C3272368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0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5805233" y="4571679"/>
            <a:ext cx="4652291" cy="2286128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0457446" y="4571679"/>
            <a:ext cx="1734838" cy="2286128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6" y="0"/>
            <a:ext cx="6386744" cy="457167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39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1648" y="962"/>
            <a:ext cx="4060352" cy="68570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6968287" y="0"/>
            <a:ext cx="1163362" cy="68576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70" y="2197010"/>
            <a:ext cx="5524392" cy="1349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/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91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4629446" y="1142920"/>
            <a:ext cx="7550106" cy="5714743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4629446" y="0"/>
            <a:ext cx="7550106" cy="1143256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4464242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8389" cy="68570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353" y="2197010"/>
            <a:ext cx="5524392" cy="134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57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4464242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8389" cy="68570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353" y="2197010"/>
            <a:ext cx="5524392" cy="1349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51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9252921" y="5727270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92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9875921" y="0"/>
            <a:ext cx="2316326" cy="68576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971082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971082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12192000" cy="68576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6337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-13478"/>
            <a:ext cx="12192000" cy="68575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0697220" y="6017608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379509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9875921" y="0"/>
            <a:ext cx="2316326" cy="68576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29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12192104" cy="6857831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03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5805233" y="0"/>
            <a:ext cx="6387129" cy="68576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90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45" y="571798"/>
            <a:ext cx="2295652" cy="56811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0" y="1699535"/>
            <a:ext cx="11028737" cy="453117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571591" y="5728006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2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202690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122024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0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571591" y="5728006"/>
            <a:ext cx="2297469" cy="565565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814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0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36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0512" y="0"/>
            <a:ext cx="5061488" cy="685761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70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044704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5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91"/>
            <a:ext cx="5062833" cy="68570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7" y="561884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205" y="0"/>
            <a:ext cx="12026795" cy="686117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165205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9251428" y="572800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347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27229" cy="686130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2026796" y="0"/>
            <a:ext cx="165204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32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8167" y="0"/>
            <a:ext cx="8288628" cy="686130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146"/>
            <a:ext cx="3739239" cy="6857854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5714744"/>
            <a:ext cx="3739239" cy="1143256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2026795" y="0"/>
            <a:ext cx="165206" cy="686130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11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0066056" y="0"/>
            <a:ext cx="2126228" cy="68576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6379062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0066030" y="0"/>
            <a:ext cx="2126228" cy="1714693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7" y="0"/>
            <a:ext cx="4260800" cy="6858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18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77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404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9648" y="1642633"/>
            <a:ext cx="2915359" cy="266987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432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45" y="571798"/>
            <a:ext cx="2295652" cy="56811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059877" y="1786251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4756173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8452469" y="1740447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820986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Icons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6604321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0300616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2908025" y="1749803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059877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4756173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8452469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6604321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0300616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2908025" y="3467349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059877" y="5221342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4756173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8452469" y="5175538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6604321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0300616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2908025" y="5184894"/>
            <a:ext cx="947325" cy="9472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8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19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6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0"/>
            <a:ext cx="10980262" cy="3394729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698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455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213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092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1592" y="577739"/>
            <a:ext cx="4833471" cy="562903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2968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8635" y="5729289"/>
            <a:ext cx="4856324" cy="565564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2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94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3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165100" y="5143139"/>
            <a:ext cx="12027181" cy="1714693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5143139"/>
            <a:ext cx="165204" cy="1714693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9607" y="2920494"/>
            <a:ext cx="8732786" cy="1017014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92" dirty="0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92" dirty="0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543305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165100" y="5143139"/>
            <a:ext cx="12027181" cy="1714693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5143139"/>
            <a:ext cx="165204" cy="1714693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0604798" y="5873952"/>
            <a:ext cx="1018567" cy="66452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743"/>
              </a:lnSpc>
              <a:spcBef>
                <a:spcPts val="82"/>
              </a:spcBef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334432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2027181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2956528" y="2653931"/>
            <a:ext cx="6312189" cy="1553863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001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2026796" y="0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2956529" y="2652068"/>
            <a:ext cx="6312189" cy="1553863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8601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5805233" y="0"/>
            <a:ext cx="6387025" cy="6857831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0333" y="1"/>
            <a:ext cx="6238857" cy="514265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18615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5805233" y="0"/>
            <a:ext cx="6387129" cy="68576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3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1"/>
            <a:ext cx="5805256" cy="5143307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5143139"/>
            <a:ext cx="12192000" cy="1714693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5805233" y="1"/>
            <a:ext cx="165204" cy="5143307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970437" y="1"/>
            <a:ext cx="6238857" cy="514265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5" y="0"/>
            <a:ext cx="6388033" cy="6692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8916317" y="3581028"/>
            <a:ext cx="165911" cy="638803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664014" y="5882848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395702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255" y="0"/>
            <a:ext cx="6388033" cy="66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8916317" y="3581028"/>
            <a:ext cx="165911" cy="6388033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35364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571592" y="579043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1637" dirty="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876" y="2036694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571591" y="575076"/>
            <a:ext cx="2297469" cy="565565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2026796" y="385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0604798" y="5925192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spc="-6" dirty="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7701">
              <a:lnSpc>
                <a:spcPts val="1743"/>
              </a:lnSpc>
            </a:pPr>
            <a:r>
              <a:rPr sz="1637" i="1" spc="-33" dirty="0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1637" spc="-33" dirty="0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1637" dirty="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55791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429" y="1947961"/>
            <a:ext cx="4107708" cy="1338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6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DEA9-651E-D0A0-3F26-8F8B599F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68" y="1900700"/>
            <a:ext cx="5096409" cy="2422122"/>
          </a:xfrm>
        </p:spPr>
        <p:txBody>
          <a:bodyPr/>
          <a:lstStyle/>
          <a:p>
            <a:r>
              <a:rPr lang="en-US" sz="5300" dirty="0"/>
              <a:t>PEM: Professional Engagement Module</a:t>
            </a:r>
            <a:br>
              <a:rPr lang="en-US" sz="5300" dirty="0"/>
            </a:br>
            <a:br>
              <a:rPr lang="en-US" sz="5300" dirty="0"/>
            </a:br>
            <a:r>
              <a:rPr lang="en-US" sz="2000" dirty="0"/>
              <a:t>Dr. Mary Surlis, Academic Manager</a:t>
            </a:r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89D20E0-2E2E-0CC5-77E7-87D67FDD5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" r="3383"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73FA8E-B7E1-D382-DCAF-9D7194403C41}"/>
              </a:ext>
            </a:extLst>
          </p:cNvPr>
          <p:cNvSpPr txBox="1">
            <a:spLocks/>
          </p:cNvSpPr>
          <p:nvPr/>
        </p:nvSpPr>
        <p:spPr>
          <a:xfrm>
            <a:off x="519268" y="6209589"/>
            <a:ext cx="4918318" cy="480892"/>
          </a:xfrm>
          <a:prstGeom prst="rect">
            <a:avLst/>
          </a:prstGeom>
        </p:spPr>
        <p:txBody>
          <a:bodyPr vert="horz" wrap="square" lIns="55449" tIns="27725" rIns="55449" bIns="27725" rtlCol="0" anchor="t">
            <a:noAutofit/>
          </a:bodyPr>
          <a:lstStyle>
            <a:lvl1pPr eaLnBrk="1" hangingPunct="1">
              <a:defRPr sz="8800" b="0" i="0">
                <a:solidFill>
                  <a:schemeClr val="tx1"/>
                </a:solidFill>
                <a:latin typeface="Spectral-Light"/>
                <a:ea typeface="+mj-ea"/>
                <a:cs typeface="Spectral-Light"/>
              </a:defRPr>
            </a:lvl1pPr>
          </a:lstStyle>
          <a:p>
            <a:pPr defTabSz="554492">
              <a:defRPr/>
            </a:pPr>
            <a:r>
              <a:rPr lang="en-US" sz="2400" kern="0" dirty="0">
                <a:solidFill>
                  <a:srgbClr val="83003D"/>
                </a:solidFill>
              </a:rPr>
              <a:t>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3003D"/>
                </a:solidFill>
                <a:effectLst/>
                <a:uLnTx/>
                <a:uFillTx/>
                <a:latin typeface="Spectral-Light"/>
                <a:ea typeface="+mj-ea"/>
              </a:rPr>
              <a:t>Access Centre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3003D"/>
              </a:solidFill>
              <a:effectLst/>
              <a:uLnTx/>
              <a:uFillTx/>
              <a:latin typeface="Spectral-Ligh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682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A3A9-CDF6-9A4B-867B-FBBAB662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69" y="1159166"/>
            <a:ext cx="10984866" cy="3929028"/>
          </a:xfrm>
        </p:spPr>
        <p:txBody>
          <a:bodyPr/>
          <a:lstStyle/>
          <a:p>
            <a:pPr algn="l"/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Allport, G. W. Becoming: Basic Considerations for a Psychology of Personality. New Haven, Conn.: Yale University Press, 1955.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-Csikszentmihalyi, M.(1996) Creativity: Flow and the psychology of discovery and intervention. New York, Cambridge University press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Law, H. (2013) The Psychology of Coaching, Mentoring and Learning, John </a:t>
            </a:r>
            <a:r>
              <a:rPr lang="en-I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WIiey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Sons, Incorporated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-Maslow, A. H. (1968). Toward a psychology of being (2nd ed.). D. Van Nostrand. 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Spreitzer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M. (1995). Psychological empowerment in the workplace: Dimensions, measurement, and validation. Academy of Management Journal, 38(5), 1442–1465.</a:t>
            </a:r>
            <a:b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0ADC3-72C8-1129-50DE-1C39C87AF540}"/>
              </a:ext>
            </a:extLst>
          </p:cNvPr>
          <p:cNvSpPr txBox="1"/>
          <p:nvPr/>
        </p:nvSpPr>
        <p:spPr>
          <a:xfrm>
            <a:off x="781665" y="3628103"/>
            <a:ext cx="8450825" cy="75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698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48967-A1FA-AE13-FEED-0C5F9E6E6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6" t="22269" r="30373" b="7548"/>
          <a:stretch/>
        </p:blipFill>
        <p:spPr>
          <a:xfrm>
            <a:off x="4424863" y="154416"/>
            <a:ext cx="6680671" cy="6121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BC5DF9-F9BA-C7E2-BC78-7B66F1643188}"/>
              </a:ext>
            </a:extLst>
          </p:cNvPr>
          <p:cNvSpPr txBox="1"/>
          <p:nvPr/>
        </p:nvSpPr>
        <p:spPr>
          <a:xfrm>
            <a:off x="737420" y="2615176"/>
            <a:ext cx="279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latin typeface="Spectral-Light"/>
              </a:rPr>
              <a:t>Access Target Groups</a:t>
            </a:r>
            <a:endParaRPr lang="en-IE" sz="2800" b="1" dirty="0">
              <a:latin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1245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273B-DE37-8453-43DA-E2896A58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34" y="1579494"/>
            <a:ext cx="4459087" cy="2286128"/>
          </a:xfrm>
        </p:spPr>
        <p:txBody>
          <a:bodyPr/>
          <a:lstStyle/>
          <a:p>
            <a:r>
              <a:rPr lang="en-IE" dirty="0"/>
              <a:t>Improving Life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BFBC3-1D64-34C9-6302-3C7E22CEA970}"/>
              </a:ext>
            </a:extLst>
          </p:cNvPr>
          <p:cNvSpPr txBox="1"/>
          <p:nvPr/>
        </p:nvSpPr>
        <p:spPr>
          <a:xfrm>
            <a:off x="8887280" y="6061899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dirty="0">
                <a:effectLst/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  <a:t>Csikszentmihalyi, M.(1996) </a:t>
            </a:r>
            <a:br>
              <a:rPr lang="en-IE" sz="1800" dirty="0">
                <a:effectLst/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1800" dirty="0">
                <a:effectLst/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  <a:t>Allport, (1955)</a:t>
            </a:r>
            <a:endParaRPr lang="en-IE" dirty="0">
              <a:latin typeface="Spectral-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697FD-EFE0-87F1-C0F5-42124C5773AB}"/>
              </a:ext>
            </a:extLst>
          </p:cNvPr>
          <p:cNvSpPr txBox="1"/>
          <p:nvPr/>
        </p:nvSpPr>
        <p:spPr>
          <a:xfrm>
            <a:off x="5946355" y="796101"/>
            <a:ext cx="588185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800" dirty="0">
                <a:effectLst/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  <a:t>Csikszentmihalyi</a:t>
            </a:r>
            <a:r>
              <a:rPr lang="en-IE" dirty="0"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Spectral-Light"/>
                <a:ea typeface="Calibri" panose="020F0502020204030204" pitchFamily="34" charset="0"/>
                <a:cs typeface="Times New Roman" panose="02020603050405020304" pitchFamily="18" charset="0"/>
              </a:rPr>
              <a:t>(1996) speaks to the optimal experience of improving life by focusing on improving people’s life experiences. PEM is about improving life experiences.</a:t>
            </a:r>
          </a:p>
        </p:txBody>
      </p:sp>
      <p:pic>
        <p:nvPicPr>
          <p:cNvPr id="8" name="Picture 7" descr="A person standing at a podium&#10;&#10;Description automatically generated">
            <a:extLst>
              <a:ext uri="{FF2B5EF4-FFF2-40B4-BE49-F238E27FC236}">
                <a16:creationId xmlns:a16="http://schemas.microsoft.com/office/drawing/2014/main" id="{A2410D3B-5EB8-1C2E-1E7E-A13594BA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>
          <a:xfrm>
            <a:off x="4883025" y="239443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501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8A83-71E6-960E-BAD2-7DD0C383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79" y="2212966"/>
            <a:ext cx="4459087" cy="2624505"/>
          </a:xfrm>
        </p:spPr>
        <p:txBody>
          <a:bodyPr/>
          <a:lstStyle/>
          <a:p>
            <a:r>
              <a:rPr lang="en-IE" dirty="0"/>
              <a:t>Positive Psychology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081C0-4CC1-A260-40A9-098CF91886C8}"/>
              </a:ext>
            </a:extLst>
          </p:cNvPr>
          <p:cNvSpPr txBox="1"/>
          <p:nvPr/>
        </p:nvSpPr>
        <p:spPr>
          <a:xfrm>
            <a:off x="6482298" y="370414"/>
            <a:ext cx="522032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latin typeface="Spectral-Light"/>
              </a:rPr>
              <a:t>Positive psychology provides us with a possible foundation to: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Spectral-Light"/>
              </a:rPr>
              <a:t>Improve quality of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Spectral-Light"/>
              </a:rPr>
              <a:t>Quality of 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latin typeface="Spectral-Light"/>
              </a:rPr>
              <a:t>Quality of wellbeing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latin typeface="Spectral-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latin typeface="Spectral-Light"/>
            </a:endParaRPr>
          </a:p>
          <a:p>
            <a:pPr>
              <a:lnSpc>
                <a:spcPct val="150000"/>
              </a:lnSpc>
            </a:pPr>
            <a:endParaRPr lang="en-IE" sz="2400" dirty="0">
              <a:latin typeface="Spectral-Light"/>
            </a:endParaRPr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4A66641C-0F05-76CF-5825-56CEDDF1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5" b="8156"/>
          <a:stretch/>
        </p:blipFill>
        <p:spPr>
          <a:xfrm>
            <a:off x="6282813" y="3400847"/>
            <a:ext cx="5857636" cy="32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E51B351E-8D93-0164-E1F6-2C1D8E6580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926BF-1F83-9305-D2AA-EF25ED4C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8" y="556854"/>
            <a:ext cx="4151707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100" b="1" kern="1200" dirty="0">
                <a:latin typeface="+mj-lt"/>
                <a:cs typeface="+mj-cs"/>
              </a:rPr>
              <a:t>Positive Mentoring in PEM is about:</a:t>
            </a:r>
            <a:br>
              <a:rPr lang="en-US" sz="3100" kern="1200" dirty="0">
                <a:latin typeface="+mj-lt"/>
                <a:cs typeface="+mj-cs"/>
              </a:rPr>
            </a:br>
            <a:br>
              <a:rPr lang="en-US" sz="3100" kern="1200" dirty="0">
                <a:latin typeface="+mj-lt"/>
                <a:cs typeface="+mj-cs"/>
              </a:rPr>
            </a:br>
            <a:endParaRPr lang="en-US" sz="3100" kern="1200" dirty="0">
              <a:latin typeface="+mj-lt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ED2B8-AAFE-F21E-9268-70FC2A88B309}"/>
              </a:ext>
            </a:extLst>
          </p:cNvPr>
          <p:cNvSpPr txBox="1"/>
          <p:nvPr/>
        </p:nvSpPr>
        <p:spPr>
          <a:xfrm>
            <a:off x="280219" y="1725561"/>
            <a:ext cx="4151707" cy="47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pectral-Light"/>
              </a:rPr>
              <a:t>Creating an optimal learning condition in a physical and social aspect</a:t>
            </a:r>
          </a:p>
          <a:p>
            <a:pPr marL="28575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pectral-Light"/>
              </a:rPr>
              <a:t>Breaking the ‘negative experience’ cycle</a:t>
            </a:r>
          </a:p>
          <a:p>
            <a:pPr marL="285750" indent="-2286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pectral-Light"/>
              </a:rPr>
              <a:t>Creating a positive learning experience allowing growth for autonomy, participation and choice. </a:t>
            </a:r>
          </a:p>
          <a:p>
            <a:pPr marL="57150">
              <a:lnSpc>
                <a:spcPct val="170000"/>
              </a:lnSpc>
              <a:spcAft>
                <a:spcPts val="600"/>
              </a:spcAft>
            </a:pPr>
            <a:endParaRPr lang="en-US" dirty="0">
              <a:latin typeface="Spectral-Light"/>
            </a:endParaRPr>
          </a:p>
          <a:p>
            <a:pPr algn="r">
              <a:lnSpc>
                <a:spcPct val="170000"/>
              </a:lnSpc>
              <a:spcAft>
                <a:spcPts val="600"/>
              </a:spcAft>
            </a:pPr>
            <a:r>
              <a:rPr lang="en-US" dirty="0" err="1">
                <a:latin typeface="Spectral-Light"/>
              </a:rPr>
              <a:t>Spreitzer</a:t>
            </a:r>
            <a:r>
              <a:rPr lang="en-US" dirty="0">
                <a:latin typeface="Spectral-Light"/>
              </a:rPr>
              <a:t>, (1995</a:t>
            </a:r>
            <a:r>
              <a:rPr lang="en-US" sz="1600" dirty="0">
                <a:latin typeface="Spectral-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58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C3A122-A9C0-0DCF-2843-5F3AF5C3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2" y="1699535"/>
            <a:ext cx="5264983" cy="3577775"/>
          </a:xfrm>
        </p:spPr>
        <p:txBody>
          <a:bodyPr/>
          <a:lstStyle/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6FA172-17FC-6EBC-99C1-86543DB7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PEM is an experiential programme of learning</a:t>
            </a:r>
            <a:endParaRPr lang="en-US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7FCFC4-5F9F-62C3-9F62-DA8A6FC9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92318"/>
              </p:ext>
            </p:extLst>
          </p:nvPr>
        </p:nvGraphicFramePr>
        <p:xfrm>
          <a:off x="520160" y="1580691"/>
          <a:ext cx="10371455" cy="412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455">
                  <a:extLst>
                    <a:ext uri="{9D8B030D-6E8A-4147-A177-3AD203B41FA5}">
                      <a16:colId xmlns:a16="http://schemas.microsoft.com/office/drawing/2014/main" val="3501573812"/>
                    </a:ext>
                  </a:extLst>
                </a:gridCol>
              </a:tblGrid>
              <a:tr h="76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Clear learning outcomes where on successful completion of the PEM programme, students will have: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27091"/>
                  </a:ext>
                </a:extLst>
              </a:tr>
              <a:tr h="33054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Gained exposure to a professional working environment.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Developed an insight into career progression.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Honed a skillset for career readiness.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Cultivated a working/ supportive relationship with their assigned Mentors.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Developed an understanding and insight into the core requisites of a professional working environment.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400" b="0" dirty="0">
                          <a:solidFill>
                            <a:schemeClr val="tx1"/>
                          </a:solidFill>
                          <a:effectLst/>
                        </a:rPr>
                        <a:t>Key focus: On-site location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0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8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C3A122-A9C0-0DCF-2843-5F3AF5C3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22" y="1699535"/>
            <a:ext cx="5264983" cy="3577775"/>
          </a:xfrm>
        </p:spPr>
        <p:txBody>
          <a:bodyPr/>
          <a:lstStyle/>
          <a:p>
            <a:endParaRPr lang="en-IE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6FA172-17FC-6EBC-99C1-86543DB7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20" y="627293"/>
            <a:ext cx="9226509" cy="615900"/>
          </a:xfrm>
        </p:spPr>
        <p:txBody>
          <a:bodyPr/>
          <a:lstStyle/>
          <a:p>
            <a:r>
              <a:rPr lang="en-US" sz="3200" b="1" dirty="0"/>
              <a:t>Learning through reflection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7FCFC4-5F9F-62C3-9F62-DA8A6FC9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16822"/>
              </p:ext>
            </p:extLst>
          </p:nvPr>
        </p:nvGraphicFramePr>
        <p:xfrm>
          <a:off x="520160" y="1243193"/>
          <a:ext cx="6367337" cy="4327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7337">
                  <a:extLst>
                    <a:ext uri="{9D8B030D-6E8A-4147-A177-3AD203B41FA5}">
                      <a16:colId xmlns:a16="http://schemas.microsoft.com/office/drawing/2014/main" val="3501573812"/>
                    </a:ext>
                  </a:extLst>
                </a:gridCol>
              </a:tblGrid>
              <a:tr h="369115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IE" sz="2400" b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will complete a reflective journal noting their weekly engagement with the business which will be submitted to the Course Coordinator</a:t>
                      </a:r>
                      <a:r>
                        <a:rPr lang="en-IE" sz="18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IE" sz="1800" b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7246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(2013) points out that reflection as an exercise is effectively a form of ‘internal self-assessment’ which helps the learner to understand their own experience and draw conclusions, and plan actions from same.</a:t>
                      </a:r>
                      <a:endParaRPr lang="en-IE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27091"/>
                  </a:ext>
                </a:extLst>
              </a:tr>
              <a:tr h="34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08801"/>
                  </a:ext>
                </a:extLst>
              </a:tr>
            </a:tbl>
          </a:graphicData>
        </a:graphic>
      </p:graphicFrame>
      <p:pic>
        <p:nvPicPr>
          <p:cNvPr id="4" name="Picture 3" descr="Person thinking">
            <a:extLst>
              <a:ext uri="{FF2B5EF4-FFF2-40B4-BE49-F238E27FC236}">
                <a16:creationId xmlns:a16="http://schemas.microsoft.com/office/drawing/2014/main" id="{8D05F44A-A734-6CB2-790C-E5EEA3739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-353" r="44512" b="1778"/>
          <a:stretch/>
        </p:blipFill>
        <p:spPr>
          <a:xfrm>
            <a:off x="6887497" y="-106680"/>
            <a:ext cx="5304504" cy="68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1C8A3B-D69E-893B-FE61-C84889777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153208"/>
              </p:ext>
            </p:extLst>
          </p:nvPr>
        </p:nvGraphicFramePr>
        <p:xfrm>
          <a:off x="750039" y="2873328"/>
          <a:ext cx="10058034" cy="2240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8034">
                  <a:extLst>
                    <a:ext uri="{9D8B030D-6E8A-4147-A177-3AD203B41FA5}">
                      <a16:colId xmlns:a16="http://schemas.microsoft.com/office/drawing/2014/main" val="1637364234"/>
                    </a:ext>
                  </a:extLst>
                </a:gridCol>
              </a:tblGrid>
              <a:tr h="2311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 – present: Grand Thornton – Financial Advisory Services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2024 – present: Medtronic – Galway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E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2024 – present: School of Education – University of Galway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endParaRPr lang="en-I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None/>
                      </a:pPr>
                      <a:endParaRPr lang="en-IE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9707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ABDF9DA-6DA1-B9E4-6D1D-03601476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51" y="1732256"/>
            <a:ext cx="11077330" cy="615900"/>
          </a:xfrm>
        </p:spPr>
        <p:txBody>
          <a:bodyPr/>
          <a:lstStyle/>
          <a:p>
            <a:r>
              <a:rPr lang="en-US" dirty="0"/>
              <a:t>PEM Partnerships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740EB8-B9E5-36CB-ABF4-B713EE2EF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18" y="5683091"/>
            <a:ext cx="3608598" cy="670993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39542F4-DC15-0AC9-BDF7-3D700AF23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45" y="5113354"/>
            <a:ext cx="4768172" cy="17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6703-A911-5D2F-44C3-543A8E37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Thank you</a:t>
            </a:r>
            <a:br>
              <a:rPr lang="en-US" sz="5300" dirty="0"/>
            </a:br>
            <a:br>
              <a:rPr lang="en-US" sz="5300" dirty="0"/>
            </a:br>
            <a:r>
              <a:rPr lang="en-US" sz="5300" dirty="0" err="1"/>
              <a:t>Míle</a:t>
            </a:r>
            <a:r>
              <a:rPr lang="en-US" sz="5300" dirty="0"/>
              <a:t> </a:t>
            </a:r>
            <a:r>
              <a:rPr lang="en-US" sz="5300" dirty="0" err="1"/>
              <a:t>Buíochas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9382848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0833f3-2fd1-4795-8e82-440da2995f02">
      <UserInfo>
        <DisplayName>Jordan, Siobhan</DisplayName>
        <AccountId>9</AccountId>
        <AccountType/>
      </UserInfo>
      <UserInfo>
        <DisplayName>Blackburn, Rebecca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377FBA913654AA3EE00A00BD9581E" ma:contentTypeVersion="5" ma:contentTypeDescription="Create a new document." ma:contentTypeScope="" ma:versionID="3737c33c44a3fcb3bfa82bdc553060c0">
  <xsd:schema xmlns:xsd="http://www.w3.org/2001/XMLSchema" xmlns:xs="http://www.w3.org/2001/XMLSchema" xmlns:p="http://schemas.microsoft.com/office/2006/metadata/properties" xmlns:ns2="5e9b0f7f-d1b3-4e19-afa0-258ba1b1a917" xmlns:ns3="1c0833f3-2fd1-4795-8e82-440da2995f02" targetNamespace="http://schemas.microsoft.com/office/2006/metadata/properties" ma:root="true" ma:fieldsID="3be2f1fabe977f726782e58fa317bc60" ns2:_="" ns3:_="">
    <xsd:import namespace="5e9b0f7f-d1b3-4e19-afa0-258ba1b1a917"/>
    <xsd:import namespace="1c0833f3-2fd1-4795-8e82-440da2995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b0f7f-d1b3-4e19-afa0-258ba1b1a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833f3-2fd1-4795-8e82-440da2995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2EDB5-D7F7-41AD-90F8-3A55CC8D8BB0}">
  <ds:schemaRefs>
    <ds:schemaRef ds:uri="1c0833f3-2fd1-4795-8e82-440da2995f02"/>
    <ds:schemaRef ds:uri="1eb72180-be79-4549-9b02-9cdaf08f4ab1"/>
    <ds:schemaRef ds:uri="bc3f51c9-b1ff-4dea-b422-97f8c29d84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6CE54C-E641-4136-B93D-83E6EA5E9E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ED3535-9417-4010-A815-59ED39046E3E}">
  <ds:schemaRefs>
    <ds:schemaRef ds:uri="1c0833f3-2fd1-4795-8e82-440da2995f02"/>
    <ds:schemaRef ds:uri="5e9b0f7f-d1b3-4e19-afa0-258ba1b1a9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450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Inter</vt:lpstr>
      <vt:lpstr>Spectral</vt:lpstr>
      <vt:lpstr>Spectral-Light</vt:lpstr>
      <vt:lpstr>Symbol</vt:lpstr>
      <vt:lpstr>1_Office Theme</vt:lpstr>
      <vt:lpstr>PEM: Professional Engagement Module  Dr. Mary Surlis, Academic Manager</vt:lpstr>
      <vt:lpstr>PowerPoint Presentation</vt:lpstr>
      <vt:lpstr>Improving Life Experience</vt:lpstr>
      <vt:lpstr>Positive Psychology</vt:lpstr>
      <vt:lpstr>Positive Mentoring in PEM is about:  </vt:lpstr>
      <vt:lpstr>PEM is an experiential programme of learning</vt:lpstr>
      <vt:lpstr>Learning through reflection</vt:lpstr>
      <vt:lpstr>PEM Partnerships</vt:lpstr>
      <vt:lpstr>Thank you  Míle Buíochas</vt:lpstr>
      <vt:lpstr>References  - Allport, G. W. Becoming: Basic Considerations for a Psychology of Personality. New Haven, Conn.: Yale University Press, 1955.  -Csikszentmihalyi, M.(1996) Creativity: Flow and the psychology of discovery and intervention. New York, Cambridge University press  - Law, H. (2013) The Psychology of Coaching, Mentoring and Learning, John WIiey &amp; Sons, Incorporated  -Maslow, A. H. (1968). Toward a psychology of being (2nd ed.). D. Van Nostrand.   - Spreitzer, G. M. (1995). Psychological empowerment in the workplace: Dimensions, measurement, and validation. Academy of Management Journal, 38(5), 1442–1465.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Stanley, Hazel</cp:lastModifiedBy>
  <cp:revision>3</cp:revision>
  <cp:lastPrinted>2023-07-19T08:28:12Z</cp:lastPrinted>
  <dcterms:created xsi:type="dcterms:W3CDTF">2017-09-13T15:18:46Z</dcterms:created>
  <dcterms:modified xsi:type="dcterms:W3CDTF">2024-05-30T14:55:22Z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0x0101001C6377FBA913654AA3EE00A00BD9581E</vt:lpwstr>
  </property>
</Properties>
</file>