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TT Rounds Condensed Bold" charset="1" panose="02000806030000020003"/>
      <p:regular r:id="rId18"/>
    </p:embeddedFont>
    <p:embeddedFont>
      <p:font typeface="TT Rounds Condensed Bold Italics" charset="1" panose="02000806030000090003"/>
      <p:regular r:id="rId19"/>
    </p:embeddedFont>
    <p:embeddedFont>
      <p:font typeface="TT Rounds Condensed" charset="1" panose="02000506030000020003"/>
      <p:regular r:id="rId20"/>
    </p:embeddedFont>
    <p:embeddedFont>
      <p:font typeface="Arial" charset="1" panose="020B0502020202020204"/>
      <p:regular r:id="rId22"/>
    </p:embeddedFont>
    <p:embeddedFont>
      <p:font typeface="Source Sans Pro Bold" charset="1" panose="020B0703030403020204"/>
      <p:regular r:id="rId24"/>
    </p:embeddedFont>
    <p:embeddedFont>
      <p:font typeface="Source Sans Pro Bold Italics" charset="1" panose="020B0703030403090204"/>
      <p:regular r:id="rId26"/>
    </p:embeddedFont>
    <p:embeddedFont>
      <p:font typeface="Source Sans Pro" charset="1" panose="020B0503030403020204"/>
      <p:regular r:id="rId27"/>
    </p:embeddedFont>
    <p:embeddedFont>
      <p:font typeface="Source Sans Pro Italics" charset="1" panose="020B05030304030902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notesMasters/notesMaster1.xml" Type="http://schemas.openxmlformats.org/officeDocument/2006/relationships/notesMaster"/><Relationship Id="rId16" Target="theme/theme2.xml" Type="http://schemas.openxmlformats.org/officeDocument/2006/relationships/theme"/><Relationship Id="rId17" Target="notesSlides/notesSlide1.xml" Type="http://schemas.openxmlformats.org/officeDocument/2006/relationships/note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Slides/notesSlide2.xml" Type="http://schemas.openxmlformats.org/officeDocument/2006/relationships/notesSlide"/><Relationship Id="rId22" Target="fonts/font22.fntdata" Type="http://schemas.openxmlformats.org/officeDocument/2006/relationships/font"/><Relationship Id="rId23" Target="notesSlides/notesSlide3.xml" Type="http://schemas.openxmlformats.org/officeDocument/2006/relationships/notesSlide"/><Relationship Id="rId24" Target="fonts/font24.fntdata" Type="http://schemas.openxmlformats.org/officeDocument/2006/relationships/font"/><Relationship Id="rId25" Target="notesSlides/notesSlide4.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notesSlides/notesSlide5.xml" Type="http://schemas.openxmlformats.org/officeDocument/2006/relationships/notesSlide"/><Relationship Id="rId29" Target="notesSlides/notesSlide6.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1" Target="notesSlides/notesSlide7.xml" Type="http://schemas.openxmlformats.org/officeDocument/2006/relationships/notesSlide"/><Relationship Id="rId32" Target="notesSlides/notesSlide8.xml" Type="http://schemas.openxmlformats.org/officeDocument/2006/relationships/notesSlide"/><Relationship Id="rId33" Target="notesSlides/notesSlide9.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Introduce ourselves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D20</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D20</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D20</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D20</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D20</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D20</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65</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notesSlides/notesSlide2.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jpe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0.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1.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2.jpe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2" Target="../notesSlides/notesSlide9.xml" Type="http://schemas.openxmlformats.org/officeDocument/2006/relationships/notesSlide"/><Relationship Id="rId3" Target="https://docs.google.com/document/d/100eJoMFA21c9ThExC7_aVoCvbYQqNhpIbIe5YBwGd_A/edit?usp=sharing"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 Id="rId6" Target="../media/image16.jpe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157385"/>
            <a:ext cx="18288000" cy="12444385"/>
            <a:chOff x="0" y="0"/>
            <a:chExt cx="5178745" cy="3523967"/>
          </a:xfrm>
        </p:grpSpPr>
        <p:sp>
          <p:nvSpPr>
            <p:cNvPr name="Freeform 3" id="3"/>
            <p:cNvSpPr/>
            <p:nvPr/>
          </p:nvSpPr>
          <p:spPr>
            <a:xfrm flipH="false" flipV="false" rot="0">
              <a:off x="0" y="0"/>
              <a:ext cx="5178806" cy="3523996"/>
            </a:xfrm>
            <a:custGeom>
              <a:avLst/>
              <a:gdLst/>
              <a:ahLst/>
              <a:cxnLst/>
              <a:rect r="r" b="b" t="t" l="l"/>
              <a:pathLst>
                <a:path h="3523996" w="5178806">
                  <a:moveTo>
                    <a:pt x="0" y="0"/>
                  </a:moveTo>
                  <a:lnTo>
                    <a:pt x="5178806" y="0"/>
                  </a:lnTo>
                  <a:lnTo>
                    <a:pt x="5178806" y="3523996"/>
                  </a:lnTo>
                  <a:lnTo>
                    <a:pt x="0" y="3523996"/>
                  </a:lnTo>
                  <a:lnTo>
                    <a:pt x="0" y="0"/>
                  </a:lnTo>
                  <a:close/>
                </a:path>
              </a:pathLst>
            </a:custGeom>
            <a:blipFill>
              <a:blip r:embed="rId3"/>
              <a:stretch>
                <a:fillRect l="-2" t="-5" r="-2" b="0"/>
              </a:stretch>
            </a:blipFill>
          </p:spPr>
        </p:sp>
      </p:grpSp>
      <p:sp>
        <p:nvSpPr>
          <p:cNvPr name="TextBox 4" id="4"/>
          <p:cNvSpPr txBox="true"/>
          <p:nvPr/>
        </p:nvSpPr>
        <p:spPr>
          <a:xfrm rot="0">
            <a:off x="770274" y="7433162"/>
            <a:ext cx="16810226" cy="2190750"/>
          </a:xfrm>
          <a:prstGeom prst="rect">
            <a:avLst/>
          </a:prstGeom>
        </p:spPr>
        <p:txBody>
          <a:bodyPr anchor="t" rtlCol="false" tIns="0" lIns="0" bIns="0" rIns="0">
            <a:spAutoFit/>
          </a:bodyPr>
          <a:lstStyle/>
          <a:p>
            <a:pPr algn="l">
              <a:lnSpc>
                <a:spcPts val="4840"/>
              </a:lnSpc>
            </a:pPr>
          </a:p>
          <a:p>
            <a:pPr algn="l">
              <a:lnSpc>
                <a:spcPts val="4840"/>
              </a:lnSpc>
            </a:pPr>
            <a:r>
              <a:rPr lang="en-US" sz="4033" spc="36">
                <a:solidFill>
                  <a:srgbClr val="FFFFFF"/>
                </a:solidFill>
                <a:latin typeface="TT Rounds Condensed Bold"/>
              </a:rPr>
              <a:t>Daniel McFarlane - Access Manager - Irish Universities Association</a:t>
            </a:r>
          </a:p>
          <a:p>
            <a:pPr algn="l">
              <a:lnSpc>
                <a:spcPts val="3880"/>
              </a:lnSpc>
            </a:pPr>
            <a:r>
              <a:rPr lang="en-US" sz="3234" spc="30">
                <a:solidFill>
                  <a:srgbClr val="FFFFFF"/>
                </a:solidFill>
                <a:latin typeface="TT Rounds Condensed Bold"/>
              </a:rPr>
              <a:t>SAI, Tuesday the 18th of June, 2024</a:t>
            </a:r>
          </a:p>
          <a:p>
            <a:pPr algn="l">
              <a:lnSpc>
                <a:spcPts val="3880"/>
              </a:lnSpc>
            </a:pPr>
          </a:p>
        </p:txBody>
      </p:sp>
      <p:grpSp>
        <p:nvGrpSpPr>
          <p:cNvPr name="Group 5" id="5"/>
          <p:cNvGrpSpPr/>
          <p:nvPr/>
        </p:nvGrpSpPr>
        <p:grpSpPr>
          <a:xfrm rot="0">
            <a:off x="770274" y="1496027"/>
            <a:ext cx="16747453" cy="3659357"/>
            <a:chOff x="0" y="0"/>
            <a:chExt cx="22329937" cy="4879142"/>
          </a:xfrm>
        </p:grpSpPr>
        <p:sp>
          <p:nvSpPr>
            <p:cNvPr name="TextBox 6" id="6"/>
            <p:cNvSpPr txBox="true"/>
            <p:nvPr/>
          </p:nvSpPr>
          <p:spPr>
            <a:xfrm rot="0">
              <a:off x="4622" y="-9525"/>
              <a:ext cx="22325315" cy="2117725"/>
            </a:xfrm>
            <a:prstGeom prst="rect">
              <a:avLst/>
            </a:prstGeom>
          </p:spPr>
          <p:txBody>
            <a:bodyPr anchor="t" rtlCol="false" tIns="0" lIns="0" bIns="0" rIns="0">
              <a:spAutoFit/>
            </a:bodyPr>
            <a:lstStyle/>
            <a:p>
              <a:pPr algn="l">
                <a:lnSpc>
                  <a:spcPts val="12455"/>
                </a:lnSpc>
              </a:pPr>
              <a:r>
                <a:rPr lang="en-US" sz="10379" spc="96">
                  <a:solidFill>
                    <a:srgbClr val="FFFFFF"/>
                  </a:solidFill>
                  <a:latin typeface="TT Rounds Condensed Bold Italics"/>
                </a:rPr>
                <a:t>Hearing But Not Listening</a:t>
              </a:r>
            </a:p>
          </p:txBody>
        </p:sp>
        <p:sp>
          <p:nvSpPr>
            <p:cNvPr name="TextBox 7" id="7"/>
            <p:cNvSpPr txBox="true"/>
            <p:nvPr/>
          </p:nvSpPr>
          <p:spPr>
            <a:xfrm rot="0">
              <a:off x="0" y="2964617"/>
              <a:ext cx="22325315" cy="1914525"/>
            </a:xfrm>
            <a:prstGeom prst="rect">
              <a:avLst/>
            </a:prstGeom>
          </p:spPr>
          <p:txBody>
            <a:bodyPr anchor="t" rtlCol="false" tIns="0" lIns="0" bIns="0" rIns="0">
              <a:spAutoFit/>
            </a:bodyPr>
            <a:lstStyle/>
            <a:p>
              <a:pPr algn="l">
                <a:lnSpc>
                  <a:spcPts val="5625"/>
                </a:lnSpc>
              </a:pPr>
              <a:r>
                <a:rPr lang="en-US" sz="4687" spc="43">
                  <a:solidFill>
                    <a:srgbClr val="FFFFFF"/>
                  </a:solidFill>
                  <a:latin typeface="TT Rounds Condensed"/>
                </a:rPr>
                <a:t>Student Experiences of Applying to the Higher Education Access Route (HEAR) Scheme</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69975" y="1530404"/>
            <a:ext cx="5697432" cy="4827595"/>
            <a:chOff x="0" y="0"/>
            <a:chExt cx="7596576" cy="6436793"/>
          </a:xfrm>
        </p:grpSpPr>
        <p:sp>
          <p:nvSpPr>
            <p:cNvPr name="Freeform 3" id="3"/>
            <p:cNvSpPr/>
            <p:nvPr/>
          </p:nvSpPr>
          <p:spPr>
            <a:xfrm flipH="false" flipV="false" rot="0">
              <a:off x="0" y="0"/>
              <a:ext cx="7596632" cy="6436741"/>
            </a:xfrm>
            <a:custGeom>
              <a:avLst/>
              <a:gdLst/>
              <a:ahLst/>
              <a:cxnLst/>
              <a:rect r="r" b="b" t="t" l="l"/>
              <a:pathLst>
                <a:path h="6436741" w="7596632">
                  <a:moveTo>
                    <a:pt x="0" y="0"/>
                  </a:moveTo>
                  <a:lnTo>
                    <a:pt x="7596632" y="0"/>
                  </a:lnTo>
                  <a:lnTo>
                    <a:pt x="7596632" y="6436741"/>
                  </a:lnTo>
                  <a:lnTo>
                    <a:pt x="0" y="6436741"/>
                  </a:lnTo>
                  <a:lnTo>
                    <a:pt x="0" y="0"/>
                  </a:lnTo>
                  <a:close/>
                </a:path>
              </a:pathLst>
            </a:custGeom>
            <a:blipFill>
              <a:blip r:embed="rId3"/>
              <a:stretch>
                <a:fillRect l="0" t="-7" r="0" b="-8"/>
              </a:stretch>
            </a:blipFill>
          </p:spPr>
        </p:sp>
      </p:grpSp>
      <p:grpSp>
        <p:nvGrpSpPr>
          <p:cNvPr name="Group 4" id="4"/>
          <p:cNvGrpSpPr/>
          <p:nvPr/>
        </p:nvGrpSpPr>
        <p:grpSpPr>
          <a:xfrm rot="0">
            <a:off x="888000" y="1530404"/>
            <a:ext cx="3443687" cy="4075128"/>
            <a:chOff x="0" y="0"/>
            <a:chExt cx="4591583" cy="5433504"/>
          </a:xfrm>
        </p:grpSpPr>
        <p:sp>
          <p:nvSpPr>
            <p:cNvPr name="Freeform 5" id="5"/>
            <p:cNvSpPr/>
            <p:nvPr/>
          </p:nvSpPr>
          <p:spPr>
            <a:xfrm flipH="false" flipV="false" rot="0">
              <a:off x="0" y="0"/>
              <a:ext cx="4591558" cy="5433441"/>
            </a:xfrm>
            <a:custGeom>
              <a:avLst/>
              <a:gdLst/>
              <a:ahLst/>
              <a:cxnLst/>
              <a:rect r="r" b="b" t="t" l="l"/>
              <a:pathLst>
                <a:path h="5433441" w="4591558">
                  <a:moveTo>
                    <a:pt x="0" y="0"/>
                  </a:moveTo>
                  <a:lnTo>
                    <a:pt x="4591558" y="0"/>
                  </a:lnTo>
                  <a:lnTo>
                    <a:pt x="4591558" y="5433441"/>
                  </a:lnTo>
                  <a:lnTo>
                    <a:pt x="0" y="5433441"/>
                  </a:lnTo>
                  <a:lnTo>
                    <a:pt x="0" y="0"/>
                  </a:lnTo>
                  <a:close/>
                </a:path>
              </a:pathLst>
            </a:custGeom>
            <a:blipFill>
              <a:blip r:embed="rId4"/>
              <a:stretch>
                <a:fillRect l="0" t="0" r="0" b="-1"/>
              </a:stretch>
            </a:blipFill>
          </p:spPr>
        </p:sp>
      </p:grpSp>
      <p:grpSp>
        <p:nvGrpSpPr>
          <p:cNvPr name="Group 6" id="6"/>
          <p:cNvGrpSpPr/>
          <p:nvPr/>
        </p:nvGrpSpPr>
        <p:grpSpPr>
          <a:xfrm rot="0">
            <a:off x="7070082" y="6823032"/>
            <a:ext cx="2897217" cy="2664638"/>
            <a:chOff x="0" y="0"/>
            <a:chExt cx="3862956" cy="3552851"/>
          </a:xfrm>
        </p:grpSpPr>
        <p:sp>
          <p:nvSpPr>
            <p:cNvPr name="Freeform 7" id="7"/>
            <p:cNvSpPr/>
            <p:nvPr/>
          </p:nvSpPr>
          <p:spPr>
            <a:xfrm flipH="false" flipV="false" rot="0">
              <a:off x="0" y="0"/>
              <a:ext cx="3862959" cy="3552825"/>
            </a:xfrm>
            <a:custGeom>
              <a:avLst/>
              <a:gdLst/>
              <a:ahLst/>
              <a:cxnLst/>
              <a:rect r="r" b="b" t="t" l="l"/>
              <a:pathLst>
                <a:path h="3552825" w="3862959">
                  <a:moveTo>
                    <a:pt x="0" y="0"/>
                  </a:moveTo>
                  <a:lnTo>
                    <a:pt x="3862959" y="0"/>
                  </a:lnTo>
                  <a:lnTo>
                    <a:pt x="3862959" y="3552825"/>
                  </a:lnTo>
                  <a:lnTo>
                    <a:pt x="0" y="3552825"/>
                  </a:lnTo>
                  <a:lnTo>
                    <a:pt x="0" y="0"/>
                  </a:lnTo>
                  <a:close/>
                </a:path>
              </a:pathLst>
            </a:custGeom>
            <a:blipFill>
              <a:blip r:embed="rId5"/>
              <a:stretch>
                <a:fillRect l="0" t="-14935" r="0" b="-14935"/>
              </a:stretch>
            </a:blipFill>
          </p:spPr>
        </p:sp>
      </p:grpSp>
      <p:grpSp>
        <p:nvGrpSpPr>
          <p:cNvPr name="Group 8" id="8"/>
          <p:cNvGrpSpPr/>
          <p:nvPr/>
        </p:nvGrpSpPr>
        <p:grpSpPr>
          <a:xfrm rot="0">
            <a:off x="12096476" y="5892964"/>
            <a:ext cx="5392059" cy="3594706"/>
            <a:chOff x="0" y="0"/>
            <a:chExt cx="7189412" cy="4792941"/>
          </a:xfrm>
        </p:grpSpPr>
        <p:sp>
          <p:nvSpPr>
            <p:cNvPr name="Freeform 9" id="9"/>
            <p:cNvSpPr/>
            <p:nvPr/>
          </p:nvSpPr>
          <p:spPr>
            <a:xfrm flipH="false" flipV="false" rot="0">
              <a:off x="0" y="0"/>
              <a:ext cx="7189470" cy="4792980"/>
            </a:xfrm>
            <a:custGeom>
              <a:avLst/>
              <a:gdLst/>
              <a:ahLst/>
              <a:cxnLst/>
              <a:rect r="r" b="b" t="t" l="l"/>
              <a:pathLst>
                <a:path h="4792980" w="7189470">
                  <a:moveTo>
                    <a:pt x="0" y="0"/>
                  </a:moveTo>
                  <a:lnTo>
                    <a:pt x="7189470" y="0"/>
                  </a:lnTo>
                  <a:lnTo>
                    <a:pt x="7189470" y="4792980"/>
                  </a:lnTo>
                  <a:lnTo>
                    <a:pt x="0" y="4792980"/>
                  </a:lnTo>
                  <a:lnTo>
                    <a:pt x="0" y="0"/>
                  </a:lnTo>
                  <a:close/>
                </a:path>
              </a:pathLst>
            </a:custGeom>
            <a:blipFill>
              <a:blip r:embed="rId6"/>
              <a:stretch>
                <a:fillRect l="0" t="-15" r="0" b="-14"/>
              </a:stretch>
            </a:blipFill>
          </p:spPr>
        </p:sp>
      </p:grpSp>
      <p:grpSp>
        <p:nvGrpSpPr>
          <p:cNvPr name="Group 10" id="10"/>
          <p:cNvGrpSpPr/>
          <p:nvPr/>
        </p:nvGrpSpPr>
        <p:grpSpPr>
          <a:xfrm rot="0">
            <a:off x="667814" y="6615325"/>
            <a:ext cx="3884059" cy="2642975"/>
            <a:chOff x="0" y="0"/>
            <a:chExt cx="5178745" cy="3523967"/>
          </a:xfrm>
        </p:grpSpPr>
        <p:sp>
          <p:nvSpPr>
            <p:cNvPr name="Freeform 11" id="11"/>
            <p:cNvSpPr/>
            <p:nvPr/>
          </p:nvSpPr>
          <p:spPr>
            <a:xfrm flipH="false" flipV="false" rot="0">
              <a:off x="0" y="0"/>
              <a:ext cx="5178806" cy="3523996"/>
            </a:xfrm>
            <a:custGeom>
              <a:avLst/>
              <a:gdLst/>
              <a:ahLst/>
              <a:cxnLst/>
              <a:rect r="r" b="b" t="t" l="l"/>
              <a:pathLst>
                <a:path h="3523996" w="5178806">
                  <a:moveTo>
                    <a:pt x="0" y="0"/>
                  </a:moveTo>
                  <a:lnTo>
                    <a:pt x="5178806" y="0"/>
                  </a:lnTo>
                  <a:lnTo>
                    <a:pt x="5178806" y="3523996"/>
                  </a:lnTo>
                  <a:lnTo>
                    <a:pt x="0" y="3523996"/>
                  </a:lnTo>
                  <a:lnTo>
                    <a:pt x="0" y="0"/>
                  </a:lnTo>
                  <a:close/>
                </a:path>
              </a:pathLst>
            </a:custGeom>
            <a:blipFill>
              <a:blip r:embed="rId7"/>
              <a:stretch>
                <a:fillRect l="-18" t="0" r="-17" b="0"/>
              </a:stretch>
            </a:blipFill>
          </p:spPr>
        </p:sp>
      </p:grpSp>
      <p:grpSp>
        <p:nvGrpSpPr>
          <p:cNvPr name="Group 12" id="12"/>
          <p:cNvGrpSpPr/>
          <p:nvPr/>
        </p:nvGrpSpPr>
        <p:grpSpPr>
          <a:xfrm rot="0">
            <a:off x="12710432" y="1221478"/>
            <a:ext cx="3478187" cy="4186215"/>
            <a:chOff x="0" y="0"/>
            <a:chExt cx="4637583" cy="5581620"/>
          </a:xfrm>
        </p:grpSpPr>
        <p:sp>
          <p:nvSpPr>
            <p:cNvPr name="Freeform 13" id="13"/>
            <p:cNvSpPr/>
            <p:nvPr/>
          </p:nvSpPr>
          <p:spPr>
            <a:xfrm flipH="false" flipV="false" rot="0">
              <a:off x="0" y="0"/>
              <a:ext cx="4637532" cy="5581650"/>
            </a:xfrm>
            <a:custGeom>
              <a:avLst/>
              <a:gdLst/>
              <a:ahLst/>
              <a:cxnLst/>
              <a:rect r="r" b="b" t="t" l="l"/>
              <a:pathLst>
                <a:path h="5581650" w="4637532">
                  <a:moveTo>
                    <a:pt x="0" y="0"/>
                  </a:moveTo>
                  <a:lnTo>
                    <a:pt x="4637532" y="0"/>
                  </a:lnTo>
                  <a:lnTo>
                    <a:pt x="4637532" y="5581650"/>
                  </a:lnTo>
                  <a:lnTo>
                    <a:pt x="0" y="5581650"/>
                  </a:lnTo>
                  <a:lnTo>
                    <a:pt x="0" y="0"/>
                  </a:lnTo>
                  <a:close/>
                </a:path>
              </a:pathLst>
            </a:custGeom>
            <a:blipFill>
              <a:blip r:embed="rId8"/>
              <a:stretch>
                <a:fillRect l="-7" t="0" r="-8" b="0"/>
              </a:stretch>
            </a:blipFill>
          </p:spPr>
        </p:sp>
      </p:grpSp>
      <p:sp>
        <p:nvSpPr>
          <p:cNvPr name="Freeform 14" id="14"/>
          <p:cNvSpPr/>
          <p:nvPr/>
        </p:nvSpPr>
        <p:spPr>
          <a:xfrm flipH="false" flipV="false" rot="0">
            <a:off x="-245118" y="9912096"/>
            <a:ext cx="19562556" cy="1002581"/>
          </a:xfrm>
          <a:custGeom>
            <a:avLst/>
            <a:gdLst/>
            <a:ahLst/>
            <a:cxnLst/>
            <a:rect r="r" b="b" t="t" l="l"/>
            <a:pathLst>
              <a:path h="1002581" w="19562556">
                <a:moveTo>
                  <a:pt x="0" y="0"/>
                </a:moveTo>
                <a:lnTo>
                  <a:pt x="19562557" y="0"/>
                </a:lnTo>
                <a:lnTo>
                  <a:pt x="19562557" y="1002581"/>
                </a:lnTo>
                <a:lnTo>
                  <a:pt x="0" y="100258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888000" y="235003"/>
            <a:ext cx="9563950" cy="1038225"/>
          </a:xfrm>
          <a:prstGeom prst="rect">
            <a:avLst/>
          </a:prstGeom>
        </p:spPr>
        <p:txBody>
          <a:bodyPr anchor="t" rtlCol="false" tIns="0" lIns="0" bIns="0" rIns="0">
            <a:spAutoFit/>
          </a:bodyPr>
          <a:lstStyle/>
          <a:p>
            <a:pPr algn="l">
              <a:lnSpc>
                <a:spcPts val="7200"/>
              </a:lnSpc>
            </a:pPr>
            <a:r>
              <a:rPr lang="en-US" sz="6000">
                <a:solidFill>
                  <a:srgbClr val="F36421"/>
                </a:solidFill>
                <a:latin typeface="Arial"/>
              </a:rPr>
              <a:t>A Little About Me...</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101058" y="2456378"/>
            <a:ext cx="9333329" cy="5771109"/>
          </a:xfrm>
          <a:custGeom>
            <a:avLst/>
            <a:gdLst/>
            <a:ahLst/>
            <a:cxnLst/>
            <a:rect r="r" b="b" t="t" l="l"/>
            <a:pathLst>
              <a:path h="5771109" w="9333329">
                <a:moveTo>
                  <a:pt x="0" y="0"/>
                </a:moveTo>
                <a:lnTo>
                  <a:pt x="9333329" y="0"/>
                </a:lnTo>
                <a:lnTo>
                  <a:pt x="9333329" y="5771108"/>
                </a:lnTo>
                <a:lnTo>
                  <a:pt x="0" y="5771108"/>
                </a:lnTo>
                <a:lnTo>
                  <a:pt x="0" y="0"/>
                </a:lnTo>
                <a:close/>
              </a:path>
            </a:pathLst>
          </a:custGeom>
          <a:blipFill>
            <a:blip r:embed="rId3"/>
            <a:stretch>
              <a:fillRect l="0" t="0" r="0" b="0"/>
            </a:stretch>
          </a:blipFill>
        </p:spPr>
      </p:sp>
      <p:sp>
        <p:nvSpPr>
          <p:cNvPr name="TextBox 3" id="3"/>
          <p:cNvSpPr txBox="true"/>
          <p:nvPr/>
        </p:nvSpPr>
        <p:spPr>
          <a:xfrm rot="0">
            <a:off x="-4580998" y="481012"/>
            <a:ext cx="14955850" cy="1095375"/>
          </a:xfrm>
          <a:prstGeom prst="rect">
            <a:avLst/>
          </a:prstGeom>
        </p:spPr>
        <p:txBody>
          <a:bodyPr anchor="t" rtlCol="false" tIns="0" lIns="0" bIns="0" rIns="0">
            <a:spAutoFit/>
          </a:bodyPr>
          <a:lstStyle/>
          <a:p>
            <a:pPr algn="ctr">
              <a:lnSpc>
                <a:spcPts val="8640"/>
              </a:lnSpc>
            </a:pPr>
            <a:r>
              <a:rPr lang="en-US" sz="7200" spc="67">
                <a:solidFill>
                  <a:srgbClr val="000000"/>
                </a:solidFill>
                <a:latin typeface="TT Rounds Condensed Bold"/>
              </a:rPr>
              <a:t>Background</a:t>
            </a:r>
          </a:p>
        </p:txBody>
      </p:sp>
      <p:sp>
        <p:nvSpPr>
          <p:cNvPr name="TextBox 4" id="4"/>
          <p:cNvSpPr txBox="true"/>
          <p:nvPr/>
        </p:nvSpPr>
        <p:spPr>
          <a:xfrm rot="0">
            <a:off x="439481" y="1672199"/>
            <a:ext cx="9935371" cy="6809251"/>
          </a:xfrm>
          <a:prstGeom prst="rect">
            <a:avLst/>
          </a:prstGeom>
        </p:spPr>
        <p:txBody>
          <a:bodyPr anchor="t" rtlCol="false" tIns="0" lIns="0" bIns="0" rIns="0">
            <a:spAutoFit/>
          </a:bodyPr>
          <a:lstStyle/>
          <a:p>
            <a:pPr algn="l">
              <a:lnSpc>
                <a:spcPts val="4562"/>
              </a:lnSpc>
            </a:pPr>
          </a:p>
          <a:p>
            <a:pPr algn="l">
              <a:lnSpc>
                <a:spcPts val="4562"/>
              </a:lnSpc>
            </a:pPr>
            <a:r>
              <a:rPr lang="en-US" sz="2607" spc="36">
                <a:solidFill>
                  <a:srgbClr val="000000"/>
                </a:solidFill>
                <a:latin typeface="Source Sans Pro Bold"/>
              </a:rPr>
              <a:t>Personal Experience/Practitioner Experience.</a:t>
            </a:r>
          </a:p>
          <a:p>
            <a:pPr algn="l">
              <a:lnSpc>
                <a:spcPts val="4562"/>
              </a:lnSpc>
            </a:pPr>
          </a:p>
          <a:p>
            <a:pPr algn="l">
              <a:lnSpc>
                <a:spcPts val="4562"/>
              </a:lnSpc>
            </a:pPr>
            <a:r>
              <a:rPr lang="en-US" sz="2607" spc="36">
                <a:solidFill>
                  <a:srgbClr val="000000"/>
                </a:solidFill>
                <a:latin typeface="Source Sans Pro Bold"/>
              </a:rPr>
              <a:t>‘’Access’’ discourse in the Irish Society.</a:t>
            </a:r>
          </a:p>
          <a:p>
            <a:pPr algn="l">
              <a:lnSpc>
                <a:spcPts val="4562"/>
              </a:lnSpc>
            </a:pPr>
          </a:p>
          <a:p>
            <a:pPr algn="l">
              <a:lnSpc>
                <a:spcPts val="4562"/>
              </a:lnSpc>
            </a:pPr>
            <a:r>
              <a:rPr lang="en-US" sz="2607" spc="36">
                <a:solidFill>
                  <a:srgbClr val="000000"/>
                </a:solidFill>
                <a:latin typeface="Source Sans Pro Bold"/>
              </a:rPr>
              <a:t>New demands of NAP 2022 - 2028.</a:t>
            </a:r>
          </a:p>
          <a:p>
            <a:pPr algn="l">
              <a:lnSpc>
                <a:spcPts val="4562"/>
              </a:lnSpc>
            </a:pPr>
          </a:p>
          <a:p>
            <a:pPr algn="l">
              <a:lnSpc>
                <a:spcPts val="4562"/>
              </a:lnSpc>
            </a:pPr>
            <a:r>
              <a:rPr lang="en-US" sz="2607" spc="36">
                <a:solidFill>
                  <a:srgbClr val="000000"/>
                </a:solidFill>
                <a:latin typeface="Source Sans Pro Bold"/>
              </a:rPr>
              <a:t>Downward Trends for HEAR Engagement.</a:t>
            </a:r>
          </a:p>
          <a:p>
            <a:pPr algn="l">
              <a:lnSpc>
                <a:spcPts val="4562"/>
              </a:lnSpc>
            </a:pPr>
          </a:p>
          <a:p>
            <a:pPr algn="l">
              <a:lnSpc>
                <a:spcPts val="4562"/>
              </a:lnSpc>
            </a:pPr>
            <a:r>
              <a:rPr lang="en-US" sz="2607" spc="36">
                <a:solidFill>
                  <a:srgbClr val="000000"/>
                </a:solidFill>
                <a:latin typeface="Source Sans Pro Bold"/>
              </a:rPr>
              <a:t>Lack of Student subjectivity in policy.</a:t>
            </a:r>
          </a:p>
          <a:p>
            <a:pPr algn="l">
              <a:lnSpc>
                <a:spcPts val="4562"/>
              </a:lnSpc>
            </a:pPr>
          </a:p>
          <a:p>
            <a:pPr algn="l">
              <a:lnSpc>
                <a:spcPts val="4562"/>
              </a:lnSpc>
            </a:pPr>
            <a:r>
              <a:rPr lang="en-US" sz="2607" spc="36">
                <a:solidFill>
                  <a:srgbClr val="000000"/>
                </a:solidFill>
                <a:latin typeface="Source Sans Pro Bold"/>
              </a:rPr>
              <a:t>Pandemic pressures for educational inequality.</a:t>
            </a:r>
          </a:p>
        </p:txBody>
      </p:sp>
      <p:sp>
        <p:nvSpPr>
          <p:cNvPr name="Freeform 5" id="5"/>
          <p:cNvSpPr/>
          <p:nvPr/>
        </p:nvSpPr>
        <p:spPr>
          <a:xfrm flipH="false" flipV="false" rot="0">
            <a:off x="-245118" y="9912096"/>
            <a:ext cx="19562556" cy="1002581"/>
          </a:xfrm>
          <a:custGeom>
            <a:avLst/>
            <a:gdLst/>
            <a:ahLst/>
            <a:cxnLst/>
            <a:rect r="r" b="b" t="t" l="l"/>
            <a:pathLst>
              <a:path h="1002581" w="19562556">
                <a:moveTo>
                  <a:pt x="0" y="0"/>
                </a:moveTo>
                <a:lnTo>
                  <a:pt x="19562557" y="0"/>
                </a:lnTo>
                <a:lnTo>
                  <a:pt x="19562557" y="1002581"/>
                </a:lnTo>
                <a:lnTo>
                  <a:pt x="0" y="10025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73075" y="263694"/>
            <a:ext cx="9929522" cy="4594066"/>
          </a:xfrm>
          <a:prstGeom prst="rect">
            <a:avLst/>
          </a:prstGeom>
        </p:spPr>
        <p:txBody>
          <a:bodyPr anchor="t" rtlCol="false" tIns="0" lIns="0" bIns="0" rIns="0">
            <a:spAutoFit/>
          </a:bodyPr>
          <a:lstStyle/>
          <a:p>
            <a:pPr algn="l">
              <a:lnSpc>
                <a:spcPts val="5116"/>
              </a:lnSpc>
            </a:pPr>
            <a:r>
              <a:rPr lang="en-US" sz="3653">
                <a:solidFill>
                  <a:srgbClr val="000000"/>
                </a:solidFill>
                <a:latin typeface="Source Sans Pro Bold Italics"/>
              </a:rPr>
              <a:t>Research Question: </a:t>
            </a:r>
          </a:p>
          <a:p>
            <a:pPr algn="l">
              <a:lnSpc>
                <a:spcPts val="3855"/>
              </a:lnSpc>
            </a:pPr>
            <a:r>
              <a:rPr lang="en-US" sz="2754">
                <a:solidFill>
                  <a:srgbClr val="000000"/>
                </a:solidFill>
                <a:latin typeface="Source Sans Pro Bold Italics"/>
              </a:rPr>
              <a:t>1. How did students engage with pre-entry support on the HEAR scheme?</a:t>
            </a:r>
          </a:p>
          <a:p>
            <a:pPr algn="l">
              <a:lnSpc>
                <a:spcPts val="3855"/>
              </a:lnSpc>
            </a:pPr>
          </a:p>
          <a:p>
            <a:pPr algn="l">
              <a:lnSpc>
                <a:spcPts val="3855"/>
              </a:lnSpc>
            </a:pPr>
            <a:r>
              <a:rPr lang="en-US" sz="2754">
                <a:solidFill>
                  <a:srgbClr val="000000"/>
                </a:solidFill>
                <a:latin typeface="Source Sans Pro Bold Italics"/>
              </a:rPr>
              <a:t>2. How does this support influence students in applying to the Scheme?</a:t>
            </a:r>
          </a:p>
          <a:p>
            <a:pPr algn="l">
              <a:lnSpc>
                <a:spcPts val="3996"/>
              </a:lnSpc>
            </a:pPr>
          </a:p>
          <a:p>
            <a:pPr algn="l">
              <a:lnSpc>
                <a:spcPts val="3996"/>
              </a:lnSpc>
            </a:pPr>
          </a:p>
          <a:p>
            <a:pPr algn="ctr">
              <a:lnSpc>
                <a:spcPts val="3996"/>
              </a:lnSpc>
            </a:pPr>
          </a:p>
        </p:txBody>
      </p:sp>
      <p:sp>
        <p:nvSpPr>
          <p:cNvPr name="TextBox 3" id="3"/>
          <p:cNvSpPr txBox="true"/>
          <p:nvPr/>
        </p:nvSpPr>
        <p:spPr>
          <a:xfrm rot="0">
            <a:off x="473075" y="4810135"/>
            <a:ext cx="16586976" cy="8180161"/>
          </a:xfrm>
          <a:prstGeom prst="rect">
            <a:avLst/>
          </a:prstGeom>
        </p:spPr>
        <p:txBody>
          <a:bodyPr anchor="t" rtlCol="false" tIns="0" lIns="0" bIns="0" rIns="0">
            <a:spAutoFit/>
          </a:bodyPr>
          <a:lstStyle/>
          <a:p>
            <a:pPr algn="l">
              <a:lnSpc>
                <a:spcPts val="3253"/>
              </a:lnSpc>
            </a:pPr>
            <a:r>
              <a:rPr lang="en-US" sz="2324">
                <a:solidFill>
                  <a:srgbClr val="191919"/>
                </a:solidFill>
                <a:latin typeface="Source Sans Pro"/>
              </a:rPr>
              <a:t>Qualitative-based data research is akin to </a:t>
            </a:r>
            <a:r>
              <a:rPr lang="en-US" sz="2324">
                <a:solidFill>
                  <a:srgbClr val="191919"/>
                </a:solidFill>
                <a:latin typeface="Source Sans Pro Bold"/>
              </a:rPr>
              <a:t>Merriam &amp; Grainer's (2019</a:t>
            </a:r>
            <a:r>
              <a:rPr lang="en-US" sz="2324">
                <a:solidFill>
                  <a:srgbClr val="191919"/>
                </a:solidFill>
                <a:latin typeface="Source Sans Pro"/>
              </a:rPr>
              <a:t>) stance on qualitative data’s potential to create</a:t>
            </a:r>
            <a:r>
              <a:rPr lang="en-US" sz="2324">
                <a:solidFill>
                  <a:srgbClr val="191919"/>
                </a:solidFill>
                <a:latin typeface="Source Sans Pro Bold"/>
              </a:rPr>
              <a:t> "meaning as socially constructed by individuals interacting with their worlds" (p. 3). Informed by Denzin and Lincoln's (2005) view of qualitative data as a means to unlock rich experiential reflections.</a:t>
            </a:r>
          </a:p>
          <a:p>
            <a:pPr algn="l">
              <a:lnSpc>
                <a:spcPts val="3253"/>
              </a:lnSpc>
            </a:pPr>
          </a:p>
          <a:p>
            <a:pPr algn="l">
              <a:lnSpc>
                <a:spcPts val="3253"/>
              </a:lnSpc>
            </a:pPr>
            <a:r>
              <a:rPr lang="en-US" sz="2324">
                <a:solidFill>
                  <a:srgbClr val="191919"/>
                </a:solidFill>
                <a:latin typeface="Source Sans Pro"/>
              </a:rPr>
              <a:t>The research was underpinned by the theory of </a:t>
            </a:r>
            <a:r>
              <a:rPr lang="en-US" sz="2324">
                <a:solidFill>
                  <a:srgbClr val="191919"/>
                </a:solidFill>
                <a:latin typeface="Source Sans Pro Bold"/>
              </a:rPr>
              <a:t>Community Based Research (CBR). </a:t>
            </a:r>
            <a:r>
              <a:rPr lang="en-US" sz="2324">
                <a:solidFill>
                  <a:srgbClr val="191919"/>
                </a:solidFill>
                <a:latin typeface="Source Sans Pro"/>
              </a:rPr>
              <a:t>The core belief of this ethos aims to ensure that the participants need to see and understand the data that represents them. The genesis of CBR, as defined by Mcllrath et al (2014), is</a:t>
            </a:r>
            <a:r>
              <a:rPr lang="en-US" sz="2324">
                <a:solidFill>
                  <a:srgbClr val="191919"/>
                </a:solidFill>
                <a:latin typeface="Source Sans Pro Bold"/>
              </a:rPr>
              <a:t> "a research question or puzzle generated by, and of significance to, the community." </a:t>
            </a:r>
            <a:r>
              <a:rPr lang="en-US" sz="2324">
                <a:solidFill>
                  <a:srgbClr val="191919"/>
                </a:solidFill>
                <a:latin typeface="Source Sans Pro"/>
              </a:rPr>
              <a:t>(p.103).</a:t>
            </a:r>
          </a:p>
          <a:p>
            <a:pPr algn="l">
              <a:lnSpc>
                <a:spcPts val="3253"/>
              </a:lnSpc>
            </a:pPr>
          </a:p>
          <a:p>
            <a:pPr algn="l">
              <a:lnSpc>
                <a:spcPts val="3253"/>
              </a:lnSpc>
            </a:pPr>
            <a:r>
              <a:rPr lang="en-US" sz="2324">
                <a:solidFill>
                  <a:srgbClr val="191919"/>
                </a:solidFill>
                <a:latin typeface="Source Sans Pro Bold"/>
              </a:rPr>
              <a:t>Research Approach: The Case for Case Study</a:t>
            </a:r>
          </a:p>
          <a:p>
            <a:pPr algn="l">
              <a:lnSpc>
                <a:spcPts val="3253"/>
              </a:lnSpc>
            </a:pPr>
            <a:r>
              <a:rPr lang="en-US" sz="2324">
                <a:solidFill>
                  <a:srgbClr val="191919"/>
                </a:solidFill>
                <a:latin typeface="Source Sans Pro"/>
              </a:rPr>
              <a:t>The research questions aimed to interpret qualitative data and can be determined by returning to</a:t>
            </a:r>
            <a:r>
              <a:rPr lang="en-US" sz="2324">
                <a:solidFill>
                  <a:srgbClr val="191919"/>
                </a:solidFill>
                <a:latin typeface="Source Sans Pro Bold"/>
              </a:rPr>
              <a:t> Denzin and Lincoln (2005)</a:t>
            </a:r>
            <a:r>
              <a:rPr lang="en-US" sz="2324">
                <a:solidFill>
                  <a:srgbClr val="191919"/>
                </a:solidFill>
                <a:latin typeface="Source Sans Pro"/>
              </a:rPr>
              <a:t> for their definition of qualitative research as a process of attempting to</a:t>
            </a:r>
            <a:r>
              <a:rPr lang="en-US" sz="2324">
                <a:solidFill>
                  <a:srgbClr val="191919"/>
                </a:solidFill>
                <a:latin typeface="Source Sans Pro Bold"/>
              </a:rPr>
              <a:t> “interpret phenomena in terms of the meanings people bring to them”</a:t>
            </a:r>
            <a:r>
              <a:rPr lang="en-US" sz="2324">
                <a:solidFill>
                  <a:srgbClr val="191919"/>
                </a:solidFill>
                <a:latin typeface="Source Sans Pro"/>
              </a:rPr>
              <a:t> (p. 3).</a:t>
            </a:r>
          </a:p>
          <a:p>
            <a:pPr algn="l">
              <a:lnSpc>
                <a:spcPts val="3253"/>
              </a:lnSpc>
            </a:pPr>
          </a:p>
          <a:p>
            <a:pPr algn="l">
              <a:lnSpc>
                <a:spcPts val="3253"/>
              </a:lnSpc>
            </a:pPr>
          </a:p>
          <a:p>
            <a:pPr algn="l">
              <a:lnSpc>
                <a:spcPts val="3253"/>
              </a:lnSpc>
            </a:pPr>
          </a:p>
          <a:p>
            <a:pPr algn="l">
              <a:lnSpc>
                <a:spcPts val="3253"/>
              </a:lnSpc>
            </a:pPr>
          </a:p>
          <a:p>
            <a:pPr algn="l">
              <a:lnSpc>
                <a:spcPts val="3253"/>
              </a:lnSpc>
            </a:pPr>
          </a:p>
          <a:p>
            <a:pPr algn="l">
              <a:lnSpc>
                <a:spcPts val="3253"/>
              </a:lnSpc>
            </a:pPr>
          </a:p>
          <a:p>
            <a:pPr algn="l">
              <a:lnSpc>
                <a:spcPts val="3253"/>
              </a:lnSpc>
            </a:pPr>
          </a:p>
          <a:p>
            <a:pPr algn="l">
              <a:lnSpc>
                <a:spcPts val="3253"/>
              </a:lnSpc>
            </a:pPr>
          </a:p>
        </p:txBody>
      </p:sp>
      <p:sp>
        <p:nvSpPr>
          <p:cNvPr name="TextBox 4" id="4"/>
          <p:cNvSpPr txBox="true"/>
          <p:nvPr/>
        </p:nvSpPr>
        <p:spPr>
          <a:xfrm rot="0">
            <a:off x="473075" y="3985184"/>
            <a:ext cx="4134922" cy="571500"/>
          </a:xfrm>
          <a:prstGeom prst="rect">
            <a:avLst/>
          </a:prstGeom>
        </p:spPr>
        <p:txBody>
          <a:bodyPr anchor="t" rtlCol="false" tIns="0" lIns="0" bIns="0" rIns="0">
            <a:spAutoFit/>
          </a:bodyPr>
          <a:lstStyle/>
          <a:p>
            <a:pPr algn="ctr">
              <a:lnSpc>
                <a:spcPts val="4558"/>
              </a:lnSpc>
              <a:spcBef>
                <a:spcPct val="0"/>
              </a:spcBef>
            </a:pPr>
            <a:r>
              <a:rPr lang="en-US" sz="3798" spc="34">
                <a:solidFill>
                  <a:srgbClr val="000000"/>
                </a:solidFill>
                <a:latin typeface="TT Rounds Condensed Bold"/>
              </a:rPr>
              <a:t>Research Approach: </a:t>
            </a:r>
          </a:p>
        </p:txBody>
      </p:sp>
      <p:sp>
        <p:nvSpPr>
          <p:cNvPr name="Freeform 5" id="5"/>
          <p:cNvSpPr/>
          <p:nvPr/>
        </p:nvSpPr>
        <p:spPr>
          <a:xfrm flipH="false" flipV="false" rot="0">
            <a:off x="-245118" y="9912096"/>
            <a:ext cx="19562556" cy="1002581"/>
          </a:xfrm>
          <a:custGeom>
            <a:avLst/>
            <a:gdLst/>
            <a:ahLst/>
            <a:cxnLst/>
            <a:rect r="r" b="b" t="t" l="l"/>
            <a:pathLst>
              <a:path h="1002581" w="19562556">
                <a:moveTo>
                  <a:pt x="0" y="0"/>
                </a:moveTo>
                <a:lnTo>
                  <a:pt x="19562557" y="0"/>
                </a:lnTo>
                <a:lnTo>
                  <a:pt x="19562557" y="1002581"/>
                </a:lnTo>
                <a:lnTo>
                  <a:pt x="0" y="10025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989059" y="2872350"/>
            <a:ext cx="8790863" cy="5435684"/>
            <a:chOff x="0" y="0"/>
            <a:chExt cx="11721151" cy="7247579"/>
          </a:xfrm>
        </p:grpSpPr>
        <p:sp>
          <p:nvSpPr>
            <p:cNvPr name="Freeform 3" id="3"/>
            <p:cNvSpPr/>
            <p:nvPr/>
          </p:nvSpPr>
          <p:spPr>
            <a:xfrm flipH="false" flipV="false" rot="0">
              <a:off x="0" y="0"/>
              <a:ext cx="11721211" cy="7247636"/>
            </a:xfrm>
            <a:custGeom>
              <a:avLst/>
              <a:gdLst/>
              <a:ahLst/>
              <a:cxnLst/>
              <a:rect r="r" b="b" t="t" l="l"/>
              <a:pathLst>
                <a:path h="7247636" w="11721211">
                  <a:moveTo>
                    <a:pt x="0" y="0"/>
                  </a:moveTo>
                  <a:lnTo>
                    <a:pt x="11721211" y="0"/>
                  </a:lnTo>
                  <a:lnTo>
                    <a:pt x="11721211" y="7247636"/>
                  </a:lnTo>
                  <a:lnTo>
                    <a:pt x="0" y="7247636"/>
                  </a:lnTo>
                  <a:lnTo>
                    <a:pt x="0" y="0"/>
                  </a:lnTo>
                  <a:close/>
                </a:path>
              </a:pathLst>
            </a:custGeom>
            <a:blipFill>
              <a:blip r:embed="rId3"/>
              <a:stretch>
                <a:fillRect l="0" t="0" r="0" b="0"/>
              </a:stretch>
            </a:blipFill>
          </p:spPr>
        </p:sp>
      </p:grpSp>
      <p:sp>
        <p:nvSpPr>
          <p:cNvPr name="TextBox 4" id="4"/>
          <p:cNvSpPr txBox="true"/>
          <p:nvPr/>
        </p:nvSpPr>
        <p:spPr>
          <a:xfrm rot="0">
            <a:off x="-3161617" y="695325"/>
            <a:ext cx="14955850" cy="1095375"/>
          </a:xfrm>
          <a:prstGeom prst="rect">
            <a:avLst/>
          </a:prstGeom>
        </p:spPr>
        <p:txBody>
          <a:bodyPr anchor="t" rtlCol="false" tIns="0" lIns="0" bIns="0" rIns="0">
            <a:spAutoFit/>
          </a:bodyPr>
          <a:lstStyle/>
          <a:p>
            <a:pPr algn="ctr">
              <a:lnSpc>
                <a:spcPts val="8640"/>
              </a:lnSpc>
            </a:pPr>
            <a:r>
              <a:rPr lang="en-US" sz="7200" spc="67">
                <a:solidFill>
                  <a:srgbClr val="000000"/>
                </a:solidFill>
                <a:latin typeface="TT Rounds Condensed Bold"/>
              </a:rPr>
              <a:t>Research Methods</a:t>
            </a:r>
          </a:p>
        </p:txBody>
      </p:sp>
      <p:sp>
        <p:nvSpPr>
          <p:cNvPr name="TextBox 5" id="5"/>
          <p:cNvSpPr txBox="true"/>
          <p:nvPr/>
        </p:nvSpPr>
        <p:spPr>
          <a:xfrm rot="0">
            <a:off x="799077" y="2131307"/>
            <a:ext cx="7468368" cy="6424879"/>
          </a:xfrm>
          <a:prstGeom prst="rect">
            <a:avLst/>
          </a:prstGeom>
        </p:spPr>
        <p:txBody>
          <a:bodyPr anchor="t" rtlCol="false" tIns="0" lIns="0" bIns="0" rIns="0">
            <a:spAutoFit/>
          </a:bodyPr>
          <a:lstStyle/>
          <a:p>
            <a:pPr algn="l">
              <a:lnSpc>
                <a:spcPts val="3923"/>
              </a:lnSpc>
            </a:pPr>
          </a:p>
          <a:p>
            <a:pPr algn="l">
              <a:lnSpc>
                <a:spcPts val="3923"/>
              </a:lnSpc>
            </a:pPr>
            <a:r>
              <a:rPr lang="en-US" sz="2803">
                <a:solidFill>
                  <a:srgbClr val="000000"/>
                </a:solidFill>
                <a:latin typeface="Source Sans Pro"/>
              </a:rPr>
              <a:t>Convenience sampling was employed as TCD HEAR-eligible undergraduate students participated via Convenience Sampling. </a:t>
            </a:r>
            <a:r>
              <a:rPr lang="en-US" sz="2803">
                <a:solidFill>
                  <a:srgbClr val="000000"/>
                </a:solidFill>
                <a:latin typeface="Source Sans Pro Bold"/>
              </a:rPr>
              <a:t>11 attended a DEIS school, whereas 14 did not.</a:t>
            </a:r>
          </a:p>
          <a:p>
            <a:pPr algn="l">
              <a:lnSpc>
                <a:spcPts val="3923"/>
              </a:lnSpc>
            </a:pPr>
          </a:p>
          <a:p>
            <a:pPr algn="l">
              <a:lnSpc>
                <a:spcPts val="3923"/>
              </a:lnSpc>
            </a:pPr>
            <a:r>
              <a:rPr lang="en-US" sz="2803">
                <a:solidFill>
                  <a:srgbClr val="000000"/>
                </a:solidFill>
                <a:latin typeface="Source Sans Pro"/>
              </a:rPr>
              <a:t> The course representation</a:t>
            </a:r>
            <a:r>
              <a:rPr lang="en-US" sz="2803">
                <a:solidFill>
                  <a:srgbClr val="000000"/>
                </a:solidFill>
                <a:latin typeface="Source Sans Pro Bold"/>
              </a:rPr>
              <a:t> included 66% of students in Arts &amp; Humanities, while 23% from Health Science and 11% from Science, Technology, Engineering and Maths</a:t>
            </a:r>
            <a:r>
              <a:rPr lang="en-US" sz="2803">
                <a:solidFill>
                  <a:srgbClr val="000000"/>
                </a:solidFill>
                <a:latin typeface="Source Sans Pro"/>
              </a:rPr>
              <a:t>. </a:t>
            </a:r>
          </a:p>
          <a:p>
            <a:pPr algn="l">
              <a:lnSpc>
                <a:spcPts val="3923"/>
              </a:lnSpc>
            </a:pPr>
          </a:p>
          <a:p>
            <a:pPr algn="l">
              <a:lnSpc>
                <a:spcPts val="3923"/>
              </a:lnSpc>
            </a:pPr>
            <a:r>
              <a:rPr lang="en-US" sz="2803">
                <a:solidFill>
                  <a:srgbClr val="000000"/>
                </a:solidFill>
                <a:latin typeface="Source Sans Pro"/>
              </a:rPr>
              <a:t>Semi-structured focus groups with each focus group </a:t>
            </a:r>
            <a:r>
              <a:rPr lang="en-US" sz="2803">
                <a:solidFill>
                  <a:srgbClr val="000000"/>
                </a:solidFill>
                <a:latin typeface="Source Sans Pro Bold"/>
              </a:rPr>
              <a:t>having approx. 5 - 6 participants.</a:t>
            </a:r>
          </a:p>
        </p:txBody>
      </p:sp>
      <p:sp>
        <p:nvSpPr>
          <p:cNvPr name="Freeform 6" id="6"/>
          <p:cNvSpPr/>
          <p:nvPr/>
        </p:nvSpPr>
        <p:spPr>
          <a:xfrm flipH="false" flipV="false" rot="0">
            <a:off x="-245118" y="9912096"/>
            <a:ext cx="19562556" cy="1002581"/>
          </a:xfrm>
          <a:custGeom>
            <a:avLst/>
            <a:gdLst/>
            <a:ahLst/>
            <a:cxnLst/>
            <a:rect r="r" b="b" t="t" l="l"/>
            <a:pathLst>
              <a:path h="1002581" w="19562556">
                <a:moveTo>
                  <a:pt x="0" y="0"/>
                </a:moveTo>
                <a:lnTo>
                  <a:pt x="19562557" y="0"/>
                </a:lnTo>
                <a:lnTo>
                  <a:pt x="19562557" y="1002581"/>
                </a:lnTo>
                <a:lnTo>
                  <a:pt x="0" y="10025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676211" y="742237"/>
            <a:ext cx="14955850" cy="1095375"/>
          </a:xfrm>
          <a:prstGeom prst="rect">
            <a:avLst/>
          </a:prstGeom>
        </p:spPr>
        <p:txBody>
          <a:bodyPr anchor="t" rtlCol="false" tIns="0" lIns="0" bIns="0" rIns="0">
            <a:spAutoFit/>
          </a:bodyPr>
          <a:lstStyle/>
          <a:p>
            <a:pPr algn="ctr">
              <a:lnSpc>
                <a:spcPts val="8640"/>
              </a:lnSpc>
            </a:pPr>
            <a:r>
              <a:rPr lang="en-US" sz="7200" spc="67">
                <a:solidFill>
                  <a:srgbClr val="000000"/>
                </a:solidFill>
                <a:latin typeface="TT Rounds Condensed Bold"/>
              </a:rPr>
              <a:t>Student Quotes:</a:t>
            </a:r>
          </a:p>
        </p:txBody>
      </p:sp>
      <p:sp>
        <p:nvSpPr>
          <p:cNvPr name="TextBox 3" id="3"/>
          <p:cNvSpPr txBox="true"/>
          <p:nvPr/>
        </p:nvSpPr>
        <p:spPr>
          <a:xfrm rot="0">
            <a:off x="715962" y="2813126"/>
            <a:ext cx="16856075" cy="1135492"/>
          </a:xfrm>
          <a:prstGeom prst="rect">
            <a:avLst/>
          </a:prstGeom>
        </p:spPr>
        <p:txBody>
          <a:bodyPr anchor="t" rtlCol="false" tIns="0" lIns="0" bIns="0" rIns="0">
            <a:spAutoFit/>
          </a:bodyPr>
          <a:lstStyle/>
          <a:p>
            <a:pPr algn="ctr">
              <a:lnSpc>
                <a:spcPts val="3036"/>
              </a:lnSpc>
            </a:pPr>
            <a:r>
              <a:rPr lang="en-US" sz="2168">
                <a:solidFill>
                  <a:srgbClr val="000000"/>
                </a:solidFill>
                <a:latin typeface="Source Sans Pro Italics"/>
              </a:rPr>
              <a:t>‘’I actually didn't know the financial circumstances of my family until I had to get those documents. And for me to be eligible for HEAR and you know, we weren't doing great, but I only realised we were not doing great when we actually have to get this document and have conversations with my parents about finances and stuff.’’</a:t>
            </a:r>
          </a:p>
        </p:txBody>
      </p:sp>
      <p:sp>
        <p:nvSpPr>
          <p:cNvPr name="TextBox 4" id="4"/>
          <p:cNvSpPr txBox="true"/>
          <p:nvPr/>
        </p:nvSpPr>
        <p:spPr>
          <a:xfrm rot="0">
            <a:off x="403225" y="4328064"/>
            <a:ext cx="16856075" cy="1135492"/>
          </a:xfrm>
          <a:prstGeom prst="rect">
            <a:avLst/>
          </a:prstGeom>
        </p:spPr>
        <p:txBody>
          <a:bodyPr anchor="t" rtlCol="false" tIns="0" lIns="0" bIns="0" rIns="0">
            <a:spAutoFit/>
          </a:bodyPr>
          <a:lstStyle/>
          <a:p>
            <a:pPr algn="ctr">
              <a:lnSpc>
                <a:spcPts val="3036"/>
              </a:lnSpc>
            </a:pPr>
            <a:r>
              <a:rPr lang="en-US" sz="2168">
                <a:solidFill>
                  <a:srgbClr val="000000"/>
                </a:solidFill>
                <a:latin typeface="Source Sans Pro Italics"/>
              </a:rPr>
              <a:t>‘’For many people, especially for my mum, you know, being working class…being a single parent and with money issues in the family… to be confronted with that question [are we disadvantaged or not] by your child is a very difficult thing, especially when it's attached to something so big as their dream college.’’</a:t>
            </a:r>
          </a:p>
        </p:txBody>
      </p:sp>
      <p:sp>
        <p:nvSpPr>
          <p:cNvPr name="TextBox 5" id="5"/>
          <p:cNvSpPr txBox="true"/>
          <p:nvPr/>
        </p:nvSpPr>
        <p:spPr>
          <a:xfrm rot="0">
            <a:off x="360926" y="5908453"/>
            <a:ext cx="16856075" cy="1135492"/>
          </a:xfrm>
          <a:prstGeom prst="rect">
            <a:avLst/>
          </a:prstGeom>
        </p:spPr>
        <p:txBody>
          <a:bodyPr anchor="t" rtlCol="false" tIns="0" lIns="0" bIns="0" rIns="0">
            <a:spAutoFit/>
          </a:bodyPr>
          <a:lstStyle/>
          <a:p>
            <a:pPr algn="ctr">
              <a:lnSpc>
                <a:spcPts val="3036"/>
              </a:lnSpc>
            </a:pPr>
            <a:r>
              <a:rPr lang="en-US" sz="2168">
                <a:solidFill>
                  <a:srgbClr val="000000"/>
                </a:solidFill>
                <a:latin typeface="Source Sans Pro Italics"/>
              </a:rPr>
              <a:t>‘’My mom was the one who did all the paperwork herself, like, shout out to her. I didn't have a clue, but she got it all done. It was incredibly challenging and like I don't believe I would have got HEAR if I had to do it myself. Like the same thing with DARE. My mom did it all for me. Like even to this day I still get help from her on that stuff, I just find paperwork specifically to be very challenging.’’</a:t>
            </a:r>
          </a:p>
        </p:txBody>
      </p:sp>
      <p:sp>
        <p:nvSpPr>
          <p:cNvPr name="TextBox 6" id="6"/>
          <p:cNvSpPr txBox="true"/>
          <p:nvPr/>
        </p:nvSpPr>
        <p:spPr>
          <a:xfrm rot="0">
            <a:off x="360926" y="7844345"/>
            <a:ext cx="16574225" cy="1516492"/>
          </a:xfrm>
          <a:prstGeom prst="rect">
            <a:avLst/>
          </a:prstGeom>
        </p:spPr>
        <p:txBody>
          <a:bodyPr anchor="t" rtlCol="false" tIns="0" lIns="0" bIns="0" rIns="0">
            <a:spAutoFit/>
          </a:bodyPr>
          <a:lstStyle/>
          <a:p>
            <a:pPr algn="ctr">
              <a:lnSpc>
                <a:spcPts val="3036"/>
              </a:lnSpc>
            </a:pPr>
            <a:r>
              <a:rPr lang="en-US" sz="2168">
                <a:solidFill>
                  <a:srgbClr val="000000"/>
                </a:solidFill>
                <a:latin typeface="Source Sans Pro"/>
              </a:rPr>
              <a:t> ‘’Just like coming to Dublin as a non-Dub, like as you’re seeing like people coming from like very different and much more privileged backgrounds. Still, there’s not a single day where like I don't feel like I don't belong but it's still something that I'm like always conscious of and just to invite that difference as it exists. It's not even necessarily a value positive or value negative thing, it's just something that is there and I'm conscious of.’’</a:t>
            </a:r>
          </a:p>
        </p:txBody>
      </p:sp>
      <p:sp>
        <p:nvSpPr>
          <p:cNvPr name="TextBox 7" id="7"/>
          <p:cNvSpPr txBox="true"/>
          <p:nvPr/>
        </p:nvSpPr>
        <p:spPr>
          <a:xfrm rot="0">
            <a:off x="-5372244" y="2302609"/>
            <a:ext cx="15170468" cy="380177"/>
          </a:xfrm>
          <a:prstGeom prst="rect">
            <a:avLst/>
          </a:prstGeom>
        </p:spPr>
        <p:txBody>
          <a:bodyPr anchor="t" rtlCol="false" tIns="0" lIns="0" bIns="0" rIns="0">
            <a:spAutoFit/>
          </a:bodyPr>
          <a:lstStyle/>
          <a:p>
            <a:pPr algn="ctr">
              <a:lnSpc>
                <a:spcPts val="3195"/>
              </a:lnSpc>
            </a:pPr>
            <a:r>
              <a:rPr lang="en-US" sz="2282">
                <a:solidFill>
                  <a:srgbClr val="000000"/>
                </a:solidFill>
                <a:latin typeface="Source Sans Pro Bold"/>
              </a:rPr>
              <a:t>Family Finances</a:t>
            </a:r>
          </a:p>
        </p:txBody>
      </p:sp>
      <p:sp>
        <p:nvSpPr>
          <p:cNvPr name="TextBox 8" id="8"/>
          <p:cNvSpPr txBox="true"/>
          <p:nvPr/>
        </p:nvSpPr>
        <p:spPr>
          <a:xfrm rot="0">
            <a:off x="-6117423" y="3910518"/>
            <a:ext cx="15170468" cy="380177"/>
          </a:xfrm>
          <a:prstGeom prst="rect">
            <a:avLst/>
          </a:prstGeom>
        </p:spPr>
        <p:txBody>
          <a:bodyPr anchor="t" rtlCol="false" tIns="0" lIns="0" bIns="0" rIns="0">
            <a:spAutoFit/>
          </a:bodyPr>
          <a:lstStyle/>
          <a:p>
            <a:pPr algn="ctr">
              <a:lnSpc>
                <a:spcPts val="3195"/>
              </a:lnSpc>
            </a:pPr>
            <a:r>
              <a:rPr lang="en-US" sz="2282">
                <a:solidFill>
                  <a:srgbClr val="000000"/>
                </a:solidFill>
                <a:latin typeface="Source Sans Pro Bold"/>
              </a:rPr>
              <a:t>Class Anxieties</a:t>
            </a:r>
          </a:p>
        </p:txBody>
      </p:sp>
      <p:sp>
        <p:nvSpPr>
          <p:cNvPr name="TextBox 9" id="9"/>
          <p:cNvSpPr txBox="true"/>
          <p:nvPr/>
        </p:nvSpPr>
        <p:spPr>
          <a:xfrm rot="0">
            <a:off x="-5002966" y="5549281"/>
            <a:ext cx="15170468" cy="380177"/>
          </a:xfrm>
          <a:prstGeom prst="rect">
            <a:avLst/>
          </a:prstGeom>
        </p:spPr>
        <p:txBody>
          <a:bodyPr anchor="t" rtlCol="false" tIns="0" lIns="0" bIns="0" rIns="0">
            <a:spAutoFit/>
          </a:bodyPr>
          <a:lstStyle/>
          <a:p>
            <a:pPr algn="ctr">
              <a:lnSpc>
                <a:spcPts val="3195"/>
              </a:lnSpc>
            </a:pPr>
            <a:r>
              <a:rPr lang="en-US" sz="2282">
                <a:solidFill>
                  <a:srgbClr val="000000"/>
                </a:solidFill>
                <a:latin typeface="Source Sans Pro Bold"/>
              </a:rPr>
              <a:t>Disability Hindering the Application</a:t>
            </a:r>
          </a:p>
        </p:txBody>
      </p:sp>
      <p:sp>
        <p:nvSpPr>
          <p:cNvPr name="TextBox 10" id="10"/>
          <p:cNvSpPr txBox="true"/>
          <p:nvPr/>
        </p:nvSpPr>
        <p:spPr>
          <a:xfrm rot="0">
            <a:off x="715962" y="7434470"/>
            <a:ext cx="4597681" cy="380177"/>
          </a:xfrm>
          <a:prstGeom prst="rect">
            <a:avLst/>
          </a:prstGeom>
        </p:spPr>
        <p:txBody>
          <a:bodyPr anchor="t" rtlCol="false" tIns="0" lIns="0" bIns="0" rIns="0">
            <a:spAutoFit/>
          </a:bodyPr>
          <a:lstStyle/>
          <a:p>
            <a:pPr algn="ctr">
              <a:lnSpc>
                <a:spcPts val="3195"/>
              </a:lnSpc>
            </a:pPr>
            <a:r>
              <a:rPr lang="en-US" sz="2282">
                <a:solidFill>
                  <a:srgbClr val="000000"/>
                </a:solidFill>
                <a:latin typeface="Source Sans Pro Bold"/>
              </a:rPr>
              <a:t>Geographical Class Difference</a:t>
            </a:r>
          </a:p>
        </p:txBody>
      </p:sp>
      <p:sp>
        <p:nvSpPr>
          <p:cNvPr name="Freeform 11" id="11"/>
          <p:cNvSpPr/>
          <p:nvPr/>
        </p:nvSpPr>
        <p:spPr>
          <a:xfrm flipH="false" flipV="false" rot="0">
            <a:off x="-245118" y="9912096"/>
            <a:ext cx="19562556" cy="1002581"/>
          </a:xfrm>
          <a:custGeom>
            <a:avLst/>
            <a:gdLst/>
            <a:ahLst/>
            <a:cxnLst/>
            <a:rect r="r" b="b" t="t" l="l"/>
            <a:pathLst>
              <a:path h="1002581" w="19562556">
                <a:moveTo>
                  <a:pt x="0" y="0"/>
                </a:moveTo>
                <a:lnTo>
                  <a:pt x="19562557" y="0"/>
                </a:lnTo>
                <a:lnTo>
                  <a:pt x="19562557" y="1002581"/>
                </a:lnTo>
                <a:lnTo>
                  <a:pt x="0" y="10025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746077" y="1833006"/>
            <a:ext cx="12358225" cy="6672250"/>
          </a:xfrm>
          <a:prstGeom prst="rect">
            <a:avLst/>
          </a:prstGeom>
        </p:spPr>
        <p:txBody>
          <a:bodyPr anchor="t" rtlCol="false" tIns="0" lIns="0" bIns="0" rIns="0">
            <a:spAutoFit/>
          </a:bodyPr>
          <a:lstStyle/>
          <a:p>
            <a:pPr algn="l">
              <a:lnSpc>
                <a:spcPts val="6715"/>
              </a:lnSpc>
            </a:pPr>
            <a:r>
              <a:rPr lang="en-US" sz="2751">
                <a:solidFill>
                  <a:srgbClr val="000000"/>
                </a:solidFill>
                <a:latin typeface="Source Sans Pro"/>
              </a:rPr>
              <a:t>Student success varied between siblings, parents and ethnicity.</a:t>
            </a:r>
          </a:p>
          <a:p>
            <a:pPr algn="l">
              <a:lnSpc>
                <a:spcPts val="6715"/>
              </a:lnSpc>
            </a:pPr>
            <a:r>
              <a:rPr lang="en-US" sz="2751">
                <a:solidFill>
                  <a:srgbClr val="000000"/>
                </a:solidFill>
                <a:latin typeface="Source Sans Pro"/>
              </a:rPr>
              <a:t>Challenging interactions with guidance counsellors impacted students' confidence. </a:t>
            </a:r>
          </a:p>
          <a:p>
            <a:pPr algn="l">
              <a:lnSpc>
                <a:spcPts val="6715"/>
              </a:lnSpc>
            </a:pPr>
            <a:r>
              <a:rPr lang="en-US" sz="2751">
                <a:solidFill>
                  <a:srgbClr val="000000"/>
                </a:solidFill>
                <a:latin typeface="Source Sans Pro"/>
              </a:rPr>
              <a:t>Parental involvement varies (no student mentioned a father figure), influenced by factors like language barriers and digital literacy. </a:t>
            </a:r>
          </a:p>
          <a:p>
            <a:pPr algn="l">
              <a:lnSpc>
                <a:spcPts val="6715"/>
              </a:lnSpc>
            </a:pPr>
            <a:r>
              <a:rPr lang="en-US" sz="2751">
                <a:solidFill>
                  <a:srgbClr val="000000"/>
                </a:solidFill>
                <a:latin typeface="Source Sans Pro"/>
              </a:rPr>
              <a:t>Exposure to the scheme heightened class awareness.</a:t>
            </a:r>
          </a:p>
          <a:p>
            <a:pPr algn="l">
              <a:lnSpc>
                <a:spcPts val="6715"/>
              </a:lnSpc>
            </a:pPr>
            <a:r>
              <a:rPr lang="en-US" sz="2751">
                <a:solidFill>
                  <a:srgbClr val="000000"/>
                </a:solidFill>
                <a:latin typeface="Source Sans Pro"/>
              </a:rPr>
              <a:t>Suggestions included automating processes, and enhancing social media campaigns.</a:t>
            </a:r>
          </a:p>
          <a:p>
            <a:pPr algn="l">
              <a:lnSpc>
                <a:spcPts val="6715"/>
              </a:lnSpc>
            </a:pPr>
            <a:r>
              <a:rPr lang="en-US" sz="2751">
                <a:solidFill>
                  <a:srgbClr val="000000"/>
                </a:solidFill>
                <a:latin typeface="Source Sans Pro"/>
              </a:rPr>
              <a:t>Addressed some but identified more research gaps.</a:t>
            </a:r>
          </a:p>
        </p:txBody>
      </p:sp>
      <p:grpSp>
        <p:nvGrpSpPr>
          <p:cNvPr name="Group 3" id="3"/>
          <p:cNvGrpSpPr/>
          <p:nvPr/>
        </p:nvGrpSpPr>
        <p:grpSpPr>
          <a:xfrm rot="0">
            <a:off x="535525" y="1780334"/>
            <a:ext cx="4734296" cy="7101444"/>
            <a:chOff x="0" y="0"/>
            <a:chExt cx="6312395" cy="9468592"/>
          </a:xfrm>
        </p:grpSpPr>
        <p:sp>
          <p:nvSpPr>
            <p:cNvPr name="Freeform 4" id="4"/>
            <p:cNvSpPr/>
            <p:nvPr/>
          </p:nvSpPr>
          <p:spPr>
            <a:xfrm flipH="false" flipV="false" rot="0">
              <a:off x="0" y="0"/>
              <a:ext cx="6312408" cy="9468612"/>
            </a:xfrm>
            <a:custGeom>
              <a:avLst/>
              <a:gdLst/>
              <a:ahLst/>
              <a:cxnLst/>
              <a:rect r="r" b="b" t="t" l="l"/>
              <a:pathLst>
                <a:path h="9468612" w="6312408">
                  <a:moveTo>
                    <a:pt x="0" y="0"/>
                  </a:moveTo>
                  <a:lnTo>
                    <a:pt x="6312408" y="0"/>
                  </a:lnTo>
                  <a:lnTo>
                    <a:pt x="6312408" y="9468612"/>
                  </a:lnTo>
                  <a:lnTo>
                    <a:pt x="0" y="9468612"/>
                  </a:lnTo>
                  <a:lnTo>
                    <a:pt x="0" y="0"/>
                  </a:lnTo>
                  <a:close/>
                </a:path>
              </a:pathLst>
            </a:custGeom>
            <a:blipFill>
              <a:blip r:embed="rId3"/>
              <a:stretch>
                <a:fillRect l="0" t="0" r="0" b="0"/>
              </a:stretch>
            </a:blipFill>
          </p:spPr>
        </p:sp>
      </p:grpSp>
      <p:sp>
        <p:nvSpPr>
          <p:cNvPr name="TextBox 5" id="5"/>
          <p:cNvSpPr txBox="true"/>
          <p:nvPr/>
        </p:nvSpPr>
        <p:spPr>
          <a:xfrm rot="0">
            <a:off x="-4575252" y="481012"/>
            <a:ext cx="14955850" cy="1095375"/>
          </a:xfrm>
          <a:prstGeom prst="rect">
            <a:avLst/>
          </a:prstGeom>
        </p:spPr>
        <p:txBody>
          <a:bodyPr anchor="t" rtlCol="false" tIns="0" lIns="0" bIns="0" rIns="0">
            <a:spAutoFit/>
          </a:bodyPr>
          <a:lstStyle/>
          <a:p>
            <a:pPr algn="ctr">
              <a:lnSpc>
                <a:spcPts val="8640"/>
              </a:lnSpc>
            </a:pPr>
            <a:r>
              <a:rPr lang="en-US" sz="7200" spc="67">
                <a:solidFill>
                  <a:srgbClr val="000000"/>
                </a:solidFill>
                <a:latin typeface="TT Rounds Condensed Bold"/>
              </a:rPr>
              <a:t>Findings</a:t>
            </a:r>
          </a:p>
        </p:txBody>
      </p:sp>
      <p:sp>
        <p:nvSpPr>
          <p:cNvPr name="Freeform 6" id="6"/>
          <p:cNvSpPr/>
          <p:nvPr/>
        </p:nvSpPr>
        <p:spPr>
          <a:xfrm flipH="false" flipV="false" rot="0">
            <a:off x="-245118" y="9912096"/>
            <a:ext cx="19562556" cy="1002581"/>
          </a:xfrm>
          <a:custGeom>
            <a:avLst/>
            <a:gdLst/>
            <a:ahLst/>
            <a:cxnLst/>
            <a:rect r="r" b="b" t="t" l="l"/>
            <a:pathLst>
              <a:path h="1002581" w="19562556">
                <a:moveTo>
                  <a:pt x="0" y="0"/>
                </a:moveTo>
                <a:lnTo>
                  <a:pt x="19562557" y="0"/>
                </a:lnTo>
                <a:lnTo>
                  <a:pt x="19562557" y="1002581"/>
                </a:lnTo>
                <a:lnTo>
                  <a:pt x="0" y="10025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795519" y="590161"/>
            <a:ext cx="8120062" cy="8668139"/>
          </a:xfrm>
          <a:prstGeom prst="rect">
            <a:avLst/>
          </a:prstGeom>
        </p:spPr>
        <p:txBody>
          <a:bodyPr anchor="t" rtlCol="false" tIns="0" lIns="0" bIns="0" rIns="0">
            <a:spAutoFit/>
          </a:bodyPr>
          <a:lstStyle/>
          <a:p>
            <a:pPr algn="l">
              <a:lnSpc>
                <a:spcPts val="6230"/>
              </a:lnSpc>
            </a:pPr>
            <a:r>
              <a:rPr lang="en-US" sz="3227" spc="135">
                <a:solidFill>
                  <a:srgbClr val="000000"/>
                </a:solidFill>
                <a:latin typeface="Source Sans Pro Bold"/>
              </a:rPr>
              <a:t>Conclusions</a:t>
            </a:r>
          </a:p>
          <a:p>
            <a:pPr algn="l">
              <a:lnSpc>
                <a:spcPts val="5651"/>
              </a:lnSpc>
            </a:pPr>
            <a:r>
              <a:rPr lang="en-US" sz="2928" spc="122">
                <a:solidFill>
                  <a:srgbClr val="000000"/>
                </a:solidFill>
                <a:latin typeface="Source Sans Pro"/>
              </a:rPr>
              <a:t>A better understanding transitions to HE and ‘’lived-reality’’ of applying to the scheme.</a:t>
            </a:r>
          </a:p>
          <a:p>
            <a:pPr algn="l">
              <a:lnSpc>
                <a:spcPts val="5651"/>
              </a:lnSpc>
            </a:pPr>
            <a:r>
              <a:rPr lang="en-US" sz="2928" spc="122">
                <a:solidFill>
                  <a:srgbClr val="000000"/>
                </a:solidFill>
                <a:latin typeface="Source Sans Pro"/>
              </a:rPr>
              <a:t>A need to address factors affecting decision-making and administrative efficiency. </a:t>
            </a:r>
          </a:p>
          <a:p>
            <a:pPr algn="l">
              <a:lnSpc>
                <a:spcPts val="5651"/>
              </a:lnSpc>
            </a:pPr>
            <a:r>
              <a:rPr lang="en-US" sz="2928" spc="122">
                <a:solidFill>
                  <a:srgbClr val="000000"/>
                </a:solidFill>
                <a:latin typeface="Source Sans Pro"/>
              </a:rPr>
              <a:t>The reality of access work and the policies are currently at odds.</a:t>
            </a:r>
          </a:p>
          <a:p>
            <a:pPr algn="l">
              <a:lnSpc>
                <a:spcPts val="6230"/>
              </a:lnSpc>
            </a:pPr>
            <a:r>
              <a:rPr lang="en-US" sz="3227" spc="135">
                <a:solidFill>
                  <a:srgbClr val="000000"/>
                </a:solidFill>
                <a:latin typeface="Source Sans Pro Bold"/>
              </a:rPr>
              <a:t>Recommendations </a:t>
            </a:r>
          </a:p>
          <a:p>
            <a:pPr algn="l">
              <a:lnSpc>
                <a:spcPts val="5651"/>
              </a:lnSpc>
            </a:pPr>
            <a:r>
              <a:rPr lang="en-US" sz="2928" spc="122">
                <a:solidFill>
                  <a:srgbClr val="000000"/>
                </a:solidFill>
                <a:latin typeface="Source Sans Pro"/>
              </a:rPr>
              <a:t>Enhanced and targeted communications</a:t>
            </a:r>
          </a:p>
          <a:p>
            <a:pPr algn="l">
              <a:lnSpc>
                <a:spcPts val="5651"/>
              </a:lnSpc>
            </a:pPr>
            <a:r>
              <a:rPr lang="en-US" sz="2928" spc="122">
                <a:solidFill>
                  <a:srgbClr val="000000"/>
                </a:solidFill>
                <a:latin typeface="Source Sans Pro"/>
              </a:rPr>
              <a:t>Training and CPD for teachers in DEIS/Non-DEIS </a:t>
            </a:r>
          </a:p>
          <a:p>
            <a:pPr algn="l">
              <a:lnSpc>
                <a:spcPts val="5651"/>
              </a:lnSpc>
            </a:pPr>
            <a:r>
              <a:rPr lang="en-US" sz="2928" spc="122">
                <a:solidFill>
                  <a:srgbClr val="000000"/>
                </a:solidFill>
                <a:latin typeface="Source Sans Pro"/>
              </a:rPr>
              <a:t>Implementing tailored communication strategies aligned with NAP goals.</a:t>
            </a:r>
          </a:p>
        </p:txBody>
      </p:sp>
      <p:sp>
        <p:nvSpPr>
          <p:cNvPr name="Freeform 3" id="3"/>
          <p:cNvSpPr/>
          <p:nvPr/>
        </p:nvSpPr>
        <p:spPr>
          <a:xfrm flipH="false" flipV="false" rot="0">
            <a:off x="-245118" y="9912096"/>
            <a:ext cx="19562556" cy="1002581"/>
          </a:xfrm>
          <a:custGeom>
            <a:avLst/>
            <a:gdLst/>
            <a:ahLst/>
            <a:cxnLst/>
            <a:rect r="r" b="b" t="t" l="l"/>
            <a:pathLst>
              <a:path h="1002581" w="19562556">
                <a:moveTo>
                  <a:pt x="0" y="0"/>
                </a:moveTo>
                <a:lnTo>
                  <a:pt x="19562557" y="0"/>
                </a:lnTo>
                <a:lnTo>
                  <a:pt x="19562557" y="1002581"/>
                </a:lnTo>
                <a:lnTo>
                  <a:pt x="0" y="10025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0" y="0"/>
            <a:ext cx="9470501" cy="10286998"/>
          </a:xfrm>
          <a:custGeom>
            <a:avLst/>
            <a:gdLst/>
            <a:ahLst/>
            <a:cxnLst/>
            <a:rect r="r" b="b" t="t" l="l"/>
            <a:pathLst>
              <a:path h="10286998" w="9470501">
                <a:moveTo>
                  <a:pt x="0" y="0"/>
                </a:moveTo>
                <a:lnTo>
                  <a:pt x="9470501" y="0"/>
                </a:lnTo>
                <a:lnTo>
                  <a:pt x="9470501" y="10286998"/>
                </a:lnTo>
                <a:lnTo>
                  <a:pt x="0" y="10286998"/>
                </a:lnTo>
                <a:lnTo>
                  <a:pt x="0" y="0"/>
                </a:lnTo>
                <a:close/>
              </a:path>
            </a:pathLst>
          </a:custGeom>
          <a:blipFill>
            <a:blip r:embed="rId5"/>
            <a:stretch>
              <a:fillRect l="-60857" t="-9289" r="-32251" b="-9289"/>
            </a:stretch>
          </a:blipFill>
        </p:spPr>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949217" y="1023469"/>
            <a:ext cx="15064950" cy="5268144"/>
          </a:xfrm>
          <a:prstGeom prst="rect">
            <a:avLst/>
          </a:prstGeom>
        </p:spPr>
        <p:txBody>
          <a:bodyPr anchor="t" rtlCol="false" tIns="0" lIns="0" bIns="0" rIns="0">
            <a:spAutoFit/>
          </a:bodyPr>
          <a:lstStyle/>
          <a:p>
            <a:pPr algn="ctr">
              <a:lnSpc>
                <a:spcPts val="5445"/>
              </a:lnSpc>
            </a:pPr>
          </a:p>
          <a:p>
            <a:pPr algn="ctr">
              <a:lnSpc>
                <a:spcPts val="6119"/>
              </a:lnSpc>
            </a:pPr>
            <a:r>
              <a:rPr lang="en-US" sz="5098" spc="45">
                <a:solidFill>
                  <a:srgbClr val="000000"/>
                </a:solidFill>
                <a:latin typeface="TT Rounds Condensed Bold"/>
              </a:rPr>
              <a:t>Thank You &amp; Questions</a:t>
            </a:r>
          </a:p>
          <a:p>
            <a:pPr algn="ctr">
              <a:lnSpc>
                <a:spcPts val="3418"/>
              </a:lnSpc>
            </a:pPr>
          </a:p>
          <a:p>
            <a:pPr algn="ctr">
              <a:lnSpc>
                <a:spcPts val="3958"/>
              </a:lnSpc>
            </a:pPr>
            <a:r>
              <a:rPr lang="en-US" sz="3298" spc="26">
                <a:solidFill>
                  <a:srgbClr val="000000"/>
                </a:solidFill>
                <a:latin typeface="TT Rounds Condensed Bold"/>
              </a:rPr>
              <a:t>Reference List (</a:t>
            </a:r>
            <a:r>
              <a:rPr lang="en-US" sz="3298" spc="26" u="sng">
                <a:solidFill>
                  <a:srgbClr val="0070BF"/>
                </a:solidFill>
                <a:latin typeface="TT Rounds Condensed Bold"/>
                <a:hlinkClick r:id="rId3" tooltip="https://docs.google.com/document/d/100eJoMFA21c9ThExC7_aVoCvbYQqNhpIbIe5YBwGd_A/edit?usp=sharing"/>
              </a:rPr>
              <a:t>here</a:t>
            </a:r>
            <a:r>
              <a:rPr lang="en-US" sz="3298" spc="26">
                <a:solidFill>
                  <a:srgbClr val="000000"/>
                </a:solidFill>
                <a:latin typeface="TT Rounds Condensed Bold"/>
              </a:rPr>
              <a:t>) </a:t>
            </a:r>
          </a:p>
          <a:p>
            <a:pPr algn="ctr">
              <a:lnSpc>
                <a:spcPts val="4559"/>
              </a:lnSpc>
            </a:pPr>
          </a:p>
          <a:p>
            <a:pPr algn="ctr">
              <a:lnSpc>
                <a:spcPts val="4558"/>
              </a:lnSpc>
            </a:pPr>
            <a:r>
              <a:rPr lang="en-US" sz="3798" spc="34">
                <a:solidFill>
                  <a:srgbClr val="191919"/>
                </a:solidFill>
                <a:latin typeface="TT Rounds Condensed Bold"/>
              </a:rPr>
              <a:t> daniel.mcfarlane@iua.ie</a:t>
            </a:r>
          </a:p>
          <a:p>
            <a:pPr algn="ctr">
              <a:lnSpc>
                <a:spcPts val="4558"/>
              </a:lnSpc>
            </a:pPr>
          </a:p>
          <a:p>
            <a:pPr algn="ctr">
              <a:lnSpc>
                <a:spcPts val="4558"/>
              </a:lnSpc>
            </a:pPr>
          </a:p>
          <a:p>
            <a:pPr algn="ctr">
              <a:lnSpc>
                <a:spcPts val="4559"/>
              </a:lnSpc>
            </a:pPr>
          </a:p>
        </p:txBody>
      </p:sp>
      <p:grpSp>
        <p:nvGrpSpPr>
          <p:cNvPr name="Group 3" id="3"/>
          <p:cNvGrpSpPr/>
          <p:nvPr/>
        </p:nvGrpSpPr>
        <p:grpSpPr>
          <a:xfrm rot="0">
            <a:off x="13216490" y="6928501"/>
            <a:ext cx="2530404" cy="2530404"/>
            <a:chOff x="0" y="0"/>
            <a:chExt cx="3373873" cy="3373873"/>
          </a:xfrm>
        </p:grpSpPr>
        <p:sp>
          <p:nvSpPr>
            <p:cNvPr name="Freeform 4" id="4"/>
            <p:cNvSpPr/>
            <p:nvPr/>
          </p:nvSpPr>
          <p:spPr>
            <a:xfrm flipH="false" flipV="false" rot="0">
              <a:off x="0" y="0"/>
              <a:ext cx="3373873" cy="3373873"/>
            </a:xfrm>
            <a:custGeom>
              <a:avLst/>
              <a:gdLst/>
              <a:ahLst/>
              <a:cxnLst/>
              <a:rect r="r" b="b" t="t" l="l"/>
              <a:pathLst>
                <a:path h="3373873" w="3373873">
                  <a:moveTo>
                    <a:pt x="0" y="0"/>
                  </a:moveTo>
                  <a:lnTo>
                    <a:pt x="3373873" y="0"/>
                  </a:lnTo>
                  <a:lnTo>
                    <a:pt x="3373873" y="3373873"/>
                  </a:lnTo>
                  <a:lnTo>
                    <a:pt x="0" y="33738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5" id="5"/>
          <p:cNvSpPr/>
          <p:nvPr/>
        </p:nvSpPr>
        <p:spPr>
          <a:xfrm flipH="false" flipV="false" rot="0">
            <a:off x="0" y="-2"/>
            <a:ext cx="10962398" cy="10287002"/>
          </a:xfrm>
          <a:custGeom>
            <a:avLst/>
            <a:gdLst/>
            <a:ahLst/>
            <a:cxnLst/>
            <a:rect r="r" b="b" t="t" l="l"/>
            <a:pathLst>
              <a:path h="10287002" w="10962398">
                <a:moveTo>
                  <a:pt x="0" y="0"/>
                </a:moveTo>
                <a:lnTo>
                  <a:pt x="10962398" y="0"/>
                </a:lnTo>
                <a:lnTo>
                  <a:pt x="10962398" y="10287002"/>
                </a:lnTo>
                <a:lnTo>
                  <a:pt x="0" y="10287002"/>
                </a:lnTo>
                <a:lnTo>
                  <a:pt x="0" y="0"/>
                </a:lnTo>
                <a:close/>
              </a:path>
            </a:pathLst>
          </a:custGeom>
          <a:blipFill>
            <a:blip r:embed="rId6"/>
            <a:stretch>
              <a:fillRect l="-59188" t="-9239" r="-7629" b="-9229"/>
            </a:stretch>
          </a:blipFill>
        </p:spPr>
      </p:sp>
      <p:sp>
        <p:nvSpPr>
          <p:cNvPr name="Freeform 6" id="6"/>
          <p:cNvSpPr/>
          <p:nvPr/>
        </p:nvSpPr>
        <p:spPr>
          <a:xfrm flipH="false" flipV="false" rot="0">
            <a:off x="-245118" y="9912096"/>
            <a:ext cx="19562556" cy="1002581"/>
          </a:xfrm>
          <a:custGeom>
            <a:avLst/>
            <a:gdLst/>
            <a:ahLst/>
            <a:cxnLst/>
            <a:rect r="r" b="b" t="t" l="l"/>
            <a:pathLst>
              <a:path h="1002581" w="19562556">
                <a:moveTo>
                  <a:pt x="0" y="0"/>
                </a:moveTo>
                <a:lnTo>
                  <a:pt x="19562557" y="0"/>
                </a:lnTo>
                <a:lnTo>
                  <a:pt x="19562557" y="1002581"/>
                </a:lnTo>
                <a:lnTo>
                  <a:pt x="0" y="10025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3997206" y="5322641"/>
            <a:ext cx="968971" cy="968971"/>
          </a:xfrm>
          <a:custGeom>
            <a:avLst/>
            <a:gdLst/>
            <a:ahLst/>
            <a:cxnLst/>
            <a:rect r="r" b="b" t="t" l="l"/>
            <a:pathLst>
              <a:path h="968971" w="968971">
                <a:moveTo>
                  <a:pt x="0" y="0"/>
                </a:moveTo>
                <a:lnTo>
                  <a:pt x="968971" y="0"/>
                </a:lnTo>
                <a:lnTo>
                  <a:pt x="968971" y="968972"/>
                </a:lnTo>
                <a:lnTo>
                  <a:pt x="0" y="96897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DAGH835cWeo</dc:identifier>
  <dcterms:modified xsi:type="dcterms:W3CDTF">2011-08-01T06:04:30Z</dcterms:modified>
  <cp:revision>1</cp:revision>
  <dc:title>Hearing But Not Listening: Daniel McFarlane - final version</dc:title>
</cp:coreProperties>
</file>