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9" r:id="rId3"/>
  </p:sldMasterIdLst>
  <p:notesMasterIdLst>
    <p:notesMasterId r:id="rId28"/>
  </p:notesMasterIdLst>
  <p:handoutMasterIdLst>
    <p:handoutMasterId r:id="rId29"/>
  </p:handoutMasterIdLst>
  <p:sldIdLst>
    <p:sldId id="288" r:id="rId4"/>
    <p:sldId id="573" r:id="rId5"/>
    <p:sldId id="2210" r:id="rId6"/>
    <p:sldId id="2211" r:id="rId7"/>
    <p:sldId id="2212" r:id="rId8"/>
    <p:sldId id="2122" r:id="rId9"/>
    <p:sldId id="2227" r:id="rId10"/>
    <p:sldId id="2229" r:id="rId11"/>
    <p:sldId id="2216" r:id="rId12"/>
    <p:sldId id="2215" r:id="rId13"/>
    <p:sldId id="2213" r:id="rId14"/>
    <p:sldId id="2218" r:id="rId15"/>
    <p:sldId id="2225" r:id="rId16"/>
    <p:sldId id="2217" r:id="rId17"/>
    <p:sldId id="2224" r:id="rId18"/>
    <p:sldId id="2220" r:id="rId19"/>
    <p:sldId id="2221" r:id="rId20"/>
    <p:sldId id="2219" r:id="rId21"/>
    <p:sldId id="2230" r:id="rId22"/>
    <p:sldId id="2222" r:id="rId23"/>
    <p:sldId id="2100" r:id="rId24"/>
    <p:sldId id="2231" r:id="rId25"/>
    <p:sldId id="2092" r:id="rId26"/>
    <p:sldId id="453" r:id="rId27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erce" initials="MP" lastIdx="1" clrIdx="0">
    <p:extLst>
      <p:ext uri="{19B8F6BF-5375-455C-9EA6-DF929625EA0E}">
        <p15:presenceInfo xmlns:p15="http://schemas.microsoft.com/office/powerpoint/2012/main" userId="S-1-5-21-351804524-2699879938-1950183123-1656" providerId="AD"/>
      </p:ext>
    </p:extLst>
  </p:cmAuthor>
  <p:cmAuthor id="2" name="piercem" initials="p" lastIdx="1" clrIdx="1">
    <p:extLst>
      <p:ext uri="{19B8F6BF-5375-455C-9EA6-DF929625EA0E}">
        <p15:presenceInfo xmlns:p15="http://schemas.microsoft.com/office/powerpoint/2012/main" userId="piercem" providerId="None"/>
      </p:ext>
    </p:extLst>
  </p:cmAuthor>
  <p:cmAuthor id="3" name="Maria Pierce" initials="MP [2]" lastIdx="1" clrIdx="2">
    <p:extLst>
      <p:ext uri="{19B8F6BF-5375-455C-9EA6-DF929625EA0E}">
        <p15:presenceInfo xmlns:p15="http://schemas.microsoft.com/office/powerpoint/2012/main" userId="4d4f15322ff552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1C"/>
    <a:srgbClr val="0083A9"/>
    <a:srgbClr val="532E63"/>
    <a:srgbClr val="2D323C"/>
    <a:srgbClr val="939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000" autoAdjust="0"/>
  </p:normalViewPr>
  <p:slideViewPr>
    <p:cSldViewPr snapToObjects="1">
      <p:cViewPr varScale="1">
        <p:scale>
          <a:sx n="99" d="100"/>
          <a:sy n="99" d="100"/>
        </p:scale>
        <p:origin x="1902" y="84"/>
      </p:cViewPr>
      <p:guideLst>
        <p:guide pos="2880"/>
        <p:guide orient="horz" pos="13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196"/>
    </p:cViewPr>
  </p:sorterViewPr>
  <p:notesViewPr>
    <p:cSldViewPr snapToObjects="1">
      <p:cViewPr varScale="1">
        <p:scale>
          <a:sx n="56" d="100"/>
          <a:sy n="56" d="100"/>
        </p:scale>
        <p:origin x="327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28029DEB-34B9-46E7-827D-17DE3910B018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408C985F-D56E-4DD4-A3AF-2EE48FE32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5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1C66DA3F-4648-459E-BD3B-7D225F117E86}" type="datetime1">
              <a:rPr lang="en-US"/>
              <a:pPr>
                <a:defRPr/>
              </a:pPr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5AB5A231-255D-4DDB-8267-C24D43EA9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57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31" charset="-128"/>
        <a:cs typeface="ヒラギノ角ゴ Pro W3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31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79E65-CD70-C9BC-299C-899EB580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8FA73-4FFE-1DB8-8B24-7BE9512A0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B31FA-A099-9FA2-391B-EAF391942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C76B-82B8-0B21-6035-947233A61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7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E620-4878-FD43-3E74-4B2E2DB2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D49EF-E4D4-1AFC-F501-BF24B5DE3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F9D10-4437-753E-E95E-ABD43518D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</a:p>
          <a:p>
            <a:endParaRPr lang="en-US" dirty="0"/>
          </a:p>
          <a:p>
            <a:r>
              <a:rPr lang="en-US" dirty="0"/>
              <a:t>Benefits – a  sense of accomplishment, life skills, and independence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486D-4F42-E617-5AED-587FCCD47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BA94-BF1F-11D3-0C3F-0ECF4DC9D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83699-5304-2BF9-C769-0AD7502BF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EA3F0-03F5-B297-0DF8-91EC92457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05C33-2BB4-163E-B9C3-20BE18EB5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6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900A4-2C98-27DE-D64D-BA57F646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2A10E-7B74-4EE6-8602-6924301DA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C8AC0-9BD1-7725-B916-179AD3A06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0AB4D-8243-A1A2-C4D3-1A8E30479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ADDEF-2115-E194-7A8C-F4C3334DD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649A4-FCF9-1CBA-94FA-A67D7FD9E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538D0-661C-4425-2E4A-0E4745931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2633E-3D93-6BC6-1B18-A2203D21C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2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AA39F-DE2C-26ED-FEBE-A9BAAED6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823ED-3D18-13BF-694C-96D6228E4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89B30-BD51-DD5E-6E45-B7E5ACEC3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AD880-9D3C-80E4-0F1E-BE52BD546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1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B001-1B76-AD7A-452D-32CF46299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04712-6A09-16A3-378F-F41C29A24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43CF0-0A96-5A9D-83DD-C390A065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of the National Access Plan is to consider ways to collect more reliable data on higher education students who are carers (HES, 2022)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EBF00-D54B-2315-CCEF-EEAF5F56F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5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6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9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55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opportunities to disclose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38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2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et al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1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D260-7AFB-297A-B940-72108530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94EF4-0D7D-2E42-B9E4-F46037F64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0D893-4FED-8946-10FA-FA4E5E83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et al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59DB-18C0-3DDE-D995-52CA4C0B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6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8C2C-78B9-A416-3A12-C97D8AF4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E8C8C-D074-24D3-BF3D-FD75199C5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D18EC-88CB-D3F2-1B01-87FD81A30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et al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4513-BB50-0968-5D62-0766FCBDB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 – campus wide survey </a:t>
            </a:r>
          </a:p>
          <a:p>
            <a:r>
              <a:rPr lang="en-US" dirty="0"/>
              <a:t>France – students in higher education all over France using </a:t>
            </a:r>
            <a:r>
              <a:rPr lang="en-IE" dirty="0"/>
              <a:t>MACA-YC18</a:t>
            </a:r>
            <a:r>
              <a:rPr lang="en-US" dirty="0"/>
              <a:t> and other measures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 – campus wide survey </a:t>
            </a:r>
          </a:p>
          <a:p>
            <a:r>
              <a:rPr lang="en-US" dirty="0"/>
              <a:t>France – students in higher education all over France using </a:t>
            </a:r>
            <a:r>
              <a:rPr lang="en-IE" dirty="0"/>
              <a:t>MACA-YC18</a:t>
            </a:r>
            <a:r>
              <a:rPr lang="en-US" dirty="0"/>
              <a:t> and other measures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0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5A231-255D-4DDB-8267-C24D43EA9F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3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EC1CED-57B6-47D0-AECF-D38E77C1784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7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972D-8341-491C-83F2-F1636387E549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6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3D2E67-9282-4F9C-9DAE-6475B351B0E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9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7A503-0710-4B4A-8167-58B7430C7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27584" y="778485"/>
            <a:ext cx="7467600" cy="4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584" y="1583662"/>
            <a:ext cx="7467600" cy="40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46850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AFC4-768B-4C9A-B7BA-DA6FA4502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827584" y="593063"/>
            <a:ext cx="7467600" cy="4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827584" y="1583661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0109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37E8-9A5D-4F8C-9E40-67BB1B56DC5F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7DB832-EC1C-4CCD-BE5D-FDD3D340974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3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D2DE-D656-471E-B798-86D167D43E9D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2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42F6-06AE-4E33-A508-6DD62030DDFF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22E-0C32-47D4-B98B-33AFC7F42F5E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2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A21-E1B9-4952-B5A6-F4D7FC69FF06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CBECB-E6DF-496E-B484-7D6CDF85C35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9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DD4-0D7D-4E91-90E0-0582DFA0CDB8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685800"/>
            <a:fld id="{A9AD4BD6-D7FB-4FB4-936B-8C5F75B3C9B9}" type="datetime1">
              <a:rPr lang="en-I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11/06/2024</a:t>
            </a:fld>
            <a:endParaRPr lang="en-I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DRAFT Not for quotation / circulation</a:t>
            </a:r>
            <a:endParaRPr lang="en-I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685800"/>
            <a:fld id="{CE28A035-35CE-421E-97B9-782992A4905E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853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770" r:id="rId12"/>
    <p:sldLayoutId id="2147483771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9"/>
            <a:ext cx="5623962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90366" y="1066801"/>
            <a:ext cx="5098956" cy="1524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br>
              <a:rPr lang="en-GB" sz="24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E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Student carers in </a:t>
            </a:r>
            <a:br>
              <a:rPr lang="en-IE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higher education institutions</a:t>
            </a:r>
            <a:br>
              <a:rPr lang="en-IE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3424" y="2933703"/>
            <a:ext cx="5098956" cy="20421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2"/>
                </a:solidFill>
              </a:rPr>
              <a:t>Dr Maria Pierce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2"/>
                </a:solidFill>
              </a:rPr>
              <a:t>School of Social Policy, Social Work and Social Justice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2400" cap="none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cap="none" dirty="0">
                <a:solidFill>
                  <a:schemeClr val="bg2"/>
                </a:solidFill>
              </a:rPr>
              <a:t>Student Affairs Ireland Summer Seminar 2024: Creating, Engaging and Enhancing Community for Student Success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2000" cap="none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cap="none" dirty="0">
                <a:solidFill>
                  <a:schemeClr val="bg2"/>
                </a:solidFill>
              </a:rPr>
              <a:t>TUS Midwest, </a:t>
            </a:r>
            <a:r>
              <a:rPr lang="en-GB" sz="2000" cap="none" dirty="0" err="1">
                <a:solidFill>
                  <a:schemeClr val="bg2"/>
                </a:solidFill>
              </a:rPr>
              <a:t>Moylish</a:t>
            </a:r>
            <a:r>
              <a:rPr lang="en-GB" sz="2000" cap="none" dirty="0">
                <a:solidFill>
                  <a:schemeClr val="bg2"/>
                </a:solidFill>
              </a:rPr>
              <a:t> Park, Limerick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2"/>
                </a:solidFill>
              </a:rPr>
              <a:t>18 J</a:t>
            </a:r>
            <a:r>
              <a:rPr lang="en-GB" sz="2000" cap="none" dirty="0">
                <a:solidFill>
                  <a:schemeClr val="bg2"/>
                </a:solidFill>
              </a:rPr>
              <a:t>une</a:t>
            </a:r>
            <a:r>
              <a:rPr lang="en-GB" sz="2000" dirty="0">
                <a:solidFill>
                  <a:schemeClr val="bg2"/>
                </a:solidFill>
              </a:rPr>
              <a:t> 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7B5150-6211-5240-9FCD-ADF1A0FE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728" y="963254"/>
            <a:ext cx="2037683" cy="2784833"/>
          </a:xfrm>
          <a:prstGeom prst="rect">
            <a:avLst/>
          </a:prstGeom>
          <a:noFill/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3FBC009-4E57-09B2-CD9E-F16B313F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45" y="4075887"/>
            <a:ext cx="2459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IE" sz="1100" b="1" dirty="0">
                <a:solidFill>
                  <a:srgbClr val="333366"/>
                </a:solidFill>
                <a:latin typeface="Verdana" pitchFamily="34" charset="0"/>
              </a:rPr>
              <a:t>UCD School of Social Policy, Social Work and Social Justice</a:t>
            </a:r>
            <a:endParaRPr lang="en-GB" sz="1100" b="1" dirty="0">
              <a:solidFill>
                <a:srgbClr val="333366"/>
              </a:solidFill>
              <a:latin typeface="Verdan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76C223A-FA4C-EFB8-0D8F-0990CC02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5" y="5124043"/>
            <a:ext cx="2459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Scoil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an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Pholasaí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Shóisialta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,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na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hOibre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Sóisialta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agus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na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Córa</a:t>
            </a:r>
            <a:r>
              <a:rPr lang="en-IE" altLang="en-US" sz="1100" b="1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100" b="1" dirty="0" err="1">
                <a:solidFill>
                  <a:srgbClr val="333366"/>
                </a:solidFill>
                <a:latin typeface="Verdana" panose="020B0604030504040204" pitchFamily="34" charset="0"/>
              </a:rPr>
              <a:t>Sóisialta</a:t>
            </a:r>
            <a:endParaRPr lang="en-GB" altLang="en-US" sz="1100" b="1" dirty="0">
              <a:solidFill>
                <a:srgbClr val="3333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CF8C-2045-4FE3-0BD0-D5C95AB0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ECE2-7D73-F9E9-8EFD-DD682244899B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Accessing higher education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DF5E-4CFB-D3BB-EFE0-00E7F06C0B8A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5D774-9C12-56DE-2573-DBAA5000D2C1}"/>
              </a:ext>
            </a:extLst>
          </p:cNvPr>
          <p:cNvSpPr txBox="1"/>
          <p:nvPr/>
        </p:nvSpPr>
        <p:spPr>
          <a:xfrm>
            <a:off x="409576" y="1219200"/>
            <a:ext cx="85058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Transition to higher education is reduced, especially for young women (</a:t>
            </a:r>
            <a:r>
              <a:rPr lang="en-IE" sz="2400" dirty="0" err="1"/>
              <a:t>Yeandle</a:t>
            </a:r>
            <a:r>
              <a:rPr lang="en-IE" sz="2400" dirty="0"/>
              <a:t> and Bruckner, 2007)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Underrepresented in higher education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Young adult carers have lower educational attainment levels than other young adults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Caregiving impacts students’ choice of where and what to study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Staying close to home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Avoiding courses with placements / internships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Some choose care-related courses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800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CA6D-1911-C60E-2309-F2760BC8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BE24D-E3F2-7DDC-97FA-6BFB3D2E122A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Characteristics of </a:t>
            </a:r>
            <a:r>
              <a:rPr lang="en-GB" dirty="0" err="1">
                <a:solidFill>
                  <a:schemeClr val="accent1"/>
                </a:solidFill>
              </a:rPr>
              <a:t>StuDent</a:t>
            </a:r>
            <a:r>
              <a:rPr lang="en-GB" dirty="0">
                <a:solidFill>
                  <a:schemeClr val="accent1"/>
                </a:solidFill>
              </a:rPr>
              <a:t> carers in HEI</a:t>
            </a:r>
            <a:r>
              <a:rPr lang="en-GB" cap="none" dirty="0">
                <a:solidFill>
                  <a:schemeClr val="accent1"/>
                </a:solidFill>
              </a:rPr>
              <a:t>s</a:t>
            </a:r>
            <a:r>
              <a:rPr lang="en-GB" dirty="0">
                <a:solidFill>
                  <a:schemeClr val="accent1"/>
                </a:solidFill>
              </a:rPr>
              <a:t>? 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A2A16-753B-139D-BB5C-4CEA0054A779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56806-2F6F-A164-33E6-3EB33E6FFE7A}"/>
              </a:ext>
            </a:extLst>
          </p:cNvPr>
          <p:cNvSpPr txBox="1"/>
          <p:nvPr/>
        </p:nvSpPr>
        <p:spPr>
          <a:xfrm>
            <a:off x="381001" y="1219200"/>
            <a:ext cx="853439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Student carers are not homogenous </a:t>
            </a:r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More likely to be: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female, who also provide greater levels of care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mature students, but significant implications for younger students (at a critical life stage)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from immigrant or ethnic minority families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from single parent households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Higher among widening participation students (Alsop et al., 2008)</a:t>
            </a:r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May or may not be living with the </a:t>
            </a:r>
            <a:r>
              <a:rPr lang="en-IE" sz="2400" i="1" dirty="0" err="1"/>
              <a:t>caree</a:t>
            </a:r>
            <a:r>
              <a:rPr lang="en-IE" sz="2400" i="1" dirty="0"/>
              <a:t>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Relatively little know about intersections of caring with other social categories and inequalities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Undergraduate, postgraduate and international students </a:t>
            </a:r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491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47EA5-AC06-385F-522D-8AA8FE75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E93DC-E4F2-5290-9829-F1E03A77F764}"/>
              </a:ext>
            </a:extLst>
          </p:cNvPr>
          <p:cNvSpPr txBox="1">
            <a:spLocks/>
          </p:cNvSpPr>
          <p:nvPr/>
        </p:nvSpPr>
        <p:spPr>
          <a:xfrm>
            <a:off x="390526" y="551557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Attending higher education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A7D99-8727-A5B2-3F42-32D0C2F7B41A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1C802-3311-FD57-386A-05F89EC5FF2E}"/>
              </a:ext>
            </a:extLst>
          </p:cNvPr>
          <p:cNvSpPr txBox="1"/>
          <p:nvPr/>
        </p:nvSpPr>
        <p:spPr>
          <a:xfrm>
            <a:off x="381001" y="1066800"/>
            <a:ext cx="850582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Benefits associated with attending higher education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Juggling education and caring can cause stress – planning studies around caregiving responsibilities; interruptions; workspace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‘Time poverty’ – tiredness, missed deadlines, being late or missing lectures and tutorials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Can negatively impact academic performance; dissatisfaction with academic performance - ‘only doing enough to get by’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Forgo work experiences and other extra-curricular activities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Four times more likely to drop out of higher education (</a:t>
            </a:r>
            <a:r>
              <a:rPr lang="en-IE" sz="2400" dirty="0" err="1"/>
              <a:t>Kettell</a:t>
            </a:r>
            <a:r>
              <a:rPr lang="en-IE" sz="2400" dirty="0"/>
              <a:t>, 2018)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Student carers concerned about future employments prospects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Student carers may not disclose their caregiving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28518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6FB7-A7C9-3EB7-7A4E-FEE8D892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66F435-301C-E72F-3F04-C3DD99810433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Complex Decision-making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F113A-A2BB-42E2-D10E-070595B0CC19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78783-9999-7172-6D87-15935155399E}"/>
              </a:ext>
            </a:extLst>
          </p:cNvPr>
          <p:cNvSpPr txBox="1"/>
          <p:nvPr/>
        </p:nvSpPr>
        <p:spPr>
          <a:xfrm>
            <a:off x="381001" y="1295400"/>
            <a:ext cx="85058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IE" sz="2000" dirty="0">
                <a:ea typeface="Calibri" panose="020F0502020204030204" pitchFamily="34" charset="0"/>
              </a:rPr>
              <a:t>Auto-e</a:t>
            </a:r>
            <a:r>
              <a:rPr lang="en-IE" sz="2000" dirty="0">
                <a:effectLst/>
                <a:ea typeface="Calibri" panose="020F0502020204030204" pitchFamily="34" charset="0"/>
              </a:rPr>
              <a:t>thnographic study provides insights into why student carers may not make seemingly logical decisions (Burford and Hook, 2019) </a:t>
            </a: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Overwhelming to even think about finding out what is possible  </a:t>
            </a:r>
          </a:p>
          <a:p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ontradictory social positions of carer and student - not wanting to be treated differently, </a:t>
            </a: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concerns about being 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uted’ as a carer rather than a full-time, dedicated autonomous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Unpredictability and ever-changing nature of caring – putting decisions off due to living in a situation in which there are no easy way through, filled with lots of uncertainties (such as not knowing the duration of caring)</a:t>
            </a:r>
          </a:p>
          <a:p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Altering/reducing workloads means being out of sync with other students on their programme, getting left behind and ending up with even fewer peer supports   </a:t>
            </a: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81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9502F-3CAD-6ED9-66BC-B61F938B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8036F-FB56-506A-0AE2-3091611EE3CB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impacts of caring on students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27CAF-7485-92B3-7893-37E88D44EB21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B8EE8-1138-60E8-ECEE-92D70479684D}"/>
              </a:ext>
            </a:extLst>
          </p:cNvPr>
          <p:cNvSpPr txBox="1"/>
          <p:nvPr/>
        </p:nvSpPr>
        <p:spPr>
          <a:xfrm>
            <a:off x="409576" y="1524000"/>
            <a:ext cx="850582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Caregiving can be rewarding!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Negative impacts on physical and mental health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200" dirty="0"/>
              <a:t>Physical pain due to caregiving, tiredness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200" dirty="0"/>
              <a:t>98% stressed, 64% at risk of clinical depression (Kelleher, 2023)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Negative impacts on social life 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200" dirty="0"/>
              <a:t>79% feeling lonely (Kelleher, 2023)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59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6E76-F097-8A53-658A-5615A28F9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3ACE12-E9BB-293B-D288-CDBF04FB9939}"/>
              </a:ext>
            </a:extLst>
          </p:cNvPr>
          <p:cNvSpPr txBox="1">
            <a:spLocks/>
          </p:cNvSpPr>
          <p:nvPr/>
        </p:nvSpPr>
        <p:spPr>
          <a:xfrm>
            <a:off x="390526" y="551557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Voices of Students carers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EE1D-E5B2-21C6-07D0-4E0F75C1973D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A45F2-32D7-54ED-132E-BDC8B1FE1B54}"/>
              </a:ext>
            </a:extLst>
          </p:cNvPr>
          <p:cNvSpPr txBox="1"/>
          <p:nvPr/>
        </p:nvSpPr>
        <p:spPr>
          <a:xfrm>
            <a:off x="5410201" y="5210510"/>
            <a:ext cx="312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endParaRPr lang="en-US" sz="2400" dirty="0"/>
          </a:p>
          <a:p>
            <a:pPr marL="0" lvl="1">
              <a:spcBef>
                <a:spcPts val="0"/>
              </a:spcBef>
            </a:pPr>
            <a:endParaRPr lang="en-US" sz="2400" dirty="0"/>
          </a:p>
          <a:p>
            <a:pPr marL="0" lvl="1">
              <a:spcBef>
                <a:spcPts val="0"/>
              </a:spcBef>
            </a:pPr>
            <a:r>
              <a:rPr lang="en-US" sz="2400" dirty="0"/>
              <a:t>Day, 2021; NUS, 2015  </a:t>
            </a:r>
          </a:p>
          <a:p>
            <a:pPr marL="0" lvl="1">
              <a:spcBef>
                <a:spcPts val="0"/>
              </a:spcBef>
            </a:pPr>
            <a:endParaRPr lang="en-IE" sz="24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DDC0F08-02CE-3361-F908-55F1C8A6E3CF}"/>
              </a:ext>
            </a:extLst>
          </p:cNvPr>
          <p:cNvSpPr/>
          <p:nvPr/>
        </p:nvSpPr>
        <p:spPr>
          <a:xfrm>
            <a:off x="609600" y="1366679"/>
            <a:ext cx="3962400" cy="3052921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0"/>
              </a:spcBef>
            </a:pPr>
            <a:r>
              <a:rPr lang="en-US" sz="1800" dirty="0"/>
              <a:t>“Yeah, most definitely. When mum and dad are really sick or in hospital … it’s just … always in the back of your mind. So, when you’re sitting … in front of your computer trying to do an assignment or listen to a lecture or do some readings, it’s just so easy to … lose concentration and focus on them rather than your work.” (F:19-yrs)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97BCEC8-2839-B31A-A2A4-D64A4F81B796}"/>
              </a:ext>
            </a:extLst>
          </p:cNvPr>
          <p:cNvSpPr/>
          <p:nvPr/>
        </p:nvSpPr>
        <p:spPr>
          <a:xfrm>
            <a:off x="4916214" y="1077943"/>
            <a:ext cx="3694386" cy="2351058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0"/>
              </a:spcBef>
            </a:pPr>
            <a:r>
              <a:rPr lang="en-US" sz="1800" dirty="0"/>
              <a:t>“I didn’t tell anyone until he passed away … it’s very hard for people to relate to … I haven’t met anyone else who’s a young carer … I [don’t like] talking … about it … they don’t have any [idea] … how difficult it is. (F:21-yrs.)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E2F42CD-64EB-C0B5-6DB3-2F83626F504C}"/>
              </a:ext>
            </a:extLst>
          </p:cNvPr>
          <p:cNvSpPr/>
          <p:nvPr/>
        </p:nvSpPr>
        <p:spPr>
          <a:xfrm>
            <a:off x="638503" y="5234564"/>
            <a:ext cx="3375478" cy="1119134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0"/>
              </a:spcBef>
            </a:pPr>
            <a:r>
              <a:rPr lang="en-US" sz="1800" dirty="0"/>
              <a:t>“It would be nice [to be involved] … I just don’t really have the time”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CE38BF7-0A56-98DA-0123-2ECA54A041D4}"/>
              </a:ext>
            </a:extLst>
          </p:cNvPr>
          <p:cNvSpPr/>
          <p:nvPr/>
        </p:nvSpPr>
        <p:spPr>
          <a:xfrm>
            <a:off x="4916214" y="4114800"/>
            <a:ext cx="3733799" cy="1566217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dirty="0"/>
          </a:p>
          <a:p>
            <a:pPr marL="0" lvl="1"/>
            <a:r>
              <a:rPr lang="en-US" dirty="0"/>
              <a:t>“I’ve never associated the two together. I’ve always thought about it as I’m a student and a carer, but not a student carer.” (HE student carer, woman, age 28)</a:t>
            </a:r>
            <a:endParaRPr lang="en-IE" dirty="0"/>
          </a:p>
          <a:p>
            <a:pPr marL="0" lvl="1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488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1285-4B6B-FEF4-4062-502AE099F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D852D-E891-F2DA-24FE-E1FC1A6FE920}"/>
              </a:ext>
            </a:extLst>
          </p:cNvPr>
          <p:cNvSpPr txBox="1">
            <a:spLocks/>
          </p:cNvSpPr>
          <p:nvPr/>
        </p:nvSpPr>
        <p:spPr>
          <a:xfrm>
            <a:off x="390526" y="562706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Financial issues and employment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C8E3F-3824-3A6B-6A70-C8D55F5E448B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F9838-756A-DD8C-CB22-41EC616E0DC8}"/>
              </a:ext>
            </a:extLst>
          </p:cNvPr>
          <p:cNvSpPr txBox="1"/>
          <p:nvPr/>
        </p:nvSpPr>
        <p:spPr>
          <a:xfrm>
            <a:off x="381001" y="1070044"/>
            <a:ext cx="850582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Elevated financial hardship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UK studies (NUS, 2015; </a:t>
            </a:r>
            <a:r>
              <a:rPr lang="en-IE" sz="2400" dirty="0" err="1"/>
              <a:t>Kettell</a:t>
            </a:r>
            <a:r>
              <a:rPr lang="en-IE" sz="2400" dirty="0"/>
              <a:t>, 2018) show student carers: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worry about money and is an added pressure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less likely to receive a student loan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more likely to be in receipt of a student grant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more likely to be in receipt of discretionary funding from higher educational institutes     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61950" lvl="2" indent="-361950">
              <a:buFont typeface="Arial" panose="020B0604020202020204" pitchFamily="34" charset="0"/>
              <a:buChar char="•"/>
            </a:pPr>
            <a:r>
              <a:rPr lang="en-IE" sz="2400" dirty="0"/>
              <a:t>Carer’s Allowance (Ireland) – Ineligibility = must </a:t>
            </a:r>
            <a:r>
              <a:rPr lang="en-US" sz="2400" dirty="0"/>
              <a:t>n</a:t>
            </a:r>
            <a:r>
              <a:rPr lang="en-US" sz="2400" i="0" dirty="0">
                <a:effectLst/>
              </a:rPr>
              <a:t>ot participate in training or any education courses for more than 18.5 hours a week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61950" lvl="2" indent="-361950">
              <a:buFont typeface="Arial" panose="020B0604020202020204" pitchFamily="34" charset="0"/>
              <a:buChar char="•"/>
            </a:pPr>
            <a:r>
              <a:rPr lang="en-IE" sz="2400" dirty="0"/>
              <a:t>Less likely to be in employment, but many still work to cover their own and household costs 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61950" lvl="2" indent="-361950">
              <a:buFont typeface="Arial" panose="020B0604020202020204" pitchFamily="34" charset="0"/>
              <a:buChar char="•"/>
            </a:pPr>
            <a:r>
              <a:rPr lang="en-IE" sz="2400" dirty="0"/>
              <a:t>Lack access to information about financial supports available </a:t>
            </a:r>
          </a:p>
        </p:txBody>
      </p:sp>
    </p:spTree>
    <p:extLst>
      <p:ext uri="{BB962C8B-B14F-4D97-AF65-F5344CB8AC3E}">
        <p14:creationId xmlns:p14="http://schemas.microsoft.com/office/powerpoint/2010/main" val="147879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4BD15-8EAE-E26B-F727-06370525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2578E7-4C9F-38CC-F3DF-C573689C3DB8}"/>
              </a:ext>
            </a:extLst>
          </p:cNvPr>
          <p:cNvSpPr txBox="1">
            <a:spLocks/>
          </p:cNvSpPr>
          <p:nvPr/>
        </p:nvSpPr>
        <p:spPr>
          <a:xfrm>
            <a:off x="390526" y="562706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Implications of being a student on caring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FD082-CA5B-3BF5-E7C8-A9EFA7286967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F8934-BF91-E469-005B-F170B107442E}"/>
              </a:ext>
            </a:extLst>
          </p:cNvPr>
          <p:cNvSpPr txBox="1"/>
          <p:nvPr/>
        </p:nvSpPr>
        <p:spPr>
          <a:xfrm>
            <a:off x="381001" y="1254710"/>
            <a:ext cx="85058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2400" dirty="0"/>
              <a:t>Positive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Schedule more flexible than work environment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Provides a physical and mental break from caring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1">
              <a:spcBef>
                <a:spcPts val="0"/>
              </a:spcBef>
            </a:pPr>
            <a:r>
              <a:rPr lang="en-US" sz="2400" dirty="0"/>
              <a:t>Negative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Feeling unable to provide necessary level of care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Placements as part of degrees can pose challenges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Students feeling that studies are taking them away from their responsibilities as a carer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Sense of guilt, less patience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21768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C2C3-DF14-868C-272B-4F784B1EB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0CF9E-59B6-2B81-4E5F-FA8C97FC02C7}"/>
              </a:ext>
            </a:extLst>
          </p:cNvPr>
          <p:cNvSpPr txBox="1">
            <a:spLocks/>
          </p:cNvSpPr>
          <p:nvPr/>
        </p:nvSpPr>
        <p:spPr>
          <a:xfrm>
            <a:off x="447675" y="6096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Supports needs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F6C7C-6C1E-3EA4-E675-BA970182EA30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5D32C-4FF9-BC2E-7C87-49B658259D8F}"/>
              </a:ext>
            </a:extLst>
          </p:cNvPr>
          <p:cNvSpPr txBox="1"/>
          <p:nvPr/>
        </p:nvSpPr>
        <p:spPr>
          <a:xfrm>
            <a:off x="361951" y="1066800"/>
            <a:ext cx="8543924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200" dirty="0"/>
              <a:t>Support to access higher education – in UK duty of LAs, but barriers still exist 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200" dirty="0"/>
              <a:t>Clear and transparent formal procedures needed – ensure student carers disclose without discrimination and when they do access necessary support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200" dirty="0"/>
              <a:t>When available, student carers tend to access supports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Supports need to be flexible – attendance, timetabling, deadlines, online access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Early and ongoing support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Staff trained to understand issues and given access to information and services providing support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Access to information about financial supports, targeted to student carers and tailored to each student carer’s unique situation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Peer support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 commend creative and compassionate thinking about the particular needs of student carers – does not involve substantial financial investment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382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BB9F1B-D878-401C-84B0-952545BD3660}"/>
              </a:ext>
            </a:extLst>
          </p:cNvPr>
          <p:cNvSpPr txBox="1">
            <a:spLocks/>
          </p:cNvSpPr>
          <p:nvPr/>
        </p:nvSpPr>
        <p:spPr>
          <a:xfrm>
            <a:off x="446314" y="603947"/>
            <a:ext cx="80010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Lots of initiatives in HEI</a:t>
            </a:r>
            <a:r>
              <a:rPr lang="en-GB" cap="none" dirty="0">
                <a:solidFill>
                  <a:schemeClr val="accent1"/>
                </a:solidFill>
              </a:rPr>
              <a:t>s</a:t>
            </a:r>
            <a:r>
              <a:rPr lang="en-GB" dirty="0">
                <a:solidFill>
                  <a:schemeClr val="accent1"/>
                </a:solidFill>
              </a:rPr>
              <a:t> in Ireland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BB9C2-3567-53F1-C93E-63AB062C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6" y="1955717"/>
            <a:ext cx="1928998" cy="107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66993-5DE1-0474-3EFB-38E0F1221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6" y="4600615"/>
            <a:ext cx="3238859" cy="1002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3E10A-20C1-5A38-04F4-56AB1B475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10" y="3380973"/>
            <a:ext cx="1831874" cy="101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5A333-2986-5941-4641-C672EFE4E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08" y="5785836"/>
            <a:ext cx="1990740" cy="936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67E8CC-2404-E4B0-02A1-2CE2E4B81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165" y="2396076"/>
            <a:ext cx="2211692" cy="107582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8944665-6D18-6CB9-BC0F-013DC626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10986" y="3889031"/>
            <a:ext cx="997763" cy="1363609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A8AFE-B23C-C27F-8711-9AC6C6B9B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407" y="5871557"/>
            <a:ext cx="2838450" cy="704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6EEF23-FDCD-7134-9F4C-D34AE43307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129" y="5594678"/>
            <a:ext cx="3610399" cy="996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480AB8-8245-CE06-F9D0-DEA6AE0395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779" y="4586365"/>
            <a:ext cx="2466155" cy="9797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1DF09B-F63C-A103-366E-C56865A1E6F5}"/>
              </a:ext>
            </a:extLst>
          </p:cNvPr>
          <p:cNvSpPr txBox="1"/>
          <p:nvPr/>
        </p:nvSpPr>
        <p:spPr>
          <a:xfrm>
            <a:off x="2344148" y="1278140"/>
            <a:ext cx="4446538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University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Various education </a:t>
            </a:r>
            <a:r>
              <a:rPr lang="en-US" sz="2400" dirty="0" err="1"/>
              <a:t>programmes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Workshops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support and mentoring </a:t>
            </a:r>
          </a:p>
          <a:p>
            <a:endParaRPr lang="en-I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41D6C0-5699-0C60-CDE2-B5B39DCC02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0268" y="3585964"/>
            <a:ext cx="3079422" cy="8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BB9F1B-D878-401C-84B0-952545BD3660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0010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Overview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865EDE-FF8C-4F87-B219-538655702A28}"/>
              </a:ext>
            </a:extLst>
          </p:cNvPr>
          <p:cNvSpPr txBox="1">
            <a:spLocks/>
          </p:cNvSpPr>
          <p:nvPr/>
        </p:nvSpPr>
        <p:spPr>
          <a:xfrm>
            <a:off x="358060" y="1295400"/>
            <a:ext cx="8557339" cy="48768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631825">
              <a:spcBef>
                <a:spcPts val="0"/>
              </a:spcBef>
            </a:pPr>
            <a:r>
              <a:rPr lang="en-GB" sz="3000" dirty="0"/>
              <a:t>Scope, definitions and conceptualisation  </a:t>
            </a:r>
            <a:endParaRPr lang="en-GB" sz="2800" dirty="0"/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Prevalence estimates 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Relevant national strategies 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Irish research on student carers in HEIs 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What is known from international literature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Support needs 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Examples of (best) practice </a:t>
            </a:r>
          </a:p>
          <a:p>
            <a:pPr marL="722313" lvl="1" indent="-631825">
              <a:spcBef>
                <a:spcPts val="0"/>
              </a:spcBef>
            </a:pPr>
            <a:r>
              <a:rPr lang="en-GB" sz="3000" dirty="0"/>
              <a:t>Concluding </a:t>
            </a:r>
            <a:r>
              <a:rPr lang="en-GB" sz="3000" dirty="0" err="1"/>
              <a:t>remarkers</a:t>
            </a:r>
            <a:r>
              <a:rPr lang="en-GB" sz="3000" dirty="0"/>
              <a:t>  </a:t>
            </a:r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FE4A-82B2-EFA3-5853-BCE85571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1DD29-2111-AE3B-FB73-C32D6DEA15D1}"/>
              </a:ext>
            </a:extLst>
          </p:cNvPr>
          <p:cNvSpPr txBox="1">
            <a:spLocks/>
          </p:cNvSpPr>
          <p:nvPr/>
        </p:nvSpPr>
        <p:spPr>
          <a:xfrm>
            <a:off x="381001" y="6096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A structured approach?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0459-547E-41AB-7BD7-3F64C490AA9F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259AC-D4AF-33B9-DCE7-9802687D7FF6}"/>
              </a:ext>
            </a:extLst>
          </p:cNvPr>
          <p:cNvSpPr txBox="1"/>
          <p:nvPr/>
        </p:nvSpPr>
        <p:spPr>
          <a:xfrm>
            <a:off x="361951" y="1219200"/>
            <a:ext cx="8629649" cy="663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 - most ‘advanced</a:t>
            </a:r>
            <a:r>
              <a:rPr lang="en-IE" kern="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en-IE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country </a:t>
            </a:r>
          </a:p>
          <a:p>
            <a:r>
              <a:rPr lang="en-IE" kern="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E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 frameworks developed by Carers Trust (2015) in UK to guide the implementation of a structured approach to supporting student carers in HEIs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kern="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	Model for setting up a framework of support 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179931-07DB-E7AF-04F2-D044B9AD9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35524"/>
              </p:ext>
            </p:extLst>
          </p:nvPr>
        </p:nvGraphicFramePr>
        <p:xfrm>
          <a:off x="381001" y="2433320"/>
          <a:ext cx="4143375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98020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A. 	Model for setting up a framework of support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9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Acknowledge challenges and high-level commitment to responding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9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Have a dedicated lead assigned </a:t>
                      </a:r>
                      <a:endParaRPr lang="en-IE" kern="1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6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Engaging with young adult carers through widening participation – under-represented group to include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4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Raising awareness of the needs of student carers among staff and how they can be supported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6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Ensuring support systems are promoted and accessible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571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40C705-EF94-8FA4-5E78-DBC295F5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68917"/>
              </p:ext>
            </p:extLst>
          </p:nvPr>
        </p:nvGraphicFramePr>
        <p:xfrm>
          <a:off x="4819650" y="2426716"/>
          <a:ext cx="4143375" cy="276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980204417"/>
                    </a:ext>
                  </a:extLst>
                </a:gridCol>
              </a:tblGrid>
              <a:tr h="2445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 	</a:t>
                      </a:r>
                      <a:r>
                        <a:rPr lang="en-IE" kern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IE" sz="1800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odel for working with student carers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9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Identifying student carers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9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kern="1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involvement of staff </a:t>
                      </a:r>
                      <a:endParaRPr lang="en-IE" kern="1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6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Initiate support systems (range)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4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Initiate wider supports (for student and family) from local services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6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Ensure ongoing monitoring and support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5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2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BB9F1B-D878-401C-84B0-952545BD3660}"/>
              </a:ext>
            </a:extLst>
          </p:cNvPr>
          <p:cNvSpPr txBox="1">
            <a:spLocks/>
          </p:cNvSpPr>
          <p:nvPr/>
        </p:nvSpPr>
        <p:spPr>
          <a:xfrm>
            <a:off x="457200" y="603947"/>
            <a:ext cx="80010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Scotland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2B435C-243A-496F-B678-87C0D9EFC4DA}"/>
              </a:ext>
            </a:extLst>
          </p:cNvPr>
          <p:cNvSpPr txBox="1">
            <a:spLocks/>
          </p:cNvSpPr>
          <p:nvPr/>
        </p:nvSpPr>
        <p:spPr>
          <a:xfrm>
            <a:off x="4343401" y="635749"/>
            <a:ext cx="4648200" cy="298509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/>
              <a:t>Scottish Funding Council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solidFill>
                  <a:srgbClr val="2F1C44"/>
                </a:solidFill>
                <a:effectLst/>
                <a:ea typeface="Calibri" panose="020F0502020204030204" pitchFamily="34" charset="0"/>
              </a:rPr>
              <a:t>institutions required to have a published Student Carers Policy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solidFill>
                  <a:srgbClr val="2F1C44"/>
                </a:solidFill>
                <a:effectLst/>
                <a:ea typeface="Calibri" panose="020F0502020204030204" pitchFamily="34" charset="0"/>
              </a:rPr>
              <a:t>recommended to have a signed Student Carer Statement of Intent</a:t>
            </a:r>
            <a:endParaRPr lang="en-GB" sz="20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/>
              <a:t>Carers Trust, Scotland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Going Higher for Student Carers Recognition Award - </a:t>
            </a:r>
            <a:r>
              <a:rPr lang="en-US" sz="2000" b="0" i="0" dirty="0">
                <a:solidFill>
                  <a:srgbClr val="152F4E"/>
                </a:solidFill>
                <a:effectLst/>
              </a:rPr>
              <a:t>aimed at Scotland’s 19 universities, underpinned by 3 </a:t>
            </a:r>
            <a:r>
              <a:rPr lang="en-US" sz="2000" dirty="0">
                <a:solidFill>
                  <a:srgbClr val="152F4E"/>
                </a:solidFill>
              </a:rPr>
              <a:t>principles: </a:t>
            </a:r>
            <a:r>
              <a:rPr lang="en-US" sz="2000" b="0" i="0" dirty="0">
                <a:solidFill>
                  <a:srgbClr val="152F4E"/>
                </a:solidFill>
                <a:effectLst/>
              </a:rPr>
              <a:t>identify, support and report on student carers, and </a:t>
            </a:r>
            <a:r>
              <a:rPr lang="en-US" sz="2000" b="0" i="0" dirty="0" err="1">
                <a:solidFill>
                  <a:srgbClr val="152F4E"/>
                </a:solidFill>
                <a:effectLst/>
              </a:rPr>
              <a:t>recognise</a:t>
            </a:r>
            <a:r>
              <a:rPr lang="en-US" sz="2000" b="0" i="0" dirty="0">
                <a:solidFill>
                  <a:srgbClr val="152F4E"/>
                </a:solidFill>
                <a:effectLst/>
              </a:rPr>
              <a:t> good practice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52F4E"/>
                </a:solidFill>
              </a:rPr>
              <a:t>Guidance on student carer policy, statement of intent, student carer action plan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52F4E"/>
                </a:solidFill>
              </a:rPr>
              <a:t>Care Aware – e-module for staff with digital badge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solidFill>
                <a:srgbClr val="152F4E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30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3000" b="1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3000" b="1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3000" b="1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 dirty="0"/>
              <a:t>  </a:t>
            </a:r>
            <a:endParaRPr lang="en-GB" sz="3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DD03BCF-E4EB-80D6-C655-666C1F90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9" y="1241181"/>
            <a:ext cx="3762798" cy="2527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34439ED-4694-73A9-06C0-3BBB08E46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29" y="4038600"/>
            <a:ext cx="3768967" cy="2430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31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FE4A-82B2-EFA3-5853-BCE85571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1DD29-2111-AE3B-FB73-C32D6DEA15D1}"/>
              </a:ext>
            </a:extLst>
          </p:cNvPr>
          <p:cNvSpPr txBox="1">
            <a:spLocks/>
          </p:cNvSpPr>
          <p:nvPr/>
        </p:nvSpPr>
        <p:spPr>
          <a:xfrm>
            <a:off x="381001" y="6096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Facilitating student carers to self-identify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0459-547E-41AB-7BD7-3F64C490AA9F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259AC-D4AF-33B9-DCE7-9802687D7FF6}"/>
              </a:ext>
            </a:extLst>
          </p:cNvPr>
          <p:cNvSpPr txBox="1"/>
          <p:nvPr/>
        </p:nvSpPr>
        <p:spPr>
          <a:xfrm>
            <a:off x="210205" y="1070044"/>
            <a:ext cx="85212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point of application to HEIs (e.g. UCAS in UK) and ongoing through entire student life cycle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that HEIs provide to applicants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provided in applications (e.g. Mature student applications)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time of admissions / enrolment, e.g. question to identify student carers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at Open Days, by student services, Students Union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for extenuating circumstances/financial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to students at the start of and throughout academic year to encourage self-identification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training – all staff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kern="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with community and voluntary sector / strengthening links with schools  </a:t>
            </a:r>
          </a:p>
          <a:p>
            <a:r>
              <a:rPr lang="en-IE" sz="2400" b="1" i="0" u="none" strike="noStrike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NB: Appropriate support must be available and follow disclosure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159839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BB9F1B-D878-401C-84B0-952545BD3660}"/>
              </a:ext>
            </a:extLst>
          </p:cNvPr>
          <p:cNvSpPr txBox="1">
            <a:spLocks/>
          </p:cNvSpPr>
          <p:nvPr/>
        </p:nvSpPr>
        <p:spPr>
          <a:xfrm>
            <a:off x="358060" y="787801"/>
            <a:ext cx="80010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Concluding remarks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AA489-AE2E-4D72-8E66-C432B929C0C4}"/>
              </a:ext>
            </a:extLst>
          </p:cNvPr>
          <p:cNvSpPr txBox="1">
            <a:spLocks/>
          </p:cNvSpPr>
          <p:nvPr/>
        </p:nvSpPr>
        <p:spPr>
          <a:xfrm>
            <a:off x="483338" y="1981200"/>
            <a:ext cx="8557339" cy="48768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2"/>
              </a:solidFill>
            </a:endParaRP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GB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2F5D43-7515-4BEC-B839-D919556C3DAA}"/>
              </a:ext>
            </a:extLst>
          </p:cNvPr>
          <p:cNvSpPr txBox="1">
            <a:spLocks/>
          </p:cNvSpPr>
          <p:nvPr/>
        </p:nvSpPr>
        <p:spPr>
          <a:xfrm>
            <a:off x="179030" y="1450623"/>
            <a:ext cx="8785940" cy="523804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Likely to see an increase in student carers in HEIs due to population ageing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More reliable data needed on student carers in HEIs in Ireland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How student carers are identified and conceptualised matters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Growing body of international literature including on access, prevalence, characteristics, experiences, impacts and issues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 most ‘advanced’ with respect to </a:t>
            </a: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student carers in HEIs, with Scotland leading the way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Ireland an ‘emergent’ country with respect to policy and research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Interest in student carers in HEIs in Ireland is growing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Structured whole of university / society approach warranted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Useful frameworks, approaches and resources available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 to think beyond the university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IE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IE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501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650" y="4555829"/>
            <a:ext cx="5600700" cy="367708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Thank-you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Questions? 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64FD67-A51C-475F-BC13-20B21CD55C3B}"/>
              </a:ext>
            </a:extLst>
          </p:cNvPr>
          <p:cNvSpPr txBox="1">
            <a:spLocks/>
          </p:cNvSpPr>
          <p:nvPr/>
        </p:nvSpPr>
        <p:spPr>
          <a:xfrm>
            <a:off x="4572000" y="1755479"/>
            <a:ext cx="3086100" cy="28003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274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3F0C0-B962-4B97-BD1E-0D9A4C8429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261" y="609600"/>
            <a:ext cx="8382000" cy="3677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</a:rPr>
              <a:t>A narrow definition of carers </a:t>
            </a:r>
            <a:endParaRPr kumimoji="0" lang="en-IE" sz="28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B497BC-013E-3952-69F3-1FE06C2E4033}"/>
              </a:ext>
            </a:extLst>
          </p:cNvPr>
          <p:cNvSpPr txBox="1">
            <a:spLocks/>
          </p:cNvSpPr>
          <p:nvPr/>
        </p:nvSpPr>
        <p:spPr>
          <a:xfrm>
            <a:off x="306161" y="1185152"/>
            <a:ext cx="8699137" cy="485502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/>
              <a:t>People who provide regular unpaid personal help or support to a family member, </a:t>
            </a:r>
            <a:r>
              <a:rPr lang="en-US" sz="2200" dirty="0" err="1"/>
              <a:t>neighbour</a:t>
            </a:r>
            <a:r>
              <a:rPr lang="en-US" sz="2200" dirty="0"/>
              <a:t> or friend with a long-term illness, health issue, an issue related to old age or disability (Census 2022) 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Almost 300,000 people (5.8%) self-identified as carers in 2022 </a:t>
            </a:r>
            <a:endParaRPr lang="en-GB" sz="2200" dirty="0"/>
          </a:p>
          <a:p>
            <a:pPr>
              <a:spcBef>
                <a:spcPts val="0"/>
              </a:spcBef>
            </a:pPr>
            <a:endParaRPr lang="en-GB" sz="1200" dirty="0"/>
          </a:p>
          <a:p>
            <a:pPr>
              <a:spcBef>
                <a:spcPts val="0"/>
              </a:spcBef>
            </a:pPr>
            <a:r>
              <a:rPr lang="en-GB" sz="2200" dirty="0"/>
              <a:t>Often referred to as ‘family carers’ or ‘informal carers’ 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Broader definitions </a:t>
            </a:r>
            <a:r>
              <a:rPr lang="en-GB" sz="2200" dirty="0"/>
              <a:t>include (e.g. ESRI, 2024):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Young people’s caregiving to younger siblings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Parental care to children </a:t>
            </a:r>
          </a:p>
          <a:p>
            <a:pPr>
              <a:spcBef>
                <a:spcPts val="0"/>
              </a:spcBef>
            </a:pPr>
            <a:endParaRPr lang="en-GB" sz="3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7BEA-5AEC-02F6-BD82-E50AFAD9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6747A-F02D-9CCE-E108-020312AA33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0999" y="685800"/>
            <a:ext cx="8382000" cy="3677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</a:rPr>
              <a:t>Defining ‘Student carers’ </a:t>
            </a:r>
            <a:endParaRPr kumimoji="0" lang="en-IE" sz="28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577954-E1EC-8F35-925A-0005E1BB5803}"/>
              </a:ext>
            </a:extLst>
          </p:cNvPr>
          <p:cNvSpPr txBox="1">
            <a:spLocks/>
          </p:cNvSpPr>
          <p:nvPr/>
        </p:nvSpPr>
        <p:spPr>
          <a:xfrm>
            <a:off x="315686" y="1317171"/>
            <a:ext cx="8699137" cy="485502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(using narrow definition)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‘anyone who cares, unpaid, for a friend or family member who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due to illness, disability, a mental health problem or an addiction cannot cope without their support’ (Carers Trust, 2015: 7)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‘Young adult carers’ - 18 to 25 years (as distinct from ‘young carers’)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Mature students too may have caring responsibilities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22F2-ABF3-D279-6E9F-1382035E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364098-3938-7C28-719F-BD558A67E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0999" y="685800"/>
            <a:ext cx="8382000" cy="3677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Who provides care in </a:t>
            </a:r>
            <a:r>
              <a:rPr lang="en-US" dirty="0" err="1">
                <a:solidFill>
                  <a:schemeClr val="accent1"/>
                </a:solidFill>
              </a:rPr>
              <a:t>ireland</a:t>
            </a:r>
            <a:r>
              <a:rPr lang="en-US" dirty="0">
                <a:solidFill>
                  <a:schemeClr val="accent1"/>
                </a:solidFill>
              </a:rPr>
              <a:t>? </a:t>
            </a:r>
            <a:endParaRPr kumimoji="0" lang="en-IE" sz="28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aph of a graph with a chart of a person's figure&#10;&#10;Description automatically generated with medium confidence">
            <a:extLst>
              <a:ext uri="{FF2B5EF4-FFF2-40B4-BE49-F238E27FC236}">
                <a16:creationId xmlns:a16="http://schemas.microsoft.com/office/drawing/2014/main" id="{BABDAB93-5C76-047D-040A-0E4F76BC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243797"/>
            <a:ext cx="6019800" cy="5572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B1412-AA3B-9C0C-B525-3A2E072AE0F7}"/>
              </a:ext>
            </a:extLst>
          </p:cNvPr>
          <p:cNvSpPr txBox="1"/>
          <p:nvPr/>
        </p:nvSpPr>
        <p:spPr>
          <a:xfrm>
            <a:off x="6455744" y="4267200"/>
            <a:ext cx="2575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Irish Health Survey 2019 showed 92,000 (8%) of people aged15-24 years provide care at least once a week (CSO, 2019)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F48B3-6FE0-CAB9-87BA-10588A0246D2}"/>
              </a:ext>
            </a:extLst>
          </p:cNvPr>
          <p:cNvSpPr txBox="1"/>
          <p:nvPr/>
        </p:nvSpPr>
        <p:spPr>
          <a:xfrm>
            <a:off x="6429374" y="1653480"/>
            <a:ext cx="24098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dirty="0"/>
              <a:t>Census question has changed leading to an increase in number of people in Census identifying as carers (CAI, 2022) </a:t>
            </a:r>
          </a:p>
        </p:txBody>
      </p:sp>
    </p:spTree>
    <p:extLst>
      <p:ext uri="{BB962C8B-B14F-4D97-AF65-F5344CB8AC3E}">
        <p14:creationId xmlns:p14="http://schemas.microsoft.com/office/powerpoint/2010/main" val="4445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3F0C0-B962-4B97-BD1E-0D9A4C8429B5}"/>
              </a:ext>
            </a:extLst>
          </p:cNvPr>
          <p:cNvSpPr txBox="1">
            <a:spLocks/>
          </p:cNvSpPr>
          <p:nvPr/>
        </p:nvSpPr>
        <p:spPr>
          <a:xfrm>
            <a:off x="451945" y="553181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How many student carers in HEI</a:t>
            </a:r>
            <a:r>
              <a:rPr lang="en-GB" cap="none" dirty="0">
                <a:solidFill>
                  <a:schemeClr val="accent1"/>
                </a:solidFill>
              </a:rPr>
              <a:t>s</a:t>
            </a:r>
            <a:r>
              <a:rPr lang="en-GB" dirty="0">
                <a:solidFill>
                  <a:schemeClr val="accent1"/>
                </a:solidFill>
              </a:rPr>
              <a:t>?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76EA-58CD-450A-A35A-939362E55384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67387-A456-634F-4028-82CC7C8ED96E}"/>
              </a:ext>
            </a:extLst>
          </p:cNvPr>
          <p:cNvSpPr txBox="1"/>
          <p:nvPr/>
        </p:nvSpPr>
        <p:spPr>
          <a:xfrm>
            <a:off x="465083" y="1070044"/>
            <a:ext cx="81534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IE" sz="2400" dirty="0"/>
              <a:t>Not easy to get an accurate number of student carers </a:t>
            </a:r>
          </a:p>
          <a:p>
            <a:pPr marL="0" lvl="1">
              <a:spcBef>
                <a:spcPts val="0"/>
              </a:spcBef>
            </a:pPr>
            <a:r>
              <a:rPr lang="en-IE" sz="2400" dirty="0"/>
              <a:t>Estimates from some other countries, but these vary </a:t>
            </a:r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UK – between 3% and 6% of student population are student carers (NUS, 2013)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Norway – estimated at 5.5% (Haugland et al. 2020)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USA – 5.7% of students (Armstrong-Carter et al., 2022)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France – 15% of university students are young adult carers (</a:t>
            </a:r>
            <a:r>
              <a:rPr lang="en-IE" sz="2400" dirty="0" err="1"/>
              <a:t>Chevrier</a:t>
            </a:r>
            <a:r>
              <a:rPr lang="en-IE" sz="2400" dirty="0"/>
              <a:t> et al., 2023)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Ireland – not known</a:t>
            </a:r>
          </a:p>
          <a:p>
            <a:pPr marL="0" lvl="1">
              <a:spcBef>
                <a:spcPts val="0"/>
              </a:spcBef>
            </a:pPr>
            <a:r>
              <a:rPr lang="en-IE" sz="2400" dirty="0"/>
              <a:t>Crude estimate - between 7,704 and 15,407 students in HEIs  </a:t>
            </a:r>
          </a:p>
        </p:txBody>
      </p:sp>
    </p:spTree>
    <p:extLst>
      <p:ext uri="{BB962C8B-B14F-4D97-AF65-F5344CB8AC3E}">
        <p14:creationId xmlns:p14="http://schemas.microsoft.com/office/powerpoint/2010/main" val="300712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3F0C0-B962-4B97-BD1E-0D9A4C8429B5}"/>
              </a:ext>
            </a:extLst>
          </p:cNvPr>
          <p:cNvSpPr txBox="1">
            <a:spLocks/>
          </p:cNvSpPr>
          <p:nvPr/>
        </p:nvSpPr>
        <p:spPr>
          <a:xfrm>
            <a:off x="451945" y="553181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Many Ways of thinking about care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C76EA-58CD-450A-A35A-939362E55384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67387-A456-634F-4028-82CC7C8ED96E}"/>
              </a:ext>
            </a:extLst>
          </p:cNvPr>
          <p:cNvSpPr txBox="1"/>
          <p:nvPr/>
        </p:nvSpPr>
        <p:spPr>
          <a:xfrm>
            <a:off x="381001" y="1295400"/>
            <a:ext cx="815340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Hours, type and intensity of caring; characteristics of carers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Models of caregiver stress, burden and burnout (e.g. </a:t>
            </a:r>
            <a:r>
              <a:rPr lang="en-IE" sz="2400" dirty="0" err="1"/>
              <a:t>Pearlin</a:t>
            </a:r>
            <a:r>
              <a:rPr lang="en-IE" sz="2400" dirty="0"/>
              <a:t>, 1990; Demerouti et al., 2001)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Feminist perspectives on care – gendered nature of care and the implications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Ethics of care – emphasises interdependency and foregrounds relationships (e.g. Joan </a:t>
            </a:r>
            <a:r>
              <a:rPr lang="en-IE" sz="2400" dirty="0" err="1"/>
              <a:t>Tronto</a:t>
            </a:r>
            <a:r>
              <a:rPr lang="en-IE" sz="2400" dirty="0"/>
              <a:t>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Political ethics of care – university care culture, government policy and social services 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Ecological systems theory – a whole systems approach, students nested in and influenced by different levels (Bronfenbrenner 1979)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9479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over&#10;&#10;Description automatically generated">
            <a:extLst>
              <a:ext uri="{FF2B5EF4-FFF2-40B4-BE49-F238E27FC236}">
                <a16:creationId xmlns:a16="http://schemas.microsoft.com/office/drawing/2014/main" id="{ED06E0CB-2D6A-42E6-C2A0-FA20C3DA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25" y="3095768"/>
            <a:ext cx="1256976" cy="1774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group of people smiling&#10;&#10;Description automatically generated">
            <a:extLst>
              <a:ext uri="{FF2B5EF4-FFF2-40B4-BE49-F238E27FC236}">
                <a16:creationId xmlns:a16="http://schemas.microsoft.com/office/drawing/2014/main" id="{04922848-14D1-A12A-6DAD-CB792C71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870" y="3095768"/>
            <a:ext cx="1256976" cy="1789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cover of a book&#10;&#10;Description automatically generated">
            <a:extLst>
              <a:ext uri="{FF2B5EF4-FFF2-40B4-BE49-F238E27FC236}">
                <a16:creationId xmlns:a16="http://schemas.microsoft.com/office/drawing/2014/main" id="{CF859097-AF26-2301-462C-1A1DA4AF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870" y="1140454"/>
            <a:ext cx="1251242" cy="1774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A cover of a report&#10;&#10;Description automatically generated">
            <a:extLst>
              <a:ext uri="{FF2B5EF4-FFF2-40B4-BE49-F238E27FC236}">
                <a16:creationId xmlns:a16="http://schemas.microsoft.com/office/drawing/2014/main" id="{B40EF10D-8905-5506-4E30-84D00DFED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425" y="1158847"/>
            <a:ext cx="1245912" cy="1774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504263AB-C5E9-A2C8-C220-58BAD73DFE6F}"/>
              </a:ext>
            </a:extLst>
          </p:cNvPr>
          <p:cNvSpPr txBox="1">
            <a:spLocks/>
          </p:cNvSpPr>
          <p:nvPr/>
        </p:nvSpPr>
        <p:spPr>
          <a:xfrm>
            <a:off x="337912" y="577976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National Strategies and Plans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B4155F-6D6D-AE0E-DA8C-5D80831D88B1}"/>
              </a:ext>
            </a:extLst>
          </p:cNvPr>
          <p:cNvSpPr txBox="1"/>
          <p:nvPr/>
        </p:nvSpPr>
        <p:spPr>
          <a:xfrm>
            <a:off x="457200" y="1181787"/>
            <a:ext cx="5199993" cy="5170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IE" b="1" dirty="0"/>
              <a:t>National Strategy for Higher Education to 2030 </a:t>
            </a:r>
            <a:r>
              <a:rPr lang="en-IE" dirty="0"/>
              <a:t>- highlighted low level of part-time study opportunities (Department of Education and Skills, 2011, p. 46)</a:t>
            </a:r>
          </a:p>
          <a:p>
            <a:pPr marL="0" lvl="1"/>
            <a:endParaRPr lang="en-IE" sz="1400" dirty="0"/>
          </a:p>
          <a:p>
            <a:pPr marL="0" lvl="1"/>
            <a:r>
              <a:rPr lang="en-IE" b="1" dirty="0"/>
              <a:t>National Access Plan - </a:t>
            </a:r>
            <a:r>
              <a:rPr lang="en-IE" dirty="0"/>
              <a:t>being a carer contributing to disadvantage and underrepresentation of students in HEIs; included as a priority group; need for more reliable data (HEA, 2022)</a:t>
            </a:r>
          </a:p>
          <a:p>
            <a:pPr marL="0" lvl="1"/>
            <a:endParaRPr lang="en-IE" dirty="0"/>
          </a:p>
          <a:p>
            <a:pPr marL="0" lvl="1"/>
            <a:endParaRPr lang="en-IE" dirty="0"/>
          </a:p>
          <a:p>
            <a:pPr marL="0" lvl="1"/>
            <a:endParaRPr lang="en-IE" dirty="0"/>
          </a:p>
          <a:p>
            <a:pPr marL="0" lvl="1"/>
            <a:r>
              <a:rPr lang="en-IE" b="1" dirty="0"/>
              <a:t>National Carers Strategy </a:t>
            </a:r>
            <a:r>
              <a:rPr lang="en-IE" dirty="0"/>
              <a:t>(Department of Health, 2012)</a:t>
            </a:r>
            <a:r>
              <a:rPr lang="en-IE" b="1" dirty="0"/>
              <a:t> </a:t>
            </a:r>
          </a:p>
          <a:p>
            <a:pPr marL="0" lvl="1"/>
            <a:endParaRPr lang="en-IE" sz="1400" b="1" dirty="0"/>
          </a:p>
          <a:p>
            <a:pPr marL="0" lvl="1"/>
            <a:r>
              <a:rPr lang="en-IE" b="1" dirty="0"/>
              <a:t>National Youth Strategy </a:t>
            </a:r>
            <a:r>
              <a:rPr lang="en-IE" dirty="0"/>
              <a:t>(Department of Children and Youth Affairs, 2015)</a:t>
            </a:r>
          </a:p>
          <a:p>
            <a:pPr marL="0" lvl="1"/>
            <a:endParaRPr lang="en-IE" sz="1400" dirty="0"/>
          </a:p>
          <a:p>
            <a:pPr marL="0" lvl="1"/>
            <a:r>
              <a:rPr lang="en-IE" b="1" dirty="0"/>
              <a:t>Young Ireland </a:t>
            </a:r>
            <a:r>
              <a:rPr lang="en-IE" dirty="0"/>
              <a:t>(DCEDIY,  2023)</a:t>
            </a:r>
            <a:endParaRPr lang="en-IE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CDFC5-495C-125A-B08E-36706E87D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914" y="5043198"/>
            <a:ext cx="1245912" cy="17787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06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8554-0F61-D108-ED11-BC183A377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D5683-136B-AEC6-CC35-8F8E33781092}"/>
              </a:ext>
            </a:extLst>
          </p:cNvPr>
          <p:cNvSpPr txBox="1">
            <a:spLocks/>
          </p:cNvSpPr>
          <p:nvPr/>
        </p:nvSpPr>
        <p:spPr>
          <a:xfrm>
            <a:off x="447675" y="609600"/>
            <a:ext cx="8458200" cy="367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research in Ireland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5E488-0527-E931-8C41-9D2AF727C19E}"/>
              </a:ext>
            </a:extLst>
          </p:cNvPr>
          <p:cNvSpPr txBox="1">
            <a:spLocks/>
          </p:cNvSpPr>
          <p:nvPr/>
        </p:nvSpPr>
        <p:spPr>
          <a:xfrm>
            <a:off x="381001" y="1600200"/>
            <a:ext cx="1295399" cy="45720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GB" sz="3000" dirty="0"/>
          </a:p>
          <a:p>
            <a:pPr lvl="1">
              <a:spcBef>
                <a:spcPts val="0"/>
              </a:spcBef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endParaRPr lang="en-GB" sz="3000" dirty="0"/>
          </a:p>
          <a:p>
            <a:pPr marL="324000" lvl="1" indent="0">
              <a:spcBef>
                <a:spcPts val="0"/>
              </a:spcBef>
              <a:buNone/>
            </a:pPr>
            <a:r>
              <a:rPr lang="en-GB" sz="30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IE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87BBD-A297-D23D-0C99-A7BF68FE7266}"/>
              </a:ext>
            </a:extLst>
          </p:cNvPr>
          <p:cNvSpPr txBox="1"/>
          <p:nvPr/>
        </p:nvSpPr>
        <p:spPr>
          <a:xfrm>
            <a:off x="381001" y="1190625"/>
            <a:ext cx="8610599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IE" sz="2400" dirty="0"/>
              <a:t>Limited but emergent: </a:t>
            </a:r>
          </a:p>
          <a:p>
            <a:pPr marL="0" lvl="1">
              <a:spcBef>
                <a:spcPts val="0"/>
              </a:spcBef>
            </a:pPr>
            <a:endParaRPr lang="en-IE" sz="1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Interviews with small sample of HEI access officers (CAI, 2012) </a:t>
            </a:r>
            <a:endParaRPr lang="en-IE" sz="2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Study including survey of young adult carers (n=48) and their experiences of education (Kelleher, 2023)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Caregiving among young adults (broadly) using data from Growing Up in Ireland Survey (ESRI, 2024)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IE" sz="2400" dirty="0"/>
              <a:t>Young carers transitioning through school, education and employment (Moloney et al., 2023)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/>
              <a:t>Irish and European wide studies showing higher levels of depressive symptoms among young carers (Bowman </a:t>
            </a:r>
            <a:r>
              <a:rPr lang="en-IE" sz="2400" dirty="0" err="1"/>
              <a:t>Grangel</a:t>
            </a:r>
            <a:r>
              <a:rPr lang="en-IE" sz="2400" dirty="0"/>
              <a:t> et al., 2024; Gallagher et al., 2024)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endParaRPr lang="en-IE" sz="2400" dirty="0"/>
          </a:p>
          <a:p>
            <a:pPr marL="0" lvl="1">
              <a:spcBef>
                <a:spcPts val="0"/>
              </a:spcBef>
            </a:pPr>
            <a:r>
              <a:rPr lang="en-IE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96787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356799822D44D9B8F0B87567C06FD" ma:contentTypeVersion="0" ma:contentTypeDescription="Create a new document." ma:contentTypeScope="" ma:versionID="d6c36e0fdffb0da1c73ee14092b80b8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D89A271-4AB2-4AD1-B020-9CADEDED215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7B501-9581-4F67-9E3F-0CB49BCE0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35</TotalTime>
  <Words>2449</Words>
  <Application>Microsoft Office PowerPoint</Application>
  <PresentationFormat>On-screen Show (4:3)</PresentationFormat>
  <Paragraphs>483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Verdana</vt:lpstr>
      <vt:lpstr>Wingdings 2</vt:lpstr>
      <vt:lpstr>Dividend</vt:lpstr>
      <vt:lpstr>   Student carers in  higher education institutions </vt:lpstr>
      <vt:lpstr>PowerPoint Presentation</vt:lpstr>
      <vt:lpstr>A narrow definition of carers </vt:lpstr>
      <vt:lpstr>Defining ‘Student carers’ </vt:lpstr>
      <vt:lpstr>Who provides care in ireland?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Thank-you 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 10020 MP Health Policy 3 Health Inequalities and Challenges 2022</dc:title>
  <dc:creator>Maria Pierce</dc:creator>
  <cp:lastModifiedBy>Maria Pierce</cp:lastModifiedBy>
  <cp:revision>611</cp:revision>
  <cp:lastPrinted>2018-08-22T14:18:44Z</cp:lastPrinted>
  <dcterms:created xsi:type="dcterms:W3CDTF">2017-08-16T15:45:51Z</dcterms:created>
  <dcterms:modified xsi:type="dcterms:W3CDTF">2024-06-11T13:39:19Z</dcterms:modified>
</cp:coreProperties>
</file>