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0"/>
  </p:notesMasterIdLst>
  <p:sldIdLst>
    <p:sldId id="258" r:id="rId2"/>
    <p:sldId id="259" r:id="rId3"/>
    <p:sldId id="266" r:id="rId4"/>
    <p:sldId id="262" r:id="rId5"/>
    <p:sldId id="267" r:id="rId6"/>
    <p:sldId id="261" r:id="rId7"/>
    <p:sldId id="265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1" autoAdjust="0"/>
    <p:restoredTop sz="85696" autoAdjust="0"/>
  </p:normalViewPr>
  <p:slideViewPr>
    <p:cSldViewPr snapToGrid="0">
      <p:cViewPr varScale="1">
        <p:scale>
          <a:sx n="62" d="100"/>
          <a:sy n="62" d="100"/>
        </p:scale>
        <p:origin x="7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C20BB3-3CCB-4FE5-991B-82F6BCB48AF3}" type="datetimeFigureOut">
              <a:rPr lang="en-US" smtClean="0"/>
              <a:t>5/24/2024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46DE6-3336-457D-A091-FA20AC1C5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695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5410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Consider talking about: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Psychology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Definitions arising in modern teaching of meditation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Other usages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2521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Consider talking about: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Sati and smṛti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Translation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Alternative translations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2078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MIEA’s randomized, controlled trial at Duke University shows MIEA as a very effective mindfulness intervention with students reporting significant improvement in the following: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3773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Consider talking about: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Watching the breath, body-scan and other techniques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Timings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 Buddhist context; moral precepts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207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9582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5/24/2024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564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5/24/2024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801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5/24/2024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809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6151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5/24/2024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465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5/24/2024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006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5/24/2024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763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5/24/2024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714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5/24/2024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084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5/24/2024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925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5/24/2024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982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98590" y="988741"/>
            <a:ext cx="5888754" cy="4880518"/>
          </a:xfrm>
          <a:noFill/>
          <a:ln>
            <a:noFill/>
          </a:ln>
        </p:spPr>
        <p:txBody>
          <a:bodyPr wrap="square">
            <a:normAutofit/>
          </a:bodyPr>
          <a:lstStyle/>
          <a:p>
            <a:pPr algn="l"/>
            <a:r>
              <a:rPr lang="en-US" sz="4800" dirty="0">
                <a:solidFill>
                  <a:schemeClr val="tx1"/>
                </a:solidFill>
              </a:rPr>
              <a:t>MIEA</a:t>
            </a:r>
            <a:br>
              <a:rPr lang="en-US" sz="4800" dirty="0">
                <a:solidFill>
                  <a:schemeClr val="tx1"/>
                </a:solidFill>
              </a:rPr>
            </a:br>
            <a:r>
              <a:rPr lang="en-US" sz="4800" dirty="0">
                <a:solidFill>
                  <a:schemeClr val="tx1"/>
                </a:solidFill>
              </a:rPr>
              <a:t>Mindfulness Institute for Emerging adults</a:t>
            </a:r>
            <a:br>
              <a:rPr lang="en-US" sz="4800" dirty="0">
                <a:solidFill>
                  <a:schemeClr val="tx1"/>
                </a:solidFill>
              </a:rPr>
            </a:b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E5BD17F-C95C-40ED-8D04-03295D46FD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203DEB5-0B19-4F8E-84E2-00F5861C96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38656" y="0"/>
            <a:ext cx="321564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867700" y="2007220"/>
            <a:ext cx="2357553" cy="2843560"/>
          </a:xfrm>
        </p:spPr>
        <p:txBody>
          <a:bodyPr anchor="ctr">
            <a:normAutofit/>
          </a:bodyPr>
          <a:lstStyle/>
          <a:p>
            <a:pPr algn="r"/>
            <a:r>
              <a:rPr lang="en-US" sz="2000" dirty="0">
                <a:ea typeface="Cabin" panose="020B0803050202020004" pitchFamily="34" charset="-128"/>
              </a:rPr>
              <a:t>Teaching mindfulness to college students and other emerging adults.</a:t>
            </a:r>
            <a:endParaRPr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385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1706062" y="2291262"/>
            <a:ext cx="8779512" cy="2879256"/>
          </a:xfrm>
        </p:spPr>
        <p:txBody>
          <a:bodyPr>
            <a:normAutofit lnSpcReduction="10000"/>
          </a:bodyPr>
          <a:lstStyle/>
          <a:p>
            <a:endParaRPr lang="en-US" dirty="0">
              <a:solidFill>
                <a:srgbClr val="404040"/>
              </a:solidFill>
            </a:endParaRPr>
          </a:p>
          <a:p>
            <a:r>
              <a:rPr lang="en-US" sz="2600" dirty="0">
                <a:solidFill>
                  <a:srgbClr val="404040"/>
                </a:solidFill>
              </a:rPr>
              <a:t>MIEA</a:t>
            </a:r>
          </a:p>
          <a:p>
            <a:r>
              <a:rPr lang="en-US" sz="2600" dirty="0">
                <a:solidFill>
                  <a:srgbClr val="404040"/>
                </a:solidFill>
              </a:rPr>
              <a:t>Practice</a:t>
            </a:r>
          </a:p>
          <a:p>
            <a:r>
              <a:rPr lang="en-US" sz="2600" dirty="0">
                <a:solidFill>
                  <a:srgbClr val="404040"/>
                </a:solidFill>
              </a:rPr>
              <a:t>Definitions</a:t>
            </a:r>
          </a:p>
          <a:p>
            <a:r>
              <a:rPr lang="en-US" sz="2600" dirty="0">
                <a:solidFill>
                  <a:srgbClr val="404040"/>
                </a:solidFill>
              </a:rPr>
              <a:t>Scientific research</a:t>
            </a:r>
          </a:p>
          <a:p>
            <a:r>
              <a:rPr lang="en-US" sz="2600" dirty="0">
                <a:solidFill>
                  <a:srgbClr val="404040"/>
                </a:solidFill>
              </a:rPr>
              <a:t>Closing</a:t>
            </a:r>
          </a:p>
        </p:txBody>
      </p:sp>
    </p:spTree>
    <p:extLst>
      <p:ext uri="{BB962C8B-B14F-4D97-AF65-F5344CB8AC3E}">
        <p14:creationId xmlns:p14="http://schemas.microsoft.com/office/powerpoint/2010/main" val="4138187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9754CBF-D82C-981F-A33E-432568CE9D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09215" y="2444182"/>
            <a:ext cx="6801612" cy="1239894"/>
          </a:xfrm>
        </p:spPr>
        <p:txBody>
          <a:bodyPr>
            <a:normAutofit/>
          </a:bodyPr>
          <a:lstStyle/>
          <a:p>
            <a:r>
              <a:rPr lang="en-IE" sz="2800" dirty="0"/>
              <a:t>Mindfulness is….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57603B-140A-F728-5908-6A4A562A21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9215" y="2948538"/>
            <a:ext cx="6368012" cy="1239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827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6062" y="2291262"/>
            <a:ext cx="8779512" cy="2879256"/>
          </a:xfrm>
        </p:spPr>
        <p:txBody>
          <a:bodyPr>
            <a:normAutofit/>
          </a:bodyPr>
          <a:lstStyle/>
          <a:p>
            <a:r>
              <a:rPr lang="en-US" sz="2400" i="1" dirty="0"/>
              <a:t>Institute for Mindfulness for Emerging Adults developed</a:t>
            </a:r>
            <a:r>
              <a:rPr lang="en-US" sz="2400" dirty="0"/>
              <a:t> a </a:t>
            </a:r>
            <a:br>
              <a:rPr lang="en-US" sz="2400" dirty="0"/>
            </a:br>
            <a:r>
              <a:rPr lang="en-US" sz="2400" dirty="0"/>
              <a:t>four-session introduction to mindfulness course. </a:t>
            </a:r>
          </a:p>
          <a:p>
            <a:endParaRPr lang="en-US" sz="2400" dirty="0"/>
          </a:p>
          <a:p>
            <a:r>
              <a:rPr lang="en-US" sz="2400" dirty="0"/>
              <a:t>Specifically designed to meet the developmental needs of emerging adults in higher education. </a:t>
            </a:r>
          </a:p>
          <a:p>
            <a:pPr marL="0" indent="0">
              <a:buNone/>
            </a:pPr>
            <a:endParaRPr lang="en-US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4216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5B6D6-891F-EAEC-C9FF-1F0C69CCA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003A50"/>
                </a:solidFill>
                <a:latin typeface="Cabin"/>
                <a:ea typeface="Cabin"/>
                <a:cs typeface="Cabin"/>
                <a:sym typeface="Cabin"/>
              </a:rPr>
              <a:t>Mindfulness is proven to help.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3B2B9-BD84-CB8D-55EF-2E75146BA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4000" dirty="0"/>
              <a:t>Mindfulness cultivates </a:t>
            </a:r>
            <a:br>
              <a:rPr lang="en-US" sz="4000" dirty="0"/>
            </a:br>
            <a:r>
              <a:rPr lang="en-US" sz="4000" dirty="0"/>
              <a:t>confidence, compassion, resilience, and wisdom.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7103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5" name="Rectangle 1030">
            <a:extLst>
              <a:ext uri="{FF2B5EF4-FFF2-40B4-BE49-F238E27FC236}">
                <a16:creationId xmlns:a16="http://schemas.microsoft.com/office/drawing/2014/main" id="{419501C6-F015-4273-AF88-E0F6C8538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6" name="Rectangle 1032">
            <a:extLst>
              <a:ext uri="{FF2B5EF4-FFF2-40B4-BE49-F238E27FC236}">
                <a16:creationId xmlns:a16="http://schemas.microsoft.com/office/drawing/2014/main" id="{CA677DB7-5829-45BD-9754-5EC484CC42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65429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404872"/>
            <a:ext cx="3044950" cy="1627792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/>
              <a:t>Zones of Activation</a:t>
            </a:r>
            <a:endParaRPr lang="en-US" dirty="0"/>
          </a:p>
        </p:txBody>
      </p:sp>
      <p:pic>
        <p:nvPicPr>
          <p:cNvPr id="1026" name="Picture 2" descr="Diagram of 3 gradient concentric circles. Circles are labeled as follows, starting with center: &quot;comfort zone&quot;, &quot;stretch zone&quot;, &quot;overwhelm zone&quot; ">
            <a:extLst>
              <a:ext uri="{FF2B5EF4-FFF2-40B4-BE49-F238E27FC236}">
                <a16:creationId xmlns:a16="http://schemas.microsoft.com/office/drawing/2014/main" id="{BD94D300-4354-CE8A-A1FA-6435DCE6AA8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91581" y="640080"/>
            <a:ext cx="5263134" cy="5263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3571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Autofit/>
          </a:bodyPr>
          <a:lstStyle/>
          <a:p>
            <a:r>
              <a:rPr lang="en-US" sz="2200" dirty="0">
                <a:latin typeface="Cabin" panose="020B0803050202020004" pitchFamily="34" charset="0"/>
              </a:rPr>
              <a:t>. </a:t>
            </a:r>
            <a:br>
              <a:rPr lang="en-US" sz="2200" dirty="0">
                <a:latin typeface="Cabin" panose="020B0803050202020004" pitchFamily="34" charset="0"/>
              </a:rPr>
            </a:br>
            <a:br>
              <a:rPr lang="en-US" sz="2200" dirty="0">
                <a:latin typeface="Cabin" panose="020B0803050202020004" pitchFamily="34" charset="0"/>
              </a:rPr>
            </a:br>
            <a:r>
              <a:rPr lang="en-US" sz="2200" dirty="0">
                <a:latin typeface="Cabin" panose="020B0803050202020004" pitchFamily="34" charset="0"/>
              </a:rPr>
              <a:t>MIEA was as effective as longer programs that are less accessible for young adults</a:t>
            </a:r>
            <a:br>
              <a:rPr lang="en-US" sz="2200" dirty="0">
                <a:latin typeface="Cabin" panose="020B0803050202020004" pitchFamily="34" charset="0"/>
              </a:rPr>
            </a:br>
            <a:br>
              <a:rPr lang="en-US" sz="2200" dirty="0">
                <a:latin typeface="Cabin" panose="020B0803050202020004" pitchFamily="34" charset="0"/>
              </a:rPr>
            </a:b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1940665" y="1843590"/>
            <a:ext cx="8544908" cy="3326928"/>
          </a:xfrm>
        </p:spPr>
        <p:txBody>
          <a:bodyPr>
            <a:normAutofit/>
          </a:bodyPr>
          <a:lstStyle/>
          <a:p>
            <a:r>
              <a:rPr lang="en-US" sz="160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MIEA’s randomized, controlled trial at Duke University shows MIEA as a very effective mindfulness intervention with students reporting significant improvement in the following:</a:t>
            </a:r>
          </a:p>
          <a:p>
            <a:endParaRPr lang="en-US" sz="1500" dirty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endParaRPr lang="en-US" sz="1500" dirty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endParaRPr dirty="0">
              <a:solidFill>
                <a:srgbClr val="404040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5D38FD0-1F6B-3747-25A0-E5697B8CDFC9}"/>
              </a:ext>
            </a:extLst>
          </p:cNvPr>
          <p:cNvGrpSpPr/>
          <p:nvPr/>
        </p:nvGrpSpPr>
        <p:grpSpPr>
          <a:xfrm>
            <a:off x="1815738" y="2716842"/>
            <a:ext cx="8569234" cy="1626558"/>
            <a:chOff x="651663" y="2118878"/>
            <a:chExt cx="7840674" cy="182880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A69171B-E885-F31E-513A-862384903FB8}"/>
                </a:ext>
              </a:extLst>
            </p:cNvPr>
            <p:cNvGrpSpPr/>
            <p:nvPr/>
          </p:nvGrpSpPr>
          <p:grpSpPr>
            <a:xfrm>
              <a:off x="651663" y="2118878"/>
              <a:ext cx="1658679" cy="1828800"/>
              <a:chOff x="651663" y="2118878"/>
              <a:chExt cx="1658679" cy="1828800"/>
            </a:xfrm>
          </p:grpSpPr>
          <p:sp>
            <p:nvSpPr>
              <p:cNvPr id="24" name="Rectangle 42">
                <a:extLst>
                  <a:ext uri="{FF2B5EF4-FFF2-40B4-BE49-F238E27FC236}">
                    <a16:creationId xmlns:a16="http://schemas.microsoft.com/office/drawing/2014/main" id="{B38DCDF1-B70B-5870-D47F-F223E84CEC6C}"/>
                  </a:ext>
                </a:extLst>
              </p:cNvPr>
              <p:cNvSpPr/>
              <p:nvPr/>
            </p:nvSpPr>
            <p:spPr>
              <a:xfrm>
                <a:off x="651663" y="2118878"/>
                <a:ext cx="1658679" cy="1828800"/>
              </a:xfrm>
              <a:prstGeom prst="roundRect">
                <a:avLst/>
              </a:prstGeom>
              <a:solidFill>
                <a:srgbClr val="042C3F">
                  <a:alpha val="10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D5DCE1"/>
                  </a:solidFill>
                </a:endParaRPr>
              </a:p>
            </p:txBody>
          </p: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497290AF-0357-951C-DDBE-05A7B8934942}"/>
                  </a:ext>
                </a:extLst>
              </p:cNvPr>
              <p:cNvGrpSpPr/>
              <p:nvPr/>
            </p:nvGrpSpPr>
            <p:grpSpPr>
              <a:xfrm>
                <a:off x="773937" y="2226748"/>
                <a:ext cx="1414130" cy="1526624"/>
                <a:chOff x="773937" y="2018518"/>
                <a:chExt cx="1414130" cy="1526624"/>
              </a:xfrm>
            </p:grpSpPr>
            <p:pic>
              <p:nvPicPr>
                <p:cNvPr id="26" name="Picture 1">
                  <a:extLst>
                    <a:ext uri="{FF2B5EF4-FFF2-40B4-BE49-F238E27FC236}">
                      <a16:creationId xmlns:a16="http://schemas.microsoft.com/office/drawing/2014/main" id="{14C8C63B-A87B-6F16-46A3-B1735E04558E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86642" y="2018518"/>
                  <a:ext cx="1188720" cy="1188720"/>
                </a:xfrm>
                <a:prstGeom prst="round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27" name="Rectangle 6">
                  <a:extLst>
                    <a:ext uri="{FF2B5EF4-FFF2-40B4-BE49-F238E27FC236}">
                      <a16:creationId xmlns:a16="http://schemas.microsoft.com/office/drawing/2014/main" id="{F8F0C903-0A66-2FA8-CB64-6812BD89EC08}"/>
                    </a:ext>
                  </a:extLst>
                </p:cNvPr>
                <p:cNvSpPr/>
                <p:nvPr/>
              </p:nvSpPr>
              <p:spPr>
                <a:xfrm>
                  <a:off x="773937" y="3204623"/>
                  <a:ext cx="1414130" cy="340519"/>
                </a:xfrm>
                <a:prstGeom prst="round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lvl="0" algn="ctr">
                    <a:buClr>
                      <a:srgbClr val="000000"/>
                    </a:buClr>
                    <a:buSzPts val="2175"/>
                  </a:pPr>
                  <a:r>
                    <a:rPr lang="en-US" sz="1400" dirty="0">
                      <a:solidFill>
                        <a:srgbClr val="042D40"/>
                      </a:solidFill>
                      <a:latin typeface="Cabin"/>
                      <a:ea typeface="Cabin"/>
                      <a:cs typeface="Cabin"/>
                      <a:sym typeface="Cabin"/>
                    </a:rPr>
                    <a:t>Less stressed</a:t>
                  </a:r>
                </a:p>
              </p:txBody>
            </p:sp>
          </p:grp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5536A730-CA08-F193-80DF-DFAF7CF1641A}"/>
                </a:ext>
              </a:extLst>
            </p:cNvPr>
            <p:cNvGrpSpPr/>
            <p:nvPr/>
          </p:nvGrpSpPr>
          <p:grpSpPr>
            <a:xfrm>
              <a:off x="2712328" y="2118878"/>
              <a:ext cx="1658679" cy="1828800"/>
              <a:chOff x="2712328" y="2118878"/>
              <a:chExt cx="1658679" cy="1828800"/>
            </a:xfrm>
          </p:grpSpPr>
          <p:sp>
            <p:nvSpPr>
              <p:cNvPr id="20" name="Rectangle 57">
                <a:extLst>
                  <a:ext uri="{FF2B5EF4-FFF2-40B4-BE49-F238E27FC236}">
                    <a16:creationId xmlns:a16="http://schemas.microsoft.com/office/drawing/2014/main" id="{EEEC46EA-247E-8B23-CACD-91A3AB07145F}"/>
                  </a:ext>
                </a:extLst>
              </p:cNvPr>
              <p:cNvSpPr/>
              <p:nvPr/>
            </p:nvSpPr>
            <p:spPr>
              <a:xfrm>
                <a:off x="2712328" y="2118878"/>
                <a:ext cx="1658679" cy="1828800"/>
              </a:xfrm>
              <a:prstGeom prst="roundRect">
                <a:avLst/>
              </a:prstGeom>
              <a:solidFill>
                <a:srgbClr val="042C3F">
                  <a:alpha val="10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D5DCE1"/>
                  </a:solidFill>
                </a:endParaRPr>
              </a:p>
            </p:txBody>
          </p:sp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F348F21A-FE9F-791D-32C2-7865040ECF02}"/>
                  </a:ext>
                </a:extLst>
              </p:cNvPr>
              <p:cNvGrpSpPr/>
              <p:nvPr/>
            </p:nvGrpSpPr>
            <p:grpSpPr>
              <a:xfrm>
                <a:off x="2834602" y="2223328"/>
                <a:ext cx="1444043" cy="1537257"/>
                <a:chOff x="2834602" y="2007885"/>
                <a:chExt cx="1444043" cy="1537257"/>
              </a:xfrm>
            </p:grpSpPr>
            <p:pic>
              <p:nvPicPr>
                <p:cNvPr id="22" name="Picture 2">
                  <a:extLst>
                    <a:ext uri="{FF2B5EF4-FFF2-40B4-BE49-F238E27FC236}">
                      <a16:creationId xmlns:a16="http://schemas.microsoft.com/office/drawing/2014/main" id="{473FBEC0-D7CC-1750-E155-2C176B1DEBF4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89925" y="2007885"/>
                  <a:ext cx="1188720" cy="1188720"/>
                </a:xfrm>
                <a:prstGeom prst="round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23" name="Rectangle 63">
                  <a:extLst>
                    <a:ext uri="{FF2B5EF4-FFF2-40B4-BE49-F238E27FC236}">
                      <a16:creationId xmlns:a16="http://schemas.microsoft.com/office/drawing/2014/main" id="{9EA03FE7-4A5B-8FEB-8C8E-F66AF8FEB735}"/>
                    </a:ext>
                  </a:extLst>
                </p:cNvPr>
                <p:cNvSpPr/>
                <p:nvPr/>
              </p:nvSpPr>
              <p:spPr>
                <a:xfrm>
                  <a:off x="2834602" y="3204623"/>
                  <a:ext cx="1414130" cy="340519"/>
                </a:xfrm>
                <a:prstGeom prst="round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lvl="0" algn="ctr">
                    <a:buClr>
                      <a:srgbClr val="000000"/>
                    </a:buClr>
                    <a:buSzPts val="2175"/>
                  </a:pPr>
                  <a:r>
                    <a:rPr lang="en-US" sz="1400" dirty="0">
                      <a:solidFill>
                        <a:srgbClr val="042D40"/>
                      </a:solidFill>
                      <a:latin typeface="Cabin"/>
                      <a:ea typeface="Cabin"/>
                      <a:cs typeface="Cabin"/>
                      <a:sym typeface="Cabin"/>
                    </a:rPr>
                    <a:t>More rested</a:t>
                  </a:r>
                </a:p>
              </p:txBody>
            </p:sp>
          </p:grp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008CD1A8-A277-7118-03B5-2CBCDE9A0E42}"/>
                </a:ext>
              </a:extLst>
            </p:cNvPr>
            <p:cNvGrpSpPr/>
            <p:nvPr/>
          </p:nvGrpSpPr>
          <p:grpSpPr>
            <a:xfrm>
              <a:off x="4772993" y="2118878"/>
              <a:ext cx="1658679" cy="1828800"/>
              <a:chOff x="4772993" y="2118878"/>
              <a:chExt cx="1658679" cy="1828800"/>
            </a:xfrm>
          </p:grpSpPr>
          <p:sp>
            <p:nvSpPr>
              <p:cNvPr id="16" name="Rectangle 64">
                <a:extLst>
                  <a:ext uri="{FF2B5EF4-FFF2-40B4-BE49-F238E27FC236}">
                    <a16:creationId xmlns:a16="http://schemas.microsoft.com/office/drawing/2014/main" id="{E71A43CA-B3CB-1E5B-E64A-5E527099945A}"/>
                  </a:ext>
                </a:extLst>
              </p:cNvPr>
              <p:cNvSpPr/>
              <p:nvPr/>
            </p:nvSpPr>
            <p:spPr>
              <a:xfrm>
                <a:off x="4772993" y="2118878"/>
                <a:ext cx="1658679" cy="1828800"/>
              </a:xfrm>
              <a:prstGeom prst="roundRect">
                <a:avLst/>
              </a:prstGeom>
              <a:solidFill>
                <a:srgbClr val="042C3F">
                  <a:alpha val="10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D5DCE1"/>
                  </a:solidFill>
                </a:endParaRPr>
              </a:p>
            </p:txBody>
          </p: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C20B3A1C-0E4E-F275-72DA-33C5924DB655}"/>
                  </a:ext>
                </a:extLst>
              </p:cNvPr>
              <p:cNvGrpSpPr/>
              <p:nvPr/>
            </p:nvGrpSpPr>
            <p:grpSpPr>
              <a:xfrm>
                <a:off x="4895267" y="2209798"/>
                <a:ext cx="1414130" cy="1711822"/>
                <a:chOff x="4895267" y="2071683"/>
                <a:chExt cx="1414130" cy="1711822"/>
              </a:xfrm>
            </p:grpSpPr>
            <p:pic>
              <p:nvPicPr>
                <p:cNvPr id="18" name="Picture 3">
                  <a:extLst>
                    <a:ext uri="{FF2B5EF4-FFF2-40B4-BE49-F238E27FC236}">
                      <a16:creationId xmlns:a16="http://schemas.microsoft.com/office/drawing/2014/main" id="{E7E05424-2747-320A-768B-F7E8D9E5BCD4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53692" y="2071683"/>
                  <a:ext cx="1097280" cy="1097280"/>
                </a:xfrm>
                <a:prstGeom prst="round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9" name="Rectangle 65">
                  <a:extLst>
                    <a:ext uri="{FF2B5EF4-FFF2-40B4-BE49-F238E27FC236}">
                      <a16:creationId xmlns:a16="http://schemas.microsoft.com/office/drawing/2014/main" id="{291F0027-8C87-B685-6867-32ED0FE3BB09}"/>
                    </a:ext>
                  </a:extLst>
                </p:cNvPr>
                <p:cNvSpPr/>
                <p:nvPr/>
              </p:nvSpPr>
              <p:spPr>
                <a:xfrm>
                  <a:off x="4895267" y="3204623"/>
                  <a:ext cx="1414130" cy="578882"/>
                </a:xfrm>
                <a:prstGeom prst="round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lvl="0" algn="ctr">
                    <a:buClr>
                      <a:srgbClr val="000000"/>
                    </a:buClr>
                    <a:buSzPts val="2175"/>
                  </a:pPr>
                  <a:r>
                    <a:rPr lang="en-US" sz="1400" dirty="0">
                      <a:solidFill>
                        <a:srgbClr val="042D40"/>
                      </a:solidFill>
                      <a:latin typeface="Cabin"/>
                      <a:ea typeface="Cabin"/>
                      <a:cs typeface="Cabin"/>
                      <a:sym typeface="Cabin"/>
                    </a:rPr>
                    <a:t>Greater self-compassion</a:t>
                  </a:r>
                </a:p>
              </p:txBody>
            </p:sp>
          </p:grp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05F5F024-0349-E44C-740B-0A9ADE3AEC8F}"/>
                </a:ext>
              </a:extLst>
            </p:cNvPr>
            <p:cNvGrpSpPr/>
            <p:nvPr/>
          </p:nvGrpSpPr>
          <p:grpSpPr>
            <a:xfrm>
              <a:off x="6833658" y="2118878"/>
              <a:ext cx="1658679" cy="1828800"/>
              <a:chOff x="6833658" y="2118878"/>
              <a:chExt cx="1658679" cy="1828800"/>
            </a:xfrm>
          </p:grpSpPr>
          <p:sp>
            <p:nvSpPr>
              <p:cNvPr id="10" name="Rectangle 66">
                <a:extLst>
                  <a:ext uri="{FF2B5EF4-FFF2-40B4-BE49-F238E27FC236}">
                    <a16:creationId xmlns:a16="http://schemas.microsoft.com/office/drawing/2014/main" id="{5B509870-368F-AF1A-73F1-EC3E952F532D}"/>
                  </a:ext>
                </a:extLst>
              </p:cNvPr>
              <p:cNvSpPr/>
              <p:nvPr/>
            </p:nvSpPr>
            <p:spPr>
              <a:xfrm>
                <a:off x="6833658" y="2118878"/>
                <a:ext cx="1658679" cy="1828800"/>
              </a:xfrm>
              <a:prstGeom prst="roundRect">
                <a:avLst/>
              </a:prstGeom>
              <a:solidFill>
                <a:srgbClr val="042C3F">
                  <a:alpha val="10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D5DCE1"/>
                  </a:solidFill>
                </a:endParaRPr>
              </a:p>
            </p:txBody>
          </p: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A315FC16-9DCF-A448-A490-0A79F76B893F}"/>
                  </a:ext>
                </a:extLst>
              </p:cNvPr>
              <p:cNvGrpSpPr/>
              <p:nvPr/>
            </p:nvGrpSpPr>
            <p:grpSpPr>
              <a:xfrm>
                <a:off x="6955932" y="2204715"/>
                <a:ext cx="1414130" cy="1548657"/>
                <a:chOff x="6955932" y="1996485"/>
                <a:chExt cx="1414130" cy="1548657"/>
              </a:xfrm>
            </p:grpSpPr>
            <p:pic>
              <p:nvPicPr>
                <p:cNvPr id="14" name="Picture 4">
                  <a:extLst>
                    <a:ext uri="{FF2B5EF4-FFF2-40B4-BE49-F238E27FC236}">
                      <a16:creationId xmlns:a16="http://schemas.microsoft.com/office/drawing/2014/main" id="{EB5EAE61-F4AF-9D6D-B803-149A98F115B8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026105" y="1996485"/>
                  <a:ext cx="1188720" cy="1188720"/>
                </a:xfrm>
                <a:prstGeom prst="round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5" name="Rectangle 67">
                  <a:extLst>
                    <a:ext uri="{FF2B5EF4-FFF2-40B4-BE49-F238E27FC236}">
                      <a16:creationId xmlns:a16="http://schemas.microsoft.com/office/drawing/2014/main" id="{18C0E9FC-EB57-D4CB-AE46-2A4492FC0FE6}"/>
                    </a:ext>
                  </a:extLst>
                </p:cNvPr>
                <p:cNvSpPr/>
                <p:nvPr/>
              </p:nvSpPr>
              <p:spPr>
                <a:xfrm>
                  <a:off x="6955932" y="3204623"/>
                  <a:ext cx="1414130" cy="340519"/>
                </a:xfrm>
                <a:prstGeom prst="round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lvl="0" algn="ctr">
                    <a:buClr>
                      <a:srgbClr val="000000"/>
                    </a:buClr>
                    <a:buSzPts val="2175"/>
                  </a:pPr>
                  <a:r>
                    <a:rPr lang="en-US" sz="1400" dirty="0">
                      <a:solidFill>
                        <a:srgbClr val="042D40"/>
                      </a:solidFill>
                      <a:latin typeface="Cabin"/>
                      <a:ea typeface="Cabin"/>
                      <a:cs typeface="Cabin"/>
                      <a:sym typeface="Cabin"/>
                    </a:rPr>
                    <a:t>More mindful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4244602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cebergs">
            <a:extLst>
              <a:ext uri="{FF2B5EF4-FFF2-40B4-BE49-F238E27FC236}">
                <a16:creationId xmlns:a16="http://schemas.microsoft.com/office/drawing/2014/main" id="{8FEDC295-BF4C-EBD8-1BFB-B02DE69B645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471" r="14780" b="-1"/>
          <a:stretch/>
        </p:blipFill>
        <p:spPr>
          <a:xfrm>
            <a:off x="20" y="10"/>
            <a:ext cx="7537684" cy="6857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844368"/>
            <a:ext cx="5928360" cy="1188720"/>
          </a:xfrm>
          <a:solidFill>
            <a:schemeClr val="bg1">
              <a:alpha val="8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Practice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291BAA3-FE23-4A48-BA9E-EF0D56A83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7704" y="6740"/>
            <a:ext cx="465429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2273" y="973600"/>
            <a:ext cx="3374136" cy="4924280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Bringing awareness to the present moment using the breath as an anchor.</a:t>
            </a:r>
          </a:p>
          <a:p>
            <a:r>
              <a:rPr lang="en-US">
                <a:solidFill>
                  <a:srgbClr val="FFFFFF"/>
                </a:solidFill>
              </a:rPr>
              <a:t>Body Scan</a:t>
            </a:r>
          </a:p>
          <a:p>
            <a:r>
              <a:rPr lang="en-US">
                <a:solidFill>
                  <a:srgbClr val="FFFFFF"/>
                </a:solidFill>
              </a:rPr>
              <a:t>The Gatha</a:t>
            </a:r>
          </a:p>
        </p:txBody>
      </p:sp>
    </p:spTree>
    <p:extLst>
      <p:ext uri="{BB962C8B-B14F-4D97-AF65-F5344CB8AC3E}">
        <p14:creationId xmlns:p14="http://schemas.microsoft.com/office/powerpoint/2010/main" val="1814575579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Web8E28</Template>
  <TotalTime>411</TotalTime>
  <Words>222</Words>
  <Application>Microsoft Office PowerPoint</Application>
  <PresentationFormat>Widescreen</PresentationFormat>
  <Paragraphs>46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Cabin</vt:lpstr>
      <vt:lpstr>Calibri</vt:lpstr>
      <vt:lpstr>Gill Sans MT</vt:lpstr>
      <vt:lpstr>Parcel</vt:lpstr>
      <vt:lpstr>MIEA Mindfulness Institute for Emerging adults </vt:lpstr>
      <vt:lpstr>Contents</vt:lpstr>
      <vt:lpstr>PowerPoint Presentation</vt:lpstr>
      <vt:lpstr>Introduction</vt:lpstr>
      <vt:lpstr>Mindfulness is proven to help.</vt:lpstr>
      <vt:lpstr>Zones of Activation</vt:lpstr>
      <vt:lpstr>.   MIEA was as effective as longer programs that are less accessible for young adults  </vt:lpstr>
      <vt:lpstr>Practice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Here's your outline to get started</dc:title>
  <dc:creator>Majella Ryan</dc:creator>
  <cp:lastModifiedBy>Niamh Murphy</cp:lastModifiedBy>
  <cp:revision>10</cp:revision>
  <dcterms:created xsi:type="dcterms:W3CDTF">2024-05-23T18:15:50Z</dcterms:created>
  <dcterms:modified xsi:type="dcterms:W3CDTF">2024-05-24T14:57:25Z</dcterms:modified>
</cp:coreProperties>
</file>