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omments/modernComment_125_D11ACCA3.xml" ContentType="application/vnd.ms-powerpoint.comment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85" r:id="rId6"/>
    <p:sldId id="286" r:id="rId7"/>
    <p:sldId id="278" r:id="rId8"/>
    <p:sldId id="290" r:id="rId9"/>
    <p:sldId id="292" r:id="rId10"/>
    <p:sldId id="296" r:id="rId11"/>
    <p:sldId id="291" r:id="rId12"/>
    <p:sldId id="297" r:id="rId13"/>
    <p:sldId id="294" r:id="rId14"/>
    <p:sldId id="293" r:id="rId15"/>
    <p:sldId id="295" r:id="rId16"/>
    <p:sldId id="283" r:id="rId17"/>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Source Sans Pro" panose="020B0503030403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1093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B3E225-3EF3-EF3F-4A67-5470EFAC03C0}" name="Jennifer Maguire Donohoe" initials="JMD" userId="S::MAGUIRJ7@tcd.ie::83f8d016-d4a9-49c3-bec7-2fc945b617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B6AF"/>
    <a:srgbClr val="F47021"/>
    <a:srgbClr val="FCD10B"/>
    <a:srgbClr val="2D9688"/>
    <a:srgbClr val="6EBE49"/>
    <a:srgbClr val="F99053"/>
    <a:srgbClr val="F25027"/>
    <a:srgbClr val="4F81BD"/>
    <a:srgbClr val="3D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0" autoAdjust="0"/>
    <p:restoredTop sz="97441" autoAdjust="0"/>
  </p:normalViewPr>
  <p:slideViewPr>
    <p:cSldViewPr snapToGrid="0">
      <p:cViewPr varScale="1">
        <p:scale>
          <a:sx n="75" d="100"/>
          <a:sy n="75" d="100"/>
        </p:scale>
        <p:origin x="678" y="72"/>
      </p:cViewPr>
      <p:guideLst>
        <p:guide orient="horz" pos="3240"/>
        <p:guide pos="1093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08720354566458"/>
          <c:y val="3.5994925846431436E-2"/>
          <c:w val="0.73002357489744918"/>
          <c:h val="0.84718598482146401"/>
        </c:manualLayout>
      </c:layout>
      <c:barChart>
        <c:barDir val="col"/>
        <c:grouping val="clustered"/>
        <c:varyColors val="0"/>
        <c:ser>
          <c:idx val="0"/>
          <c:order val="0"/>
          <c:spPr>
            <a:solidFill>
              <a:srgbClr val="FCD10B"/>
            </a:solidFill>
            <a:ln>
              <a:noFill/>
            </a:ln>
            <a:effectLst/>
          </c:spPr>
          <c:invertIfNegative val="0"/>
          <c:cat>
            <c:numRef>
              <c:f>Sheet1!$C$3:$C$6</c:f>
              <c:numCache>
                <c:formatCode>General</c:formatCode>
                <c:ptCount val="4"/>
                <c:pt idx="0">
                  <c:v>1993</c:v>
                </c:pt>
                <c:pt idx="1">
                  <c:v>2003</c:v>
                </c:pt>
                <c:pt idx="2">
                  <c:v>2013</c:v>
                </c:pt>
                <c:pt idx="3">
                  <c:v>2023</c:v>
                </c:pt>
              </c:numCache>
            </c:numRef>
          </c:cat>
          <c:val>
            <c:numRef>
              <c:f>Sheet1!$D$3:$D$6</c:f>
              <c:numCache>
                <c:formatCode>General</c:formatCode>
                <c:ptCount val="4"/>
                <c:pt idx="0">
                  <c:v>0</c:v>
                </c:pt>
                <c:pt idx="1">
                  <c:v>211</c:v>
                </c:pt>
                <c:pt idx="2">
                  <c:v>650</c:v>
                </c:pt>
                <c:pt idx="3">
                  <c:v>1116</c:v>
                </c:pt>
              </c:numCache>
            </c:numRef>
          </c:val>
          <c:extLst>
            <c:ext xmlns:c16="http://schemas.microsoft.com/office/drawing/2014/chart" uri="{C3380CC4-5D6E-409C-BE32-E72D297353CC}">
              <c16:uniqueId val="{00000000-3E48-3245-AE10-F052F63D8FB4}"/>
            </c:ext>
          </c:extLst>
        </c:ser>
        <c:dLbls>
          <c:showLegendKey val="0"/>
          <c:showVal val="0"/>
          <c:showCatName val="0"/>
          <c:showSerName val="0"/>
          <c:showPercent val="0"/>
          <c:showBubbleSize val="0"/>
        </c:dLbls>
        <c:gapWidth val="150"/>
        <c:axId val="919472496"/>
        <c:axId val="919477072"/>
      </c:barChart>
      <c:catAx>
        <c:axId val="919472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19477072"/>
        <c:crosses val="autoZero"/>
        <c:auto val="1"/>
        <c:lblAlgn val="ctr"/>
        <c:lblOffset val="100"/>
        <c:noMultiLvlLbl val="1"/>
      </c:catAx>
      <c:valAx>
        <c:axId val="919477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cap="all" baseline="0">
                    <a:solidFill>
                      <a:schemeClr val="tx1">
                        <a:lumMod val="65000"/>
                        <a:lumOff val="35000"/>
                      </a:schemeClr>
                    </a:solidFill>
                    <a:latin typeface="+mn-lt"/>
                    <a:ea typeface="+mn-ea"/>
                    <a:cs typeface="+mn-cs"/>
                  </a:defRPr>
                </a:pPr>
                <a:r>
                  <a:rPr lang="en-IE" sz="1600" b="0" i="0" dirty="0">
                    <a:latin typeface="Arial" panose="020B0604020202020204" pitchFamily="34" charset="0"/>
                    <a:cs typeface="Arial" panose="020B0604020202020204" pitchFamily="34" charset="0"/>
                  </a:rPr>
                  <a:t>TAP undergraduates enrolled in TCD</a:t>
                </a:r>
              </a:p>
            </c:rich>
          </c:tx>
          <c:layout>
            <c:manualLayout>
              <c:xMode val="edge"/>
              <c:yMode val="edge"/>
              <c:x val="5.4010797303031731E-2"/>
              <c:y val="0.12768738692157519"/>
            </c:manualLayout>
          </c:layout>
          <c:overlay val="0"/>
          <c:spPr>
            <a:noFill/>
            <a:ln>
              <a:noFill/>
            </a:ln>
            <a:effectLst/>
          </c:spPr>
          <c:txPr>
            <a:bodyPr rot="-5400000" spcFirstLastPara="1" vertOverflow="ellipsis" vert="horz" wrap="square" anchor="ctr" anchorCtr="1"/>
            <a:lstStyle/>
            <a:p>
              <a:pPr>
                <a:defRPr sz="20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19472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06805495801789E-2"/>
          <c:y val="3.7585610156908561E-2"/>
          <c:w val="0.77210993932810101"/>
          <c:h val="0.91092456318661064"/>
        </c:manualLayout>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cat>
            <c:strRef>
              <c:f>Sheet1!$A$2</c:f>
              <c:strCache>
                <c:ptCount val="1"/>
                <c:pt idx="0">
                  <c:v>Parental university degree</c:v>
                </c:pt>
              </c:strCache>
            </c:strRef>
          </c:cat>
          <c:val>
            <c:numRef>
              <c:f>Sheet1!$B$2</c:f>
              <c:numCache>
                <c:formatCode>General</c:formatCode>
                <c:ptCount val="1"/>
                <c:pt idx="0">
                  <c:v>63</c:v>
                </c:pt>
              </c:numCache>
            </c:numRef>
          </c:val>
          <c:extLst>
            <c:ext xmlns:c16="http://schemas.microsoft.com/office/drawing/2014/chart" uri="{C3380CC4-5D6E-409C-BE32-E72D297353CC}">
              <c16:uniqueId val="{00000000-3C66-42D0-8729-7B0F0114DFB6}"/>
            </c:ext>
          </c:extLst>
        </c:ser>
        <c:ser>
          <c:idx val="1"/>
          <c:order val="1"/>
          <c:tx>
            <c:strRef>
              <c:f>Sheet1!$C$1</c:f>
              <c:strCache>
                <c:ptCount val="1"/>
                <c:pt idx="0">
                  <c:v>No</c:v>
                </c:pt>
              </c:strCache>
            </c:strRef>
          </c:tx>
          <c:spPr>
            <a:solidFill>
              <a:schemeClr val="accent2"/>
            </a:solidFill>
            <a:ln>
              <a:noFill/>
            </a:ln>
            <a:effectLst/>
          </c:spPr>
          <c:invertIfNegative val="0"/>
          <c:cat>
            <c:strRef>
              <c:f>Sheet1!$A$2</c:f>
              <c:strCache>
                <c:ptCount val="1"/>
                <c:pt idx="0">
                  <c:v>Parental university degree</c:v>
                </c:pt>
              </c:strCache>
            </c:strRef>
          </c:cat>
          <c:val>
            <c:numRef>
              <c:f>Sheet1!$C$2</c:f>
              <c:numCache>
                <c:formatCode>General</c:formatCode>
                <c:ptCount val="1"/>
                <c:pt idx="0">
                  <c:v>124</c:v>
                </c:pt>
              </c:numCache>
            </c:numRef>
          </c:val>
          <c:extLst>
            <c:ext xmlns:c16="http://schemas.microsoft.com/office/drawing/2014/chart" uri="{C3380CC4-5D6E-409C-BE32-E72D297353CC}">
              <c16:uniqueId val="{00000001-3C66-42D0-8729-7B0F0114DFB6}"/>
            </c:ext>
          </c:extLst>
        </c:ser>
        <c:ser>
          <c:idx val="2"/>
          <c:order val="2"/>
          <c:tx>
            <c:strRef>
              <c:f>Sheet1!$D$1</c:f>
              <c:strCache>
                <c:ptCount val="1"/>
                <c:pt idx="0">
                  <c:v>I don't know</c:v>
                </c:pt>
              </c:strCache>
            </c:strRef>
          </c:tx>
          <c:spPr>
            <a:solidFill>
              <a:schemeClr val="accent3"/>
            </a:solidFill>
            <a:ln>
              <a:noFill/>
            </a:ln>
            <a:effectLst/>
          </c:spPr>
          <c:invertIfNegative val="0"/>
          <c:cat>
            <c:strRef>
              <c:f>Sheet1!$A$2</c:f>
              <c:strCache>
                <c:ptCount val="1"/>
                <c:pt idx="0">
                  <c:v>Parental university degree</c:v>
                </c:pt>
              </c:strCache>
            </c:strRef>
          </c:cat>
          <c:val>
            <c:numRef>
              <c:f>Sheet1!$D$2</c:f>
              <c:numCache>
                <c:formatCode>General</c:formatCode>
                <c:ptCount val="1"/>
                <c:pt idx="0">
                  <c:v>10</c:v>
                </c:pt>
              </c:numCache>
            </c:numRef>
          </c:val>
          <c:extLst>
            <c:ext xmlns:c16="http://schemas.microsoft.com/office/drawing/2014/chart" uri="{C3380CC4-5D6E-409C-BE32-E72D297353CC}">
              <c16:uniqueId val="{00000000-7C23-4C77-A652-BB7E7D5E01B1}"/>
            </c:ext>
          </c:extLst>
        </c:ser>
        <c:dLbls>
          <c:showLegendKey val="0"/>
          <c:showVal val="0"/>
          <c:showCatName val="0"/>
          <c:showSerName val="0"/>
          <c:showPercent val="0"/>
          <c:showBubbleSize val="0"/>
        </c:dLbls>
        <c:gapWidth val="219"/>
        <c:overlap val="-27"/>
        <c:axId val="558831343"/>
        <c:axId val="558829679"/>
      </c:barChart>
      <c:catAx>
        <c:axId val="5588313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58829679"/>
        <c:crosses val="autoZero"/>
        <c:auto val="1"/>
        <c:lblAlgn val="ctr"/>
        <c:lblOffset val="100"/>
        <c:noMultiLvlLbl val="0"/>
      </c:catAx>
      <c:valAx>
        <c:axId val="558829679"/>
        <c:scaling>
          <c:orientation val="minMax"/>
          <c:max val="1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58831343"/>
        <c:crosses val="autoZero"/>
        <c:crossBetween val="between"/>
      </c:valAx>
      <c:spPr>
        <a:noFill/>
        <a:ln>
          <a:noFill/>
        </a:ln>
        <a:effectLst/>
      </c:spPr>
    </c:plotArea>
    <c:legend>
      <c:legendPos val="r"/>
      <c:layout>
        <c:manualLayout>
          <c:xMode val="edge"/>
          <c:yMode val="edge"/>
          <c:x val="0.69905885802476508"/>
          <c:y val="0.40746687909209039"/>
          <c:w val="0.30094114197523486"/>
          <c:h val="0.19834283079875931"/>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Gender of parent with a university degree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Parental degree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2-715D-46D1-8BD6-2E13796E4A75}"/>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715D-46D1-8BD6-2E13796E4A75}"/>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1-715D-46D1-8BD6-2E13796E4A75}"/>
              </c:ext>
            </c:extLst>
          </c:dPt>
          <c:dLbls>
            <c:dLbl>
              <c:idx val="0"/>
              <c:spPr>
                <a:noFill/>
                <a:ln>
                  <a:noFill/>
                </a:ln>
                <a:effectLst/>
              </c:spPr>
              <c:txPr>
                <a:bodyPr rot="0" spcFirstLastPara="1" vertOverflow="ellipsis"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2-715D-46D1-8BD6-2E13796E4A75}"/>
                </c:ext>
              </c:extLst>
            </c:dLbl>
            <c:dLbl>
              <c:idx val="1"/>
              <c:spPr>
                <a:noFill/>
                <a:ln>
                  <a:noFill/>
                </a:ln>
                <a:effectLst/>
              </c:spPr>
              <c:txPr>
                <a:bodyPr rot="0" spcFirstLastPara="1" vertOverflow="ellipsis"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715D-46D1-8BD6-2E13796E4A75}"/>
                </c:ext>
              </c:extLst>
            </c:dLbl>
            <c:dLbl>
              <c:idx val="2"/>
              <c:spPr>
                <a:noFill/>
                <a:ln>
                  <a:noFill/>
                </a:ln>
                <a:effectLst/>
              </c:spPr>
              <c:txPr>
                <a:bodyPr rot="0" spcFirstLastPara="1" vertOverflow="ellipsis"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715D-46D1-8BD6-2E13796E4A75}"/>
                </c:ext>
              </c:extLst>
            </c:dLbl>
            <c:spPr>
              <a:noFill/>
              <a:ln>
                <a:noFill/>
              </a:ln>
              <a:effectLst/>
            </c:spPr>
            <c:txPr>
              <a:bodyPr rot="0" spcFirstLastPara="1" vertOverflow="ellipsis"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Mother</c:v>
                </c:pt>
                <c:pt idx="1">
                  <c:v>Father</c:v>
                </c:pt>
                <c:pt idx="2">
                  <c:v>Both</c:v>
                </c:pt>
              </c:strCache>
            </c:strRef>
          </c:cat>
          <c:val>
            <c:numRef>
              <c:f>Sheet1!$B$2:$B$4</c:f>
              <c:numCache>
                <c:formatCode>General</c:formatCode>
                <c:ptCount val="3"/>
                <c:pt idx="0">
                  <c:v>18</c:v>
                </c:pt>
                <c:pt idx="1">
                  <c:v>13</c:v>
                </c:pt>
                <c:pt idx="2">
                  <c:v>32</c:v>
                </c:pt>
              </c:numCache>
            </c:numRef>
          </c:val>
          <c:extLst>
            <c:ext xmlns:c16="http://schemas.microsoft.com/office/drawing/2014/chart" uri="{C3380CC4-5D6E-409C-BE32-E72D297353CC}">
              <c16:uniqueId val="{00000000-715D-46D1-8BD6-2E13796E4A7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06805495801789E-2"/>
          <c:y val="3.7585610156908561E-2"/>
          <c:w val="0.77210993932810101"/>
          <c:h val="0.91092456318661064"/>
        </c:manualLayout>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cat>
            <c:strRef>
              <c:f>Sheet1!$A$2</c:f>
              <c:strCache>
                <c:ptCount val="1"/>
                <c:pt idx="0">
                  <c:v>Working during the academic year</c:v>
                </c:pt>
              </c:strCache>
            </c:strRef>
          </c:cat>
          <c:val>
            <c:numRef>
              <c:f>Sheet1!$B$2</c:f>
              <c:numCache>
                <c:formatCode>General</c:formatCode>
                <c:ptCount val="1"/>
                <c:pt idx="0">
                  <c:v>98</c:v>
                </c:pt>
              </c:numCache>
            </c:numRef>
          </c:val>
          <c:extLst>
            <c:ext xmlns:c16="http://schemas.microsoft.com/office/drawing/2014/chart" uri="{C3380CC4-5D6E-409C-BE32-E72D297353CC}">
              <c16:uniqueId val="{00000000-3C66-42D0-8729-7B0F0114DFB6}"/>
            </c:ext>
          </c:extLst>
        </c:ser>
        <c:ser>
          <c:idx val="1"/>
          <c:order val="1"/>
          <c:tx>
            <c:strRef>
              <c:f>Sheet1!$C$1</c:f>
              <c:strCache>
                <c:ptCount val="1"/>
                <c:pt idx="0">
                  <c:v>No</c:v>
                </c:pt>
              </c:strCache>
            </c:strRef>
          </c:tx>
          <c:spPr>
            <a:solidFill>
              <a:schemeClr val="accent2"/>
            </a:solidFill>
            <a:ln>
              <a:noFill/>
            </a:ln>
            <a:effectLst/>
          </c:spPr>
          <c:invertIfNegative val="0"/>
          <c:cat>
            <c:strRef>
              <c:f>Sheet1!$A$2</c:f>
              <c:strCache>
                <c:ptCount val="1"/>
                <c:pt idx="0">
                  <c:v>Working during the academic year</c:v>
                </c:pt>
              </c:strCache>
            </c:strRef>
          </c:cat>
          <c:val>
            <c:numRef>
              <c:f>Sheet1!$C$2</c:f>
              <c:numCache>
                <c:formatCode>General</c:formatCode>
                <c:ptCount val="1"/>
                <c:pt idx="0">
                  <c:v>106</c:v>
                </c:pt>
              </c:numCache>
            </c:numRef>
          </c:val>
          <c:extLst>
            <c:ext xmlns:c16="http://schemas.microsoft.com/office/drawing/2014/chart" uri="{C3380CC4-5D6E-409C-BE32-E72D297353CC}">
              <c16:uniqueId val="{00000001-3C66-42D0-8729-7B0F0114DFB6}"/>
            </c:ext>
          </c:extLst>
        </c:ser>
        <c:dLbls>
          <c:showLegendKey val="0"/>
          <c:showVal val="0"/>
          <c:showCatName val="0"/>
          <c:showSerName val="0"/>
          <c:showPercent val="0"/>
          <c:showBubbleSize val="0"/>
        </c:dLbls>
        <c:gapWidth val="219"/>
        <c:overlap val="-27"/>
        <c:axId val="558831343"/>
        <c:axId val="558829679"/>
      </c:barChart>
      <c:catAx>
        <c:axId val="5588313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558829679"/>
        <c:crosses val="autoZero"/>
        <c:auto val="1"/>
        <c:lblAlgn val="ctr"/>
        <c:lblOffset val="100"/>
        <c:noMultiLvlLbl val="0"/>
      </c:catAx>
      <c:valAx>
        <c:axId val="558829679"/>
        <c:scaling>
          <c:orientation val="minMax"/>
          <c:max val="11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55883134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Number of hours worked</a:t>
            </a:r>
            <a:r>
              <a:rPr lang="en-US" sz="2400" baseline="0" dirty="0"/>
              <a:t> a week during the academic year</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Parental degree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A86E-4C9F-90FD-A0C4801978C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86E-4C9F-90FD-A0C4801978C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A86E-4C9F-90FD-A0C4801978C9}"/>
              </c:ext>
            </c:extLst>
          </c:dPt>
          <c:dPt>
            <c:idx val="3"/>
            <c:bubble3D val="0"/>
            <c:spPr>
              <a:solidFill>
                <a:schemeClr val="accent6">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1-4 hours</c:v>
                </c:pt>
                <c:pt idx="1">
                  <c:v>5-9 hours</c:v>
                </c:pt>
                <c:pt idx="2">
                  <c:v>16+ hours</c:v>
                </c:pt>
                <c:pt idx="3">
                  <c:v>10-15 hours</c:v>
                </c:pt>
              </c:strCache>
            </c:strRef>
          </c:cat>
          <c:val>
            <c:numRef>
              <c:f>Sheet1!$B$2:$B$5</c:f>
              <c:numCache>
                <c:formatCode>General</c:formatCode>
                <c:ptCount val="4"/>
                <c:pt idx="0">
                  <c:v>14</c:v>
                </c:pt>
                <c:pt idx="1">
                  <c:v>25</c:v>
                </c:pt>
                <c:pt idx="2">
                  <c:v>23</c:v>
                </c:pt>
                <c:pt idx="3">
                  <c:v>33</c:v>
                </c:pt>
              </c:numCache>
            </c:numRef>
          </c:val>
          <c:extLst>
            <c:ext xmlns:c16="http://schemas.microsoft.com/office/drawing/2014/chart" uri="{C3380CC4-5D6E-409C-BE32-E72D297353CC}">
              <c16:uniqueId val="{00000000-715D-46D1-8BD6-2E13796E4A7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Yes</c:v>
                </c:pt>
              </c:strCache>
            </c:strRef>
          </c:tx>
          <c:spPr>
            <a:solidFill>
              <a:schemeClr val="accent1"/>
            </a:solidFill>
            <a:ln>
              <a:noFill/>
            </a:ln>
            <a:effectLst/>
            <a:sp3d/>
          </c:spPr>
          <c:invertIfNegative val="0"/>
          <c:cat>
            <c:strRef>
              <c:f>Sheet1!$A$2:$A$6</c:f>
              <c:strCache>
                <c:ptCount val="5"/>
                <c:pt idx="0">
                  <c:v>TAP advisor</c:v>
                </c:pt>
                <c:pt idx="1">
                  <c:v>TCD Student Counselling</c:v>
                </c:pt>
                <c:pt idx="2">
                  <c:v>Career Guidance</c:v>
                </c:pt>
                <c:pt idx="3">
                  <c:v>Sports Centre</c:v>
                </c:pt>
                <c:pt idx="4">
                  <c:v>College Tutor</c:v>
                </c:pt>
              </c:strCache>
            </c:strRef>
          </c:cat>
          <c:val>
            <c:numRef>
              <c:f>Sheet1!$B$2:$B$6</c:f>
              <c:numCache>
                <c:formatCode>General</c:formatCode>
                <c:ptCount val="5"/>
                <c:pt idx="0">
                  <c:v>64</c:v>
                </c:pt>
                <c:pt idx="1">
                  <c:v>41</c:v>
                </c:pt>
                <c:pt idx="2">
                  <c:v>27</c:v>
                </c:pt>
                <c:pt idx="3">
                  <c:v>103</c:v>
                </c:pt>
                <c:pt idx="4">
                  <c:v>106</c:v>
                </c:pt>
              </c:numCache>
            </c:numRef>
          </c:val>
          <c:extLst>
            <c:ext xmlns:c16="http://schemas.microsoft.com/office/drawing/2014/chart" uri="{C3380CC4-5D6E-409C-BE32-E72D297353CC}">
              <c16:uniqueId val="{00000000-3C66-42D0-8729-7B0F0114DFB6}"/>
            </c:ext>
          </c:extLst>
        </c:ser>
        <c:ser>
          <c:idx val="1"/>
          <c:order val="1"/>
          <c:tx>
            <c:strRef>
              <c:f>Sheet1!$C$1</c:f>
              <c:strCache>
                <c:ptCount val="1"/>
                <c:pt idx="0">
                  <c:v>No</c:v>
                </c:pt>
              </c:strCache>
            </c:strRef>
          </c:tx>
          <c:spPr>
            <a:solidFill>
              <a:schemeClr val="accent2"/>
            </a:solidFill>
            <a:ln>
              <a:noFill/>
            </a:ln>
            <a:effectLst/>
            <a:sp3d/>
          </c:spPr>
          <c:invertIfNegative val="0"/>
          <c:cat>
            <c:strRef>
              <c:f>Sheet1!$A$2:$A$6</c:f>
              <c:strCache>
                <c:ptCount val="5"/>
                <c:pt idx="0">
                  <c:v>TAP advisor</c:v>
                </c:pt>
                <c:pt idx="1">
                  <c:v>TCD Student Counselling</c:v>
                </c:pt>
                <c:pt idx="2">
                  <c:v>Career Guidance</c:v>
                </c:pt>
                <c:pt idx="3">
                  <c:v>Sports Centre</c:v>
                </c:pt>
                <c:pt idx="4">
                  <c:v>College Tutor</c:v>
                </c:pt>
              </c:strCache>
            </c:strRef>
          </c:cat>
          <c:val>
            <c:numRef>
              <c:f>Sheet1!$C$2:$C$6</c:f>
              <c:numCache>
                <c:formatCode>General</c:formatCode>
                <c:ptCount val="5"/>
                <c:pt idx="0">
                  <c:v>119</c:v>
                </c:pt>
                <c:pt idx="1">
                  <c:v>143</c:v>
                </c:pt>
                <c:pt idx="2">
                  <c:v>172</c:v>
                </c:pt>
                <c:pt idx="3">
                  <c:v>93</c:v>
                </c:pt>
                <c:pt idx="4">
                  <c:v>76</c:v>
                </c:pt>
              </c:numCache>
            </c:numRef>
          </c:val>
          <c:extLst>
            <c:ext xmlns:c16="http://schemas.microsoft.com/office/drawing/2014/chart" uri="{C3380CC4-5D6E-409C-BE32-E72D297353CC}">
              <c16:uniqueId val="{00000001-3C66-42D0-8729-7B0F0114DFB6}"/>
            </c:ext>
          </c:extLst>
        </c:ser>
        <c:ser>
          <c:idx val="2"/>
          <c:order val="2"/>
          <c:tx>
            <c:strRef>
              <c:f>Sheet1!$D$1</c:f>
              <c:strCache>
                <c:ptCount val="1"/>
                <c:pt idx="0">
                  <c:v>In previous years</c:v>
                </c:pt>
              </c:strCache>
            </c:strRef>
          </c:tx>
          <c:spPr>
            <a:solidFill>
              <a:schemeClr val="accent3"/>
            </a:solidFill>
            <a:ln>
              <a:noFill/>
            </a:ln>
            <a:effectLst/>
            <a:sp3d/>
          </c:spPr>
          <c:invertIfNegative val="0"/>
          <c:cat>
            <c:strRef>
              <c:f>Sheet1!$A$2:$A$6</c:f>
              <c:strCache>
                <c:ptCount val="5"/>
                <c:pt idx="0">
                  <c:v>TAP advisor</c:v>
                </c:pt>
                <c:pt idx="1">
                  <c:v>TCD Student Counselling</c:v>
                </c:pt>
                <c:pt idx="2">
                  <c:v>Career Guidance</c:v>
                </c:pt>
                <c:pt idx="3">
                  <c:v>Sports Centre</c:v>
                </c:pt>
                <c:pt idx="4">
                  <c:v>College Tutor</c:v>
                </c:pt>
              </c:strCache>
            </c:strRef>
          </c:cat>
          <c:val>
            <c:numRef>
              <c:f>Sheet1!$D$2:$D$6</c:f>
              <c:numCache>
                <c:formatCode>General</c:formatCode>
                <c:ptCount val="5"/>
                <c:pt idx="0">
                  <c:v>30</c:v>
                </c:pt>
                <c:pt idx="1">
                  <c:v>28</c:v>
                </c:pt>
                <c:pt idx="2">
                  <c:v>14</c:v>
                </c:pt>
                <c:pt idx="3">
                  <c:v>17</c:v>
                </c:pt>
                <c:pt idx="4">
                  <c:v>30</c:v>
                </c:pt>
              </c:numCache>
            </c:numRef>
          </c:val>
          <c:extLst>
            <c:ext xmlns:c16="http://schemas.microsoft.com/office/drawing/2014/chart" uri="{C3380CC4-5D6E-409C-BE32-E72D297353CC}">
              <c16:uniqueId val="{00000000-34BB-486B-84DC-952737163D3E}"/>
            </c:ext>
          </c:extLst>
        </c:ser>
        <c:dLbls>
          <c:showLegendKey val="0"/>
          <c:showVal val="0"/>
          <c:showCatName val="0"/>
          <c:showSerName val="0"/>
          <c:showPercent val="0"/>
          <c:showBubbleSize val="0"/>
        </c:dLbls>
        <c:gapWidth val="219"/>
        <c:shape val="box"/>
        <c:axId val="558831343"/>
        <c:axId val="558829679"/>
        <c:axId val="0"/>
      </c:bar3DChart>
      <c:catAx>
        <c:axId val="5588313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58829679"/>
        <c:crosses val="autoZero"/>
        <c:auto val="1"/>
        <c:lblAlgn val="ctr"/>
        <c:lblOffset val="100"/>
        <c:noMultiLvlLbl val="0"/>
      </c:catAx>
      <c:valAx>
        <c:axId val="558829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5883134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063984580052494E-2"/>
          <c:y val="3.0699187992125988E-2"/>
          <c:w val="0.82833349737532813"/>
          <c:h val="0.79802214566929131"/>
        </c:manualLayout>
      </c:layout>
      <c:bar3DChart>
        <c:barDir val="col"/>
        <c:grouping val="percentStacked"/>
        <c:varyColors val="0"/>
        <c:ser>
          <c:idx val="0"/>
          <c:order val="0"/>
          <c:tx>
            <c:strRef>
              <c:f>Sheet1!$B$1</c:f>
              <c:strCache>
                <c:ptCount val="1"/>
                <c:pt idx="0">
                  <c:v>Yes</c:v>
                </c:pt>
              </c:strCache>
            </c:strRef>
          </c:tx>
          <c:spPr>
            <a:solidFill>
              <a:schemeClr val="accent1"/>
            </a:solidFill>
            <a:ln>
              <a:noFill/>
            </a:ln>
            <a:effectLst/>
            <a:sp3d/>
          </c:spPr>
          <c:invertIfNegative val="0"/>
          <c:cat>
            <c:strRef>
              <c:f>Sheet1!$A$2:$A$5</c:f>
              <c:strCache>
                <c:ptCount val="4"/>
                <c:pt idx="0">
                  <c:v>Understanding course materials</c:v>
                </c:pt>
                <c:pt idx="1">
                  <c:v>Taking notes</c:v>
                </c:pt>
                <c:pt idx="2">
                  <c:v>Managing time</c:v>
                </c:pt>
                <c:pt idx="3">
                  <c:v>Asking for help </c:v>
                </c:pt>
              </c:strCache>
            </c:strRef>
          </c:cat>
          <c:val>
            <c:numRef>
              <c:f>Sheet1!$B$2:$B$5</c:f>
              <c:numCache>
                <c:formatCode>General</c:formatCode>
                <c:ptCount val="4"/>
                <c:pt idx="0">
                  <c:v>88</c:v>
                </c:pt>
                <c:pt idx="1">
                  <c:v>94</c:v>
                </c:pt>
                <c:pt idx="2">
                  <c:v>141</c:v>
                </c:pt>
                <c:pt idx="3">
                  <c:v>107</c:v>
                </c:pt>
              </c:numCache>
            </c:numRef>
          </c:val>
          <c:extLst>
            <c:ext xmlns:c16="http://schemas.microsoft.com/office/drawing/2014/chart" uri="{C3380CC4-5D6E-409C-BE32-E72D297353CC}">
              <c16:uniqueId val="{00000000-3C66-42D0-8729-7B0F0114DFB6}"/>
            </c:ext>
          </c:extLst>
        </c:ser>
        <c:ser>
          <c:idx val="1"/>
          <c:order val="1"/>
          <c:tx>
            <c:strRef>
              <c:f>Sheet1!$C$1</c:f>
              <c:strCache>
                <c:ptCount val="1"/>
                <c:pt idx="0">
                  <c:v>No</c:v>
                </c:pt>
              </c:strCache>
            </c:strRef>
          </c:tx>
          <c:spPr>
            <a:solidFill>
              <a:schemeClr val="accent2"/>
            </a:solidFill>
            <a:ln>
              <a:noFill/>
            </a:ln>
            <a:effectLst/>
            <a:sp3d/>
          </c:spPr>
          <c:invertIfNegative val="0"/>
          <c:cat>
            <c:strRef>
              <c:f>Sheet1!$A$2:$A$5</c:f>
              <c:strCache>
                <c:ptCount val="4"/>
                <c:pt idx="0">
                  <c:v>Understanding course materials</c:v>
                </c:pt>
                <c:pt idx="1">
                  <c:v>Taking notes</c:v>
                </c:pt>
                <c:pt idx="2">
                  <c:v>Managing time</c:v>
                </c:pt>
                <c:pt idx="3">
                  <c:v>Asking for help </c:v>
                </c:pt>
              </c:strCache>
            </c:strRef>
          </c:cat>
          <c:val>
            <c:numRef>
              <c:f>Sheet1!$C$2:$C$5</c:f>
              <c:numCache>
                <c:formatCode>General</c:formatCode>
                <c:ptCount val="4"/>
                <c:pt idx="0">
                  <c:v>118</c:v>
                </c:pt>
                <c:pt idx="1">
                  <c:v>112</c:v>
                </c:pt>
                <c:pt idx="2">
                  <c:v>63</c:v>
                </c:pt>
                <c:pt idx="3">
                  <c:v>98</c:v>
                </c:pt>
              </c:numCache>
            </c:numRef>
          </c:val>
          <c:extLst>
            <c:ext xmlns:c16="http://schemas.microsoft.com/office/drawing/2014/chart" uri="{C3380CC4-5D6E-409C-BE32-E72D297353CC}">
              <c16:uniqueId val="{00000001-3C66-42D0-8729-7B0F0114DFB6}"/>
            </c:ext>
          </c:extLst>
        </c:ser>
        <c:dLbls>
          <c:showLegendKey val="0"/>
          <c:showVal val="0"/>
          <c:showCatName val="0"/>
          <c:showSerName val="0"/>
          <c:showPercent val="0"/>
          <c:showBubbleSize val="0"/>
        </c:dLbls>
        <c:gapWidth val="219"/>
        <c:shape val="box"/>
        <c:axId val="558831343"/>
        <c:axId val="558829679"/>
        <c:axId val="0"/>
      </c:bar3DChart>
      <c:catAx>
        <c:axId val="5588313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58829679"/>
        <c:crosses val="autoZero"/>
        <c:auto val="1"/>
        <c:lblAlgn val="ctr"/>
        <c:lblOffset val="100"/>
        <c:noMultiLvlLbl val="0"/>
      </c:catAx>
      <c:valAx>
        <c:axId val="558829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5883134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Diffuclty in paying for accommodation</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Extremely difficult</c:v>
                </c:pt>
                <c:pt idx="1">
                  <c:v>Difficult</c:v>
                </c:pt>
                <c:pt idx="2">
                  <c:v>Moderate</c:v>
                </c:pt>
                <c:pt idx="3">
                  <c:v>Easy</c:v>
                </c:pt>
                <c:pt idx="4">
                  <c:v>Extremely easy</c:v>
                </c:pt>
              </c:strCache>
            </c:strRef>
          </c:cat>
          <c:val>
            <c:numRef>
              <c:f>Sheet1!$B$2:$B$6</c:f>
              <c:numCache>
                <c:formatCode>General</c:formatCode>
                <c:ptCount val="5"/>
                <c:pt idx="0">
                  <c:v>20</c:v>
                </c:pt>
                <c:pt idx="1">
                  <c:v>21</c:v>
                </c:pt>
                <c:pt idx="2">
                  <c:v>11</c:v>
                </c:pt>
                <c:pt idx="3">
                  <c:v>3</c:v>
                </c:pt>
                <c:pt idx="4">
                  <c:v>7</c:v>
                </c:pt>
              </c:numCache>
            </c:numRef>
          </c:val>
          <c:extLst>
            <c:ext xmlns:c16="http://schemas.microsoft.com/office/drawing/2014/chart" uri="{C3380CC4-5D6E-409C-BE32-E72D297353CC}">
              <c16:uniqueId val="{00000000-3504-479D-9E93-4EAC07DDEBB4}"/>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2097211286089238"/>
          <c:y val="0.96177509842519682"/>
          <c:w val="0.49243069225721775"/>
          <c:h val="3.19749015748031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Have you ever considered withdrawing?</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Withdrawal</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C743-451F-8BDA-6D07C0A1BE71}"/>
              </c:ext>
            </c:extLst>
          </c:dPt>
          <c:dPt>
            <c:idx val="1"/>
            <c:invertIfNegative val="0"/>
            <c:bubble3D val="0"/>
            <c:extLst>
              <c:ext xmlns:c16="http://schemas.microsoft.com/office/drawing/2014/chart" uri="{C3380CC4-5D6E-409C-BE32-E72D297353CC}">
                <c16:uniqueId val="{00000003-C743-451F-8BDA-6D07C0A1BE71}"/>
              </c:ext>
            </c:extLst>
          </c:dPt>
          <c:dPt>
            <c:idx val="2"/>
            <c:invertIfNegative val="0"/>
            <c:bubble3D val="0"/>
            <c:extLst>
              <c:ext xmlns:c16="http://schemas.microsoft.com/office/drawing/2014/chart" uri="{C3380CC4-5D6E-409C-BE32-E72D297353CC}">
                <c16:uniqueId val="{00000005-C743-451F-8BDA-6D07C0A1BE71}"/>
              </c:ext>
            </c:extLst>
          </c:dPt>
          <c:cat>
            <c:strRef>
              <c:f>Sheet1!$A$2:$A$9</c:f>
              <c:strCache>
                <c:ptCount val="8"/>
                <c:pt idx="0">
                  <c:v>No</c:v>
                </c:pt>
                <c:pt idx="1">
                  <c:v>Yes, health reasons</c:v>
                </c:pt>
                <c:pt idx="2">
                  <c:v>Yes, personal reasons</c:v>
                </c:pt>
                <c:pt idx="3">
                  <c:v>Yes, employment reasons</c:v>
                </c:pt>
                <c:pt idx="4">
                  <c:v>Yes, to transfer out of TCD</c:v>
                </c:pt>
                <c:pt idx="5">
                  <c:v>Yes, to change course in TCD</c:v>
                </c:pt>
                <c:pt idx="6">
                  <c:v>Yes, did not like the course</c:v>
                </c:pt>
                <c:pt idx="7">
                  <c:v>Yes, course didn't meet expectations</c:v>
                </c:pt>
              </c:strCache>
            </c:strRef>
          </c:cat>
          <c:val>
            <c:numRef>
              <c:f>Sheet1!$B$2:$B$9</c:f>
              <c:numCache>
                <c:formatCode>General</c:formatCode>
                <c:ptCount val="8"/>
                <c:pt idx="0">
                  <c:v>117</c:v>
                </c:pt>
                <c:pt idx="1">
                  <c:v>32</c:v>
                </c:pt>
                <c:pt idx="2">
                  <c:v>25</c:v>
                </c:pt>
                <c:pt idx="3">
                  <c:v>8</c:v>
                </c:pt>
                <c:pt idx="4">
                  <c:v>10</c:v>
                </c:pt>
                <c:pt idx="5">
                  <c:v>11</c:v>
                </c:pt>
                <c:pt idx="6">
                  <c:v>11</c:v>
                </c:pt>
                <c:pt idx="7">
                  <c:v>15</c:v>
                </c:pt>
              </c:numCache>
            </c:numRef>
          </c:val>
          <c:extLst>
            <c:ext xmlns:c16="http://schemas.microsoft.com/office/drawing/2014/chart" uri="{C3380CC4-5D6E-409C-BE32-E72D297353CC}">
              <c16:uniqueId val="{00000000-715D-46D1-8BD6-2E13796E4A75}"/>
            </c:ext>
          </c:extLst>
        </c:ser>
        <c:dLbls>
          <c:showLegendKey val="0"/>
          <c:showVal val="0"/>
          <c:showCatName val="0"/>
          <c:showSerName val="0"/>
          <c:showPercent val="0"/>
          <c:showBubbleSize val="0"/>
        </c:dLbls>
        <c:gapWidth val="219"/>
        <c:overlap val="-27"/>
        <c:axId val="1937215439"/>
        <c:axId val="1937205039"/>
      </c:barChart>
      <c:catAx>
        <c:axId val="1937215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37205039"/>
        <c:auto val="1"/>
        <c:lblAlgn val="ctr"/>
        <c:lblOffset val="100"/>
        <c:noMultiLvlLbl val="0"/>
      </c:catAx>
      <c:valAx>
        <c:axId val="1937205039"/>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7215439"/>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25_D11ACCA3.xml><?xml version="1.0" encoding="utf-8"?>
<p188:cmLst xmlns:a="http://schemas.openxmlformats.org/drawingml/2006/main" xmlns:r="http://schemas.openxmlformats.org/officeDocument/2006/relationships" xmlns:p188="http://schemas.microsoft.com/office/powerpoint/2018/8/main">
  <p188:cm id="{AE3ED945-7554-4680-BC57-7F49C96EE644}" authorId="{86B3E225-3EF3-EF3F-4A67-5470EFAC03C0}" created="2023-06-08T14:47:42.152">
    <pc:sldMkLst xmlns:pc="http://schemas.microsoft.com/office/powerpoint/2013/main/command">
      <pc:docMk/>
      <pc:sldMk cId="3508194467" sldId="293"/>
    </pc:sldMkLst>
    <p188:txBody>
      <a:bodyPr/>
      <a:lstStyle/>
      <a:p>
        <a:r>
          <a:rPr lang="en-IE"/>
          <a:t>92% retention over 5 years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08.06.2023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482321-2603-0240-A081-D6EA5DADB135}" type="datetime1">
              <a:rPr lang="en-IE" smtClean="0"/>
              <a:t>08/06/2023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BCCD0E-E4C4-A442-BAA7-8BABD9319DDE}" type="datetime1">
              <a:rPr lang="en-IE" smtClean="0"/>
              <a:t>08/06/2023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B617A3-0878-4040-BAFA-725486E5BFF7}" type="datetime1">
              <a:rPr lang="en-IE" smtClean="0"/>
              <a:t>08/06/2023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EFE75-7C77-A14B-AB28-22B3C7538F72}" type="datetime1">
              <a:rPr lang="en-IE" smtClean="0"/>
              <a:t>08/06/2023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EEB83-E26D-0141-B436-57BC80FA1ADE}" type="datetime1">
              <a:rPr lang="en-IE" smtClean="0"/>
              <a:t>08/06/2023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91FA7E-5B12-EB4F-99E7-6E0FF70BA367}" type="datetime1">
              <a:rPr lang="en-IE" smtClean="0"/>
              <a:t>08/06/2023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093031-997C-EF40-A447-540C5DB0E59E}" type="datetime1">
              <a:rPr lang="en-IE" smtClean="0"/>
              <a:t>08/06/2023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C00840-7C00-D24A-981D-3B3D4359E60D}" type="datetime1">
              <a:rPr lang="en-IE" smtClean="0"/>
              <a:t>08/06/2023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1FF61-F54A-9B49-83B6-211E4D9DFC61}" type="datetime1">
              <a:rPr lang="en-IE" smtClean="0"/>
              <a:t>08/06/2023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CC5352-75F5-CE40-96B2-0EFB3CB9EDB3}" type="datetime1">
              <a:rPr lang="en-IE" smtClean="0"/>
              <a:t>08/06/2023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99655D-792E-1845-94FE-FBDFD92A3495}" type="datetime1">
              <a:rPr lang="en-IE" smtClean="0"/>
              <a:t>08/06/2023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24E32-1592-5947-8E44-47AA4CD495BD}" type="datetime1">
              <a:rPr lang="en-IE" smtClean="0"/>
              <a:t>08/06/2023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chart" Target="../charts/chart8.xml"/><Relationship Id="rId4" Type="http://schemas.openxmlformats.org/officeDocument/2006/relationships/image" Target="../media/image19.png"/><Relationship Id="rId9" Type="http://schemas.openxmlformats.org/officeDocument/2006/relationships/image" Target="../media/image24.svg"/></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microsoft.com/office/2018/10/relationships/comments" Target="../comments/modernComment_125_D11ACCA3.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chart" Target="../charts/chart9.xml"/><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image" Target="../media/image26.jpeg"/><Relationship Id="rId4" Type="http://schemas.openxmlformats.org/officeDocument/2006/relationships/image" Target="../media/image19.png"/><Relationship Id="rId9"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chart" Target="../charts/chart3.xml"/><Relationship Id="rId5" Type="http://schemas.openxmlformats.org/officeDocument/2006/relationships/image" Target="../media/image20.svg"/><Relationship Id="rId10" Type="http://schemas.openxmlformats.org/officeDocument/2006/relationships/chart" Target="../charts/chart2.xml"/><Relationship Id="rId4" Type="http://schemas.openxmlformats.org/officeDocument/2006/relationships/image" Target="../media/image19.png"/><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chart" Target="../charts/chart5.xml"/><Relationship Id="rId5" Type="http://schemas.openxmlformats.org/officeDocument/2006/relationships/image" Target="../media/image20.svg"/><Relationship Id="rId10" Type="http://schemas.openxmlformats.org/officeDocument/2006/relationships/chart" Target="../charts/chart4.xml"/><Relationship Id="rId4" Type="http://schemas.openxmlformats.org/officeDocument/2006/relationships/image" Target="../media/image19.png"/><Relationship Id="rId9"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chart" Target="../charts/chart6.xml"/><Relationship Id="rId4" Type="http://schemas.openxmlformats.org/officeDocument/2006/relationships/image" Target="../media/image19.png"/><Relationship Id="rId9" Type="http://schemas.openxmlformats.org/officeDocument/2006/relationships/image" Target="../media/image24.sv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chart" Target="../charts/chart7.xml"/><Relationship Id="rId4" Type="http://schemas.openxmlformats.org/officeDocument/2006/relationships/image" Target="../media/image19.pn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73B9"/>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F36024D-5DC9-04B9-29FE-94B1EB9E556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534399" y="-1385871"/>
            <a:ext cx="9753601" cy="12494138"/>
          </a:xfrm>
          <a:prstGeom prst="rect">
            <a:avLst/>
          </a:prstGeom>
          <a:noFill/>
          <a:effectLst>
            <a:outerShdw dist="508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7" name="Parallelogram 6">
            <a:extLst>
              <a:ext uri="{FF2B5EF4-FFF2-40B4-BE49-F238E27FC236}">
                <a16:creationId xmlns:a16="http://schemas.microsoft.com/office/drawing/2014/main" id="{1D824AFA-5953-673D-CA73-A52F6F0BCC37}"/>
              </a:ext>
            </a:extLst>
          </p:cNvPr>
          <p:cNvSpPr/>
          <p:nvPr/>
        </p:nvSpPr>
        <p:spPr>
          <a:xfrm>
            <a:off x="-1981200" y="0"/>
            <a:ext cx="13182600" cy="10307447"/>
          </a:xfrm>
          <a:prstGeom prst="parallelogram">
            <a:avLst/>
          </a:prstGeom>
          <a:solidFill>
            <a:srgbClr val="CAA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6EDE46E5-EFF2-5D0A-A8C2-6BA687AD4B4F}"/>
              </a:ext>
            </a:extLst>
          </p:cNvPr>
          <p:cNvSpPr/>
          <p:nvPr/>
        </p:nvSpPr>
        <p:spPr>
          <a:xfrm>
            <a:off x="-1981200" y="-20447"/>
            <a:ext cx="13182600" cy="10307447"/>
          </a:xfrm>
          <a:prstGeom prst="parallelogram">
            <a:avLst/>
          </a:prstGeom>
          <a:solidFill>
            <a:srgbClr val="0E7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3"/>
          <a:srcRect/>
          <a:stretch>
            <a:fillRect/>
          </a:stretch>
        </p:blipFill>
        <p:spPr>
          <a:xfrm>
            <a:off x="1112913" y="266700"/>
            <a:ext cx="3314700" cy="1143571"/>
          </a:xfrm>
          <a:prstGeom prst="rect">
            <a:avLst/>
          </a:prstGeom>
        </p:spPr>
      </p:pic>
      <p:sp>
        <p:nvSpPr>
          <p:cNvPr id="5" name="TextBox 5"/>
          <p:cNvSpPr txBox="1"/>
          <p:nvPr/>
        </p:nvSpPr>
        <p:spPr>
          <a:xfrm>
            <a:off x="1298984" y="4271105"/>
            <a:ext cx="5867400" cy="1744067"/>
          </a:xfrm>
          <a:prstGeom prst="rect">
            <a:avLst/>
          </a:prstGeom>
        </p:spPr>
        <p:txBody>
          <a:bodyPr wrap="square" lIns="0" tIns="0" rIns="0" bIns="0" rtlCol="0" anchor="t">
            <a:noAutofit/>
          </a:bodyPr>
          <a:lstStyle/>
          <a:p>
            <a:pPr>
              <a:lnSpc>
                <a:spcPts val="3359"/>
              </a:lnSpc>
            </a:pPr>
            <a:r>
              <a:rPr lang="en-US" sz="3600" dirty="0">
                <a:solidFill>
                  <a:srgbClr val="FFFFFF"/>
                </a:solidFill>
                <a:latin typeface="Arial" panose="020B0604020202020204" pitchFamily="34" charset="0"/>
                <a:cs typeface="Arial" panose="020B0604020202020204" pitchFamily="34" charset="0"/>
              </a:rPr>
              <a:t>​</a:t>
            </a:r>
            <a:r>
              <a:rPr lang="en-US" sz="3200" dirty="0">
                <a:solidFill>
                  <a:srgbClr val="FFFFFF"/>
                </a:solidFill>
                <a:latin typeface="Arial" panose="020B0604020202020204" pitchFamily="34" charset="0"/>
                <a:cs typeface="Arial" panose="020B0604020202020204" pitchFamily="34" charset="0"/>
              </a:rPr>
              <a:t>Increasing participation in education by students from under-represented groups</a:t>
            </a:r>
          </a:p>
          <a:p>
            <a:pPr>
              <a:lnSpc>
                <a:spcPts val="3359"/>
              </a:lnSpc>
            </a:pPr>
            <a:endParaRPr lang="en-US" sz="3600" dirty="0">
              <a:solidFill>
                <a:srgbClr val="FFFFFF"/>
              </a:solidFill>
              <a:latin typeface="Arial" panose="020B0604020202020204" pitchFamily="34" charset="0"/>
              <a:cs typeface="Arial" panose="020B0604020202020204" pitchFamily="34" charset="0"/>
            </a:endParaRPr>
          </a:p>
          <a:p>
            <a:pPr>
              <a:lnSpc>
                <a:spcPts val="3359"/>
              </a:lnSpc>
            </a:pPr>
            <a:r>
              <a:rPr lang="en-US" sz="3200" b="1" dirty="0">
                <a:solidFill>
                  <a:srgbClr val="FFFFFF"/>
                </a:solidFill>
                <a:latin typeface="Arial" panose="020B0604020202020204" pitchFamily="34" charset="0"/>
                <a:cs typeface="Arial" panose="020B0604020202020204" pitchFamily="34" charset="0"/>
              </a:rPr>
              <a:t>Jen Maguire Donohoe</a:t>
            </a:r>
          </a:p>
        </p:txBody>
      </p:sp>
      <p:sp>
        <p:nvSpPr>
          <p:cNvPr id="4" name="TextBox 4"/>
          <p:cNvSpPr txBox="1"/>
          <p:nvPr/>
        </p:nvSpPr>
        <p:spPr>
          <a:xfrm>
            <a:off x="1298984" y="2324100"/>
            <a:ext cx="6625816" cy="1000274"/>
          </a:xfrm>
          <a:prstGeom prst="rect">
            <a:avLst/>
          </a:prstGeom>
        </p:spPr>
        <p:txBody>
          <a:bodyPr wrap="square" lIns="0" tIns="0" rIns="0" bIns="0" rtlCol="0" anchor="t">
            <a:noAutofit/>
          </a:bodyPr>
          <a:lstStyle/>
          <a:p>
            <a:pPr>
              <a:lnSpc>
                <a:spcPts val="7839"/>
              </a:lnSpc>
              <a:spcBef>
                <a:spcPct val="0"/>
              </a:spcBef>
            </a:pPr>
            <a:r>
              <a:rPr lang="en-US" sz="6600" b="1" dirty="0">
                <a:solidFill>
                  <a:srgbClr val="FFFFFF"/>
                </a:solidFill>
                <a:latin typeface="Arial" panose="020B0604020202020204" pitchFamily="34" charset="0"/>
                <a:cs typeface="Arial" panose="020B0604020202020204" pitchFamily="34" charset="0"/>
              </a:rPr>
              <a:t>Trinity Access</a:t>
            </a:r>
          </a:p>
        </p:txBody>
      </p:sp>
      <p:cxnSp>
        <p:nvCxnSpPr>
          <p:cNvPr id="9" name="Straight Connector 8">
            <a:extLst>
              <a:ext uri="{FF2B5EF4-FFF2-40B4-BE49-F238E27FC236}">
                <a16:creationId xmlns:a16="http://schemas.microsoft.com/office/drawing/2014/main" id="{57CB3058-02B3-15B5-A2F8-BE5C7CEC5A22}"/>
              </a:ext>
            </a:extLst>
          </p:cNvPr>
          <p:cNvCxnSpPr/>
          <p:nvPr/>
        </p:nvCxnSpPr>
        <p:spPr>
          <a:xfrm flipH="1">
            <a:off x="-381000" y="3429000"/>
            <a:ext cx="7391400" cy="0"/>
          </a:xfrm>
          <a:prstGeom prst="line">
            <a:avLst/>
          </a:prstGeom>
          <a:ln w="50800">
            <a:solidFill>
              <a:srgbClr val="CAAA7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855CCC0-8A08-F67F-F715-0E061E6670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4513" y="9486900"/>
            <a:ext cx="3212810" cy="284838"/>
          </a:xfrm>
          <a:prstGeom prst="rect">
            <a:avLst/>
          </a:prstGeom>
        </p:spPr>
      </p:pic>
      <p:sp>
        <p:nvSpPr>
          <p:cNvPr id="2" name="Slide Number Placeholder 1">
            <a:extLst>
              <a:ext uri="{FF2B5EF4-FFF2-40B4-BE49-F238E27FC236}">
                <a16:creationId xmlns:a16="http://schemas.microsoft.com/office/drawing/2014/main" id="{B091C429-9200-972B-D771-C3A263DAB5E9}"/>
              </a:ext>
            </a:extLst>
          </p:cNvPr>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64" presetClass="path" presetSubtype="0" accel="50000" decel="50000" fill="hold" nodeType="withEffect">
                                  <p:stCondLst>
                                    <p:cond delay="0"/>
                                  </p:stCondLst>
                                  <p:childTnLst>
                                    <p:animMotion origin="layout" path="M -3.33333E-6 0.11219 L -3.33333E-6 -0.04722 " pathEditMode="relative" rAng="0" ptsTypes="AA">
                                      <p:cBhvr>
                                        <p:cTn id="12" dur="5000" fill="hold"/>
                                        <p:tgtEl>
                                          <p:spTgt spid="2050"/>
                                        </p:tgtEl>
                                        <p:attrNameLst>
                                          <p:attrName>ppt_x</p:attrName>
                                          <p:attrName>ppt_y</p:attrName>
                                        </p:attrNameLst>
                                      </p:cBhvr>
                                      <p:rCtr x="0" y="-79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131D92-2526-36BB-4C86-3984054EB99E}"/>
              </a:ext>
            </a:extLst>
          </p:cNvPr>
          <p:cNvSpPr txBox="1"/>
          <p:nvPr/>
        </p:nvSpPr>
        <p:spPr>
          <a:xfrm>
            <a:off x="1034681" y="398502"/>
            <a:ext cx="14215275" cy="553998"/>
          </a:xfrm>
          <a:prstGeom prst="rect">
            <a:avLst/>
          </a:prstGeom>
        </p:spPr>
        <p:txBody>
          <a:bodyPr wrap="square" lIns="0" tIns="0" rIns="0" bIns="0" rtlCol="0" anchor="t">
            <a:noAutofit/>
          </a:bodyPr>
          <a:lstStyle/>
          <a:p>
            <a:pPr>
              <a:spcBef>
                <a:spcPct val="0"/>
              </a:spcBef>
            </a:pPr>
            <a:r>
              <a:rPr lang="en-US" sz="3600" b="1" dirty="0">
                <a:solidFill>
                  <a:schemeClr val="tx1">
                    <a:lumMod val="75000"/>
                    <a:lumOff val="25000"/>
                  </a:schemeClr>
                </a:solidFill>
                <a:latin typeface="Arial" panose="020B0604020202020204" pitchFamily="34" charset="0"/>
                <a:cs typeface="Arial" panose="020B0604020202020204" pitchFamily="34" charset="0"/>
              </a:rPr>
              <a:t>Undergraduate 2023 evaluation- Accommodation</a:t>
            </a:r>
          </a:p>
        </p:txBody>
      </p:sp>
      <p:cxnSp>
        <p:nvCxnSpPr>
          <p:cNvPr id="4" name="Straight Connector 3">
            <a:extLst>
              <a:ext uri="{FF2B5EF4-FFF2-40B4-BE49-F238E27FC236}">
                <a16:creationId xmlns:a16="http://schemas.microsoft.com/office/drawing/2014/main" id="{0CEF64BF-D544-F2EB-BF6C-2F06E2D4CD3D}"/>
              </a:ext>
            </a:extLst>
          </p:cNvPr>
          <p:cNvCxnSpPr>
            <a:cxnSpLocks/>
          </p:cNvCxnSpPr>
          <p:nvPr/>
        </p:nvCxnSpPr>
        <p:spPr>
          <a:xfrm>
            <a:off x="1059618" y="1028700"/>
            <a:ext cx="14190338" cy="0"/>
          </a:xfrm>
          <a:prstGeom prst="line">
            <a:avLst/>
          </a:prstGeom>
          <a:ln w="31750" cmpd="sng">
            <a:gradFill>
              <a:gsLst>
                <a:gs pos="100000">
                  <a:srgbClr val="006CA6">
                    <a:alpha val="0"/>
                  </a:srgbClr>
                </a:gs>
                <a:gs pos="0">
                  <a:srgbClr val="006CA6"/>
                </a:gs>
                <a:gs pos="82000">
                  <a:srgbClr val="006CA6"/>
                </a:gs>
              </a:gsLst>
              <a:lin ang="0" scaled="0"/>
            </a:gradFill>
          </a:ln>
        </p:spPr>
        <p:style>
          <a:lnRef idx="1">
            <a:schemeClr val="accent2"/>
          </a:lnRef>
          <a:fillRef idx="0">
            <a:schemeClr val="accent2"/>
          </a:fillRef>
          <a:effectRef idx="0">
            <a:schemeClr val="accent2"/>
          </a:effectRef>
          <a:fontRef idx="minor">
            <a:schemeClr val="tx1"/>
          </a:fontRef>
        </p:style>
      </p:cxnSp>
      <p:pic>
        <p:nvPicPr>
          <p:cNvPr id="14" name="Graphic 13" descr="Open hand with solid fill">
            <a:extLst>
              <a:ext uri="{FF2B5EF4-FFF2-40B4-BE49-F238E27FC236}">
                <a16:creationId xmlns:a16="http://schemas.microsoft.com/office/drawing/2014/main" id="{0066B988-65BD-724E-FCC1-F255DD6BCFA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11871" y="2499478"/>
            <a:ext cx="1976400" cy="1976400"/>
          </a:xfrm>
          <a:prstGeom prst="rect">
            <a:avLst/>
          </a:prstGeom>
        </p:spPr>
      </p:pic>
      <p:sp>
        <p:nvSpPr>
          <p:cNvPr id="2" name="Graphic 15" descr="Piggy Bank with solid fill">
            <a:extLst>
              <a:ext uri="{FF2B5EF4-FFF2-40B4-BE49-F238E27FC236}">
                <a16:creationId xmlns:a16="http://schemas.microsoft.com/office/drawing/2014/main" id="{9730BD30-F096-3FC7-E8BE-9A2ED6DD014C}"/>
              </a:ext>
            </a:extLst>
          </p:cNvPr>
          <p:cNvSpPr/>
          <p:nvPr/>
        </p:nvSpPr>
        <p:spPr>
          <a:xfrm>
            <a:off x="10571793" y="4073878"/>
            <a:ext cx="914400" cy="588722"/>
          </a:xfrm>
          <a:custGeom>
            <a:avLst/>
            <a:gdLst>
              <a:gd name="connsiteX0" fmla="*/ 723900 w 809715"/>
              <a:gd name="connsiteY0" fmla="*/ 305813 h 602993"/>
              <a:gd name="connsiteX1" fmla="*/ 712470 w 809715"/>
              <a:gd name="connsiteY1" fmla="*/ 300098 h 602993"/>
              <a:gd name="connsiteX2" fmla="*/ 704850 w 809715"/>
              <a:gd name="connsiteY2" fmla="*/ 278191 h 602993"/>
              <a:gd name="connsiteX3" fmla="*/ 721043 w 809715"/>
              <a:gd name="connsiteY3" fmla="*/ 250568 h 602993"/>
              <a:gd name="connsiteX4" fmla="*/ 721995 w 809715"/>
              <a:gd name="connsiteY4" fmla="*/ 249616 h 602993"/>
              <a:gd name="connsiteX5" fmla="*/ 742950 w 809715"/>
              <a:gd name="connsiteY5" fmla="*/ 277238 h 602993"/>
              <a:gd name="connsiteX6" fmla="*/ 723900 w 809715"/>
              <a:gd name="connsiteY6" fmla="*/ 305813 h 602993"/>
              <a:gd name="connsiteX7" fmla="*/ 464820 w 809715"/>
              <a:gd name="connsiteY7" fmla="*/ 118171 h 602993"/>
              <a:gd name="connsiteX8" fmla="*/ 447675 w 809715"/>
              <a:gd name="connsiteY8" fmla="*/ 129601 h 602993"/>
              <a:gd name="connsiteX9" fmla="*/ 440055 w 809715"/>
              <a:gd name="connsiteY9" fmla="*/ 127696 h 602993"/>
              <a:gd name="connsiteX10" fmla="*/ 344805 w 809715"/>
              <a:gd name="connsiteY10" fmla="*/ 105788 h 602993"/>
              <a:gd name="connsiteX11" fmla="*/ 290513 w 809715"/>
              <a:gd name="connsiteY11" fmla="*/ 113408 h 602993"/>
              <a:gd name="connsiteX12" fmla="*/ 266700 w 809715"/>
              <a:gd name="connsiteY12" fmla="*/ 100073 h 602993"/>
              <a:gd name="connsiteX13" fmla="*/ 280035 w 809715"/>
              <a:gd name="connsiteY13" fmla="*/ 76261 h 602993"/>
              <a:gd name="connsiteX14" fmla="*/ 343853 w 809715"/>
              <a:gd name="connsiteY14" fmla="*/ 67688 h 602993"/>
              <a:gd name="connsiteX15" fmla="*/ 454343 w 809715"/>
              <a:gd name="connsiteY15" fmla="*/ 92453 h 602993"/>
              <a:gd name="connsiteX16" fmla="*/ 464820 w 809715"/>
              <a:gd name="connsiteY16" fmla="*/ 118171 h 602993"/>
              <a:gd name="connsiteX17" fmla="*/ 793433 w 809715"/>
              <a:gd name="connsiteY17" fmla="*/ 191513 h 602993"/>
              <a:gd name="connsiteX18" fmla="*/ 716280 w 809715"/>
              <a:gd name="connsiteY18" fmla="*/ 207706 h 602993"/>
              <a:gd name="connsiteX19" fmla="*/ 630555 w 809715"/>
              <a:gd name="connsiteY19" fmla="*/ 213421 h 602993"/>
              <a:gd name="connsiteX20" fmla="*/ 342900 w 809715"/>
              <a:gd name="connsiteY20" fmla="*/ 29588 h 602993"/>
              <a:gd name="connsiteX21" fmla="*/ 223838 w 809715"/>
              <a:gd name="connsiteY21" fmla="*/ 56258 h 602993"/>
              <a:gd name="connsiteX22" fmla="*/ 106680 w 809715"/>
              <a:gd name="connsiteY22" fmla="*/ 1013 h 602993"/>
              <a:gd name="connsiteX23" fmla="*/ 93345 w 809715"/>
              <a:gd name="connsiteY23" fmla="*/ 12443 h 602993"/>
              <a:gd name="connsiteX24" fmla="*/ 131445 w 809715"/>
              <a:gd name="connsiteY24" fmla="*/ 120076 h 602993"/>
              <a:gd name="connsiteX25" fmla="*/ 76200 w 809715"/>
              <a:gd name="connsiteY25" fmla="*/ 201991 h 602993"/>
              <a:gd name="connsiteX26" fmla="*/ 62865 w 809715"/>
              <a:gd name="connsiteY26" fmla="*/ 213421 h 602993"/>
              <a:gd name="connsiteX27" fmla="*/ 28575 w 809715"/>
              <a:gd name="connsiteY27" fmla="*/ 221993 h 602993"/>
              <a:gd name="connsiteX28" fmla="*/ 0 w 809715"/>
              <a:gd name="connsiteY28" fmla="*/ 259141 h 602993"/>
              <a:gd name="connsiteX29" fmla="*/ 0 w 809715"/>
              <a:gd name="connsiteY29" fmla="*/ 333436 h 602993"/>
              <a:gd name="connsiteX30" fmla="*/ 28575 w 809715"/>
              <a:gd name="connsiteY30" fmla="*/ 370583 h 602993"/>
              <a:gd name="connsiteX31" fmla="*/ 63818 w 809715"/>
              <a:gd name="connsiteY31" fmla="*/ 379156 h 602993"/>
              <a:gd name="connsiteX32" fmla="*/ 77153 w 809715"/>
              <a:gd name="connsiteY32" fmla="*/ 390586 h 602993"/>
              <a:gd name="connsiteX33" fmla="*/ 148590 w 809715"/>
              <a:gd name="connsiteY33" fmla="*/ 488693 h 602993"/>
              <a:gd name="connsiteX34" fmla="*/ 155258 w 809715"/>
              <a:gd name="connsiteY34" fmla="*/ 500123 h 602993"/>
              <a:gd name="connsiteX35" fmla="*/ 169545 w 809715"/>
              <a:gd name="connsiteY35" fmla="*/ 586801 h 602993"/>
              <a:gd name="connsiteX36" fmla="*/ 188595 w 809715"/>
              <a:gd name="connsiteY36" fmla="*/ 602993 h 602993"/>
              <a:gd name="connsiteX37" fmla="*/ 251460 w 809715"/>
              <a:gd name="connsiteY37" fmla="*/ 602993 h 602993"/>
              <a:gd name="connsiteX38" fmla="*/ 270510 w 809715"/>
              <a:gd name="connsiteY38" fmla="*/ 586801 h 602993"/>
              <a:gd name="connsiteX39" fmla="*/ 275273 w 809715"/>
              <a:gd name="connsiteY39" fmla="*/ 556321 h 602993"/>
              <a:gd name="connsiteX40" fmla="*/ 343853 w 809715"/>
              <a:gd name="connsiteY40" fmla="*/ 564893 h 602993"/>
              <a:gd name="connsiteX41" fmla="*/ 421005 w 809715"/>
              <a:gd name="connsiteY41" fmla="*/ 554416 h 602993"/>
              <a:gd name="connsiteX42" fmla="*/ 426720 w 809715"/>
              <a:gd name="connsiteY42" fmla="*/ 586801 h 602993"/>
              <a:gd name="connsiteX43" fmla="*/ 445770 w 809715"/>
              <a:gd name="connsiteY43" fmla="*/ 602993 h 602993"/>
              <a:gd name="connsiteX44" fmla="*/ 508635 w 809715"/>
              <a:gd name="connsiteY44" fmla="*/ 602993 h 602993"/>
              <a:gd name="connsiteX45" fmla="*/ 527685 w 809715"/>
              <a:gd name="connsiteY45" fmla="*/ 586801 h 602993"/>
              <a:gd name="connsiteX46" fmla="*/ 541973 w 809715"/>
              <a:gd name="connsiteY46" fmla="*/ 500123 h 602993"/>
              <a:gd name="connsiteX47" fmla="*/ 548640 w 809715"/>
              <a:gd name="connsiteY47" fmla="*/ 488693 h 602993"/>
              <a:gd name="connsiteX48" fmla="*/ 647700 w 809715"/>
              <a:gd name="connsiteY48" fmla="*/ 296288 h 602993"/>
              <a:gd name="connsiteX49" fmla="*/ 641985 w 809715"/>
              <a:gd name="connsiteY49" fmla="*/ 249616 h 602993"/>
              <a:gd name="connsiteX50" fmla="*/ 677228 w 809715"/>
              <a:gd name="connsiteY50" fmla="*/ 242948 h 602993"/>
              <a:gd name="connsiteX51" fmla="*/ 666750 w 809715"/>
              <a:gd name="connsiteY51" fmla="*/ 277238 h 602993"/>
              <a:gd name="connsiteX52" fmla="*/ 685800 w 809715"/>
              <a:gd name="connsiteY52" fmla="*/ 327721 h 602993"/>
              <a:gd name="connsiteX53" fmla="*/ 723900 w 809715"/>
              <a:gd name="connsiteY53" fmla="*/ 344866 h 602993"/>
              <a:gd name="connsiteX54" fmla="*/ 781050 w 809715"/>
              <a:gd name="connsiteY54" fmla="*/ 278191 h 602993"/>
              <a:gd name="connsiteX55" fmla="*/ 761048 w 809715"/>
              <a:gd name="connsiteY55" fmla="*/ 231518 h 602993"/>
              <a:gd name="connsiteX56" fmla="*/ 787718 w 809715"/>
              <a:gd name="connsiteY56" fmla="*/ 229613 h 602993"/>
              <a:gd name="connsiteX57" fmla="*/ 809625 w 809715"/>
              <a:gd name="connsiteY57" fmla="*/ 213421 h 602993"/>
              <a:gd name="connsiteX58" fmla="*/ 793433 w 809715"/>
              <a:gd name="connsiteY58" fmla="*/ 191513 h 60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09715" h="602993">
                <a:moveTo>
                  <a:pt x="723900" y="305813"/>
                </a:moveTo>
                <a:cubicBezTo>
                  <a:pt x="719138" y="305813"/>
                  <a:pt x="715328" y="302956"/>
                  <a:pt x="712470" y="300098"/>
                </a:cubicBezTo>
                <a:cubicBezTo>
                  <a:pt x="707708" y="295336"/>
                  <a:pt x="704850" y="286763"/>
                  <a:pt x="704850" y="278191"/>
                </a:cubicBezTo>
                <a:cubicBezTo>
                  <a:pt x="704850" y="265808"/>
                  <a:pt x="713423" y="256283"/>
                  <a:pt x="721043" y="250568"/>
                </a:cubicBezTo>
                <a:lnTo>
                  <a:pt x="721995" y="249616"/>
                </a:lnTo>
                <a:cubicBezTo>
                  <a:pt x="740093" y="259141"/>
                  <a:pt x="742950" y="268666"/>
                  <a:pt x="742950" y="277238"/>
                </a:cubicBezTo>
                <a:cubicBezTo>
                  <a:pt x="742950" y="292478"/>
                  <a:pt x="734378" y="305813"/>
                  <a:pt x="723900" y="305813"/>
                </a:cubicBezTo>
                <a:close/>
                <a:moveTo>
                  <a:pt x="464820" y="118171"/>
                </a:moveTo>
                <a:cubicBezTo>
                  <a:pt x="461963" y="124838"/>
                  <a:pt x="454343" y="129601"/>
                  <a:pt x="447675" y="129601"/>
                </a:cubicBezTo>
                <a:cubicBezTo>
                  <a:pt x="444818" y="129601"/>
                  <a:pt x="441960" y="128648"/>
                  <a:pt x="440055" y="127696"/>
                </a:cubicBezTo>
                <a:cubicBezTo>
                  <a:pt x="409575" y="113408"/>
                  <a:pt x="376238" y="105788"/>
                  <a:pt x="344805" y="105788"/>
                </a:cubicBezTo>
                <a:cubicBezTo>
                  <a:pt x="326708" y="105788"/>
                  <a:pt x="308610" y="108646"/>
                  <a:pt x="290513" y="113408"/>
                </a:cubicBezTo>
                <a:cubicBezTo>
                  <a:pt x="280035" y="116266"/>
                  <a:pt x="269558" y="110551"/>
                  <a:pt x="266700" y="100073"/>
                </a:cubicBezTo>
                <a:cubicBezTo>
                  <a:pt x="263843" y="89596"/>
                  <a:pt x="269558" y="79118"/>
                  <a:pt x="280035" y="76261"/>
                </a:cubicBezTo>
                <a:cubicBezTo>
                  <a:pt x="300990" y="70546"/>
                  <a:pt x="322898" y="67688"/>
                  <a:pt x="343853" y="67688"/>
                </a:cubicBezTo>
                <a:cubicBezTo>
                  <a:pt x="380048" y="67688"/>
                  <a:pt x="419100" y="76261"/>
                  <a:pt x="454343" y="92453"/>
                </a:cubicBezTo>
                <a:cubicBezTo>
                  <a:pt x="464820" y="97216"/>
                  <a:pt x="469583" y="108646"/>
                  <a:pt x="464820" y="118171"/>
                </a:cubicBezTo>
                <a:close/>
                <a:moveTo>
                  <a:pt x="793433" y="191513"/>
                </a:moveTo>
                <a:cubicBezTo>
                  <a:pt x="769620" y="187703"/>
                  <a:pt x="740093" y="194371"/>
                  <a:pt x="716280" y="207706"/>
                </a:cubicBezTo>
                <a:cubicBezTo>
                  <a:pt x="694373" y="202943"/>
                  <a:pt x="661035" y="202943"/>
                  <a:pt x="630555" y="213421"/>
                </a:cubicBezTo>
                <a:cubicBezTo>
                  <a:pt x="585788" y="106741"/>
                  <a:pt x="461010" y="29588"/>
                  <a:pt x="342900" y="29588"/>
                </a:cubicBezTo>
                <a:cubicBezTo>
                  <a:pt x="301943" y="29588"/>
                  <a:pt x="260985" y="39113"/>
                  <a:pt x="223838" y="56258"/>
                </a:cubicBezTo>
                <a:lnTo>
                  <a:pt x="106680" y="1013"/>
                </a:lnTo>
                <a:cubicBezTo>
                  <a:pt x="99060" y="-2797"/>
                  <a:pt x="90488" y="4823"/>
                  <a:pt x="93345" y="12443"/>
                </a:cubicBezTo>
                <a:lnTo>
                  <a:pt x="131445" y="120076"/>
                </a:lnTo>
                <a:cubicBezTo>
                  <a:pt x="108585" y="143888"/>
                  <a:pt x="89535" y="171511"/>
                  <a:pt x="76200" y="201991"/>
                </a:cubicBezTo>
                <a:cubicBezTo>
                  <a:pt x="74295" y="207706"/>
                  <a:pt x="69533" y="211516"/>
                  <a:pt x="62865" y="213421"/>
                </a:cubicBezTo>
                <a:lnTo>
                  <a:pt x="28575" y="221993"/>
                </a:lnTo>
                <a:cubicBezTo>
                  <a:pt x="11430" y="225803"/>
                  <a:pt x="0" y="241043"/>
                  <a:pt x="0" y="259141"/>
                </a:cubicBezTo>
                <a:lnTo>
                  <a:pt x="0" y="333436"/>
                </a:lnTo>
                <a:cubicBezTo>
                  <a:pt x="0" y="350581"/>
                  <a:pt x="11430" y="365821"/>
                  <a:pt x="28575" y="370583"/>
                </a:cubicBezTo>
                <a:lnTo>
                  <a:pt x="63818" y="379156"/>
                </a:lnTo>
                <a:cubicBezTo>
                  <a:pt x="69533" y="381061"/>
                  <a:pt x="74295" y="384871"/>
                  <a:pt x="77153" y="390586"/>
                </a:cubicBezTo>
                <a:cubicBezTo>
                  <a:pt x="93345" y="427733"/>
                  <a:pt x="118110" y="461071"/>
                  <a:pt x="148590" y="488693"/>
                </a:cubicBezTo>
                <a:cubicBezTo>
                  <a:pt x="151448" y="491551"/>
                  <a:pt x="154305" y="495361"/>
                  <a:pt x="155258" y="500123"/>
                </a:cubicBezTo>
                <a:lnTo>
                  <a:pt x="169545" y="586801"/>
                </a:lnTo>
                <a:cubicBezTo>
                  <a:pt x="171450" y="596326"/>
                  <a:pt x="179070" y="602993"/>
                  <a:pt x="188595" y="602993"/>
                </a:cubicBezTo>
                <a:lnTo>
                  <a:pt x="251460" y="602993"/>
                </a:lnTo>
                <a:cubicBezTo>
                  <a:pt x="260985" y="602993"/>
                  <a:pt x="268605" y="596326"/>
                  <a:pt x="270510" y="586801"/>
                </a:cubicBezTo>
                <a:lnTo>
                  <a:pt x="275273" y="556321"/>
                </a:lnTo>
                <a:cubicBezTo>
                  <a:pt x="297180" y="562036"/>
                  <a:pt x="320040" y="564893"/>
                  <a:pt x="343853" y="564893"/>
                </a:cubicBezTo>
                <a:cubicBezTo>
                  <a:pt x="369570" y="564893"/>
                  <a:pt x="396240" y="561083"/>
                  <a:pt x="421005" y="554416"/>
                </a:cubicBezTo>
                <a:lnTo>
                  <a:pt x="426720" y="586801"/>
                </a:lnTo>
                <a:cubicBezTo>
                  <a:pt x="428625" y="596326"/>
                  <a:pt x="436245" y="602993"/>
                  <a:pt x="445770" y="602993"/>
                </a:cubicBezTo>
                <a:lnTo>
                  <a:pt x="508635" y="602993"/>
                </a:lnTo>
                <a:cubicBezTo>
                  <a:pt x="518160" y="602993"/>
                  <a:pt x="525780" y="596326"/>
                  <a:pt x="527685" y="586801"/>
                </a:cubicBezTo>
                <a:lnTo>
                  <a:pt x="541973" y="500123"/>
                </a:lnTo>
                <a:cubicBezTo>
                  <a:pt x="542925" y="495361"/>
                  <a:pt x="544830" y="491551"/>
                  <a:pt x="548640" y="488693"/>
                </a:cubicBezTo>
                <a:cubicBezTo>
                  <a:pt x="606743" y="438211"/>
                  <a:pt x="647700" y="371536"/>
                  <a:pt x="647700" y="296288"/>
                </a:cubicBezTo>
                <a:cubicBezTo>
                  <a:pt x="647700" y="280096"/>
                  <a:pt x="645795" y="264856"/>
                  <a:pt x="641985" y="249616"/>
                </a:cubicBezTo>
                <a:cubicBezTo>
                  <a:pt x="653415" y="245806"/>
                  <a:pt x="665798" y="242948"/>
                  <a:pt x="677228" y="242948"/>
                </a:cubicBezTo>
                <a:cubicBezTo>
                  <a:pt x="670560" y="253426"/>
                  <a:pt x="666750" y="264856"/>
                  <a:pt x="666750" y="277238"/>
                </a:cubicBezTo>
                <a:cubicBezTo>
                  <a:pt x="665798" y="296288"/>
                  <a:pt x="673418" y="314386"/>
                  <a:pt x="685800" y="327721"/>
                </a:cubicBezTo>
                <a:cubicBezTo>
                  <a:pt x="696278" y="338198"/>
                  <a:pt x="709613" y="344866"/>
                  <a:pt x="723900" y="344866"/>
                </a:cubicBezTo>
                <a:cubicBezTo>
                  <a:pt x="755333" y="344866"/>
                  <a:pt x="781050" y="315338"/>
                  <a:pt x="781050" y="278191"/>
                </a:cubicBezTo>
                <a:cubicBezTo>
                  <a:pt x="781050" y="260093"/>
                  <a:pt x="774383" y="243901"/>
                  <a:pt x="761048" y="231518"/>
                </a:cubicBezTo>
                <a:cubicBezTo>
                  <a:pt x="770573" y="229613"/>
                  <a:pt x="779145" y="228661"/>
                  <a:pt x="787718" y="229613"/>
                </a:cubicBezTo>
                <a:cubicBezTo>
                  <a:pt x="798195" y="231518"/>
                  <a:pt x="807720" y="223898"/>
                  <a:pt x="809625" y="213421"/>
                </a:cubicBezTo>
                <a:cubicBezTo>
                  <a:pt x="810578" y="202943"/>
                  <a:pt x="803910" y="193418"/>
                  <a:pt x="793433" y="191513"/>
                </a:cubicBezTo>
                <a:close/>
              </a:path>
            </a:pathLst>
          </a:custGeom>
          <a:solidFill>
            <a:schemeClr val="bg1"/>
          </a:solidFill>
          <a:ln w="9525" cap="flat">
            <a:noFill/>
            <a:prstDash val="solid"/>
            <a:miter/>
          </a:ln>
        </p:spPr>
        <p:txBody>
          <a:bodyPr rtlCol="0" anchor="ctr"/>
          <a:lstStyle/>
          <a:p>
            <a:endParaRPr lang="en-US"/>
          </a:p>
        </p:txBody>
      </p:sp>
      <p:pic>
        <p:nvPicPr>
          <p:cNvPr id="7" name="Graphic 6" descr="Teacher with solid fill">
            <a:extLst>
              <a:ext uri="{FF2B5EF4-FFF2-40B4-BE49-F238E27FC236}">
                <a16:creationId xmlns:a16="http://schemas.microsoft.com/office/drawing/2014/main" id="{D1290646-EEA0-B8A9-1349-8F562CCC3AB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19221" y="3030676"/>
            <a:ext cx="914400" cy="914400"/>
          </a:xfrm>
          <a:prstGeom prst="rect">
            <a:avLst/>
          </a:prstGeom>
        </p:spPr>
      </p:pic>
      <p:pic>
        <p:nvPicPr>
          <p:cNvPr id="8" name="Graphic 7" descr="Ear outline">
            <a:extLst>
              <a:ext uri="{FF2B5EF4-FFF2-40B4-BE49-F238E27FC236}">
                <a16:creationId xmlns:a16="http://schemas.microsoft.com/office/drawing/2014/main" id="{D790511A-4ABA-E519-08A5-A047C7B97C6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97932" y="3030676"/>
            <a:ext cx="914400" cy="914400"/>
          </a:xfrm>
          <a:prstGeom prst="rect">
            <a:avLst/>
          </a:prstGeom>
        </p:spPr>
      </p:pic>
      <p:pic>
        <p:nvPicPr>
          <p:cNvPr id="9" name="Graphic 8" descr="Compass with solid fill">
            <a:extLst>
              <a:ext uri="{FF2B5EF4-FFF2-40B4-BE49-F238E27FC236}">
                <a16:creationId xmlns:a16="http://schemas.microsoft.com/office/drawing/2014/main" id="{8FA7FD5D-14D3-0680-10B9-0D5312B173C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571793" y="2219511"/>
            <a:ext cx="914400" cy="914400"/>
          </a:xfrm>
          <a:prstGeom prst="rect">
            <a:avLst/>
          </a:prstGeom>
        </p:spPr>
      </p:pic>
      <p:grpSp>
        <p:nvGrpSpPr>
          <p:cNvPr id="12" name="Group 7">
            <a:extLst>
              <a:ext uri="{FF2B5EF4-FFF2-40B4-BE49-F238E27FC236}">
                <a16:creationId xmlns:a16="http://schemas.microsoft.com/office/drawing/2014/main" id="{02E3D530-E161-B1B1-B488-0862E9A1A4A5}"/>
              </a:ext>
            </a:extLst>
          </p:cNvPr>
          <p:cNvGrpSpPr/>
          <p:nvPr/>
        </p:nvGrpSpPr>
        <p:grpSpPr>
          <a:xfrm>
            <a:off x="-16928" y="9554885"/>
            <a:ext cx="18287990" cy="782915"/>
            <a:chOff x="53736" y="255270"/>
            <a:chExt cx="1631616" cy="69850"/>
          </a:xfrm>
        </p:grpSpPr>
        <p:sp>
          <p:nvSpPr>
            <p:cNvPr id="17" name="Freeform 8">
              <a:extLst>
                <a:ext uri="{FF2B5EF4-FFF2-40B4-BE49-F238E27FC236}">
                  <a16:creationId xmlns:a16="http://schemas.microsoft.com/office/drawing/2014/main" id="{BFCF0672-0375-7A36-F5F0-9EC090F53E35}"/>
                </a:ext>
              </a:extLst>
            </p:cNvPr>
            <p:cNvSpPr/>
            <p:nvPr/>
          </p:nvSpPr>
          <p:spPr>
            <a:xfrm>
              <a:off x="53736" y="255270"/>
              <a:ext cx="1631616" cy="69850"/>
            </a:xfrm>
            <a:custGeom>
              <a:avLst/>
              <a:gdLst/>
              <a:ahLst/>
              <a:cxnLst/>
              <a:rect l="l" t="t" r="r" b="b"/>
              <a:pathLst>
                <a:path w="4121403" h="69850">
                  <a:moveTo>
                    <a:pt x="3830574" y="0"/>
                  </a:moveTo>
                  <a:lnTo>
                    <a:pt x="0" y="0"/>
                  </a:lnTo>
                  <a:lnTo>
                    <a:pt x="0" y="69850"/>
                  </a:lnTo>
                  <a:lnTo>
                    <a:pt x="4121403" y="69850"/>
                  </a:lnTo>
                  <a:lnTo>
                    <a:pt x="4121403" y="0"/>
                  </a:lnTo>
                  <a:close/>
                </a:path>
              </a:pathLst>
            </a:custGeom>
            <a:solidFill>
              <a:srgbClr val="0E73B9"/>
            </a:solidFill>
          </p:spPr>
        </p:sp>
      </p:grpSp>
      <p:sp>
        <p:nvSpPr>
          <p:cNvPr id="19" name="TextBox 9">
            <a:extLst>
              <a:ext uri="{FF2B5EF4-FFF2-40B4-BE49-F238E27FC236}">
                <a16:creationId xmlns:a16="http://schemas.microsoft.com/office/drawing/2014/main" id="{1F088D07-0F75-BE81-B82A-31894ACACABE}"/>
              </a:ext>
            </a:extLst>
          </p:cNvPr>
          <p:cNvSpPr txBox="1"/>
          <p:nvPr/>
        </p:nvSpPr>
        <p:spPr>
          <a:xfrm>
            <a:off x="424190" y="9781183"/>
            <a:ext cx="8078093" cy="316230"/>
          </a:xfrm>
          <a:prstGeom prst="rect">
            <a:avLst/>
          </a:prstGeom>
        </p:spPr>
        <p:txBody>
          <a:bodyPr lIns="0" tIns="0" rIns="0" bIns="0" rtlCol="0" anchor="t">
            <a:spAutoFit/>
          </a:bodyPr>
          <a:lstStyle/>
          <a:p>
            <a:pPr>
              <a:lnSpc>
                <a:spcPts val="2520"/>
              </a:lnSpc>
              <a:spcBef>
                <a:spcPct val="0"/>
              </a:spcBef>
            </a:pPr>
            <a:r>
              <a:rPr lang="en-US" sz="1800" dirty="0">
                <a:solidFill>
                  <a:srgbClr val="FFFFFF"/>
                </a:solidFill>
                <a:latin typeface="Source Sans Pro"/>
              </a:rPr>
              <a:t>Trinity College Dublin, The University of Dublin</a:t>
            </a:r>
          </a:p>
        </p:txBody>
      </p:sp>
      <p:sp>
        <p:nvSpPr>
          <p:cNvPr id="20" name="Slide Number Placeholder 6">
            <a:extLst>
              <a:ext uri="{FF2B5EF4-FFF2-40B4-BE49-F238E27FC236}">
                <a16:creationId xmlns:a16="http://schemas.microsoft.com/office/drawing/2014/main" id="{04A8CC90-03A7-5835-BD41-BF1B83039C99}"/>
              </a:ext>
            </a:extLst>
          </p:cNvPr>
          <p:cNvSpPr txBox="1">
            <a:spLocks/>
          </p:cNvSpPr>
          <p:nvPr/>
        </p:nvSpPr>
        <p:spPr>
          <a:xfrm>
            <a:off x="15996851" y="9743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smtClean="0">
                <a:solidFill>
                  <a:schemeClr val="bg1"/>
                </a:solidFill>
              </a:rPr>
              <a:pPr/>
              <a:t>10</a:t>
            </a:fld>
            <a:endParaRPr lang="en-US" sz="1400" dirty="0">
              <a:solidFill>
                <a:schemeClr val="bg1"/>
              </a:solidFill>
            </a:endParaRPr>
          </a:p>
        </p:txBody>
      </p:sp>
      <p:sp>
        <p:nvSpPr>
          <p:cNvPr id="11" name="TextBox 10">
            <a:extLst>
              <a:ext uri="{FF2B5EF4-FFF2-40B4-BE49-F238E27FC236}">
                <a16:creationId xmlns:a16="http://schemas.microsoft.com/office/drawing/2014/main" id="{41EF5F3F-C15F-3B7F-A104-8D1BFD2D1FE5}"/>
              </a:ext>
            </a:extLst>
          </p:cNvPr>
          <p:cNvSpPr txBox="1"/>
          <p:nvPr/>
        </p:nvSpPr>
        <p:spPr>
          <a:xfrm>
            <a:off x="1748485" y="3109534"/>
            <a:ext cx="7202019" cy="518796"/>
          </a:xfrm>
          <a:prstGeom prst="rect">
            <a:avLst/>
          </a:prstGeom>
          <a:noFill/>
        </p:spPr>
        <p:txBody>
          <a:bodyPr wrap="square">
            <a:spAutoFit/>
          </a:bodyPr>
          <a:lstStyle/>
          <a:p>
            <a:pPr algn="ctr">
              <a:lnSpc>
                <a:spcPts val="3570"/>
              </a:lnSpc>
            </a:pPr>
            <a:endParaRPr lang="en-US" sz="2400" dirty="0">
              <a:latin typeface="Source Sans Pro"/>
            </a:endParaRPr>
          </a:p>
        </p:txBody>
      </p:sp>
      <p:graphicFrame>
        <p:nvGraphicFramePr>
          <p:cNvPr id="10" name="Chart 9">
            <a:extLst>
              <a:ext uri="{FF2B5EF4-FFF2-40B4-BE49-F238E27FC236}">
                <a16:creationId xmlns:a16="http://schemas.microsoft.com/office/drawing/2014/main" id="{8A8FA499-6221-EB3D-3E5E-F033BB9FB3D5}"/>
              </a:ext>
            </a:extLst>
          </p:cNvPr>
          <p:cNvGraphicFramePr/>
          <p:nvPr>
            <p:extLst>
              <p:ext uri="{D42A27DB-BD31-4B8C-83A1-F6EECF244321}">
                <p14:modId xmlns:p14="http://schemas.microsoft.com/office/powerpoint/2010/main" val="121665681"/>
              </p:ext>
            </p:extLst>
          </p:nvPr>
        </p:nvGraphicFramePr>
        <p:xfrm>
          <a:off x="3031067" y="1104901"/>
          <a:ext cx="12192000" cy="812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23254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131D92-2526-36BB-4C86-3984054EB99E}"/>
              </a:ext>
            </a:extLst>
          </p:cNvPr>
          <p:cNvSpPr txBox="1"/>
          <p:nvPr/>
        </p:nvSpPr>
        <p:spPr>
          <a:xfrm>
            <a:off x="1034681" y="398502"/>
            <a:ext cx="14215275" cy="553998"/>
          </a:xfrm>
          <a:prstGeom prst="rect">
            <a:avLst/>
          </a:prstGeom>
        </p:spPr>
        <p:txBody>
          <a:bodyPr wrap="square" lIns="0" tIns="0" rIns="0" bIns="0" rtlCol="0" anchor="t">
            <a:noAutofit/>
          </a:bodyPr>
          <a:lstStyle/>
          <a:p>
            <a:pPr>
              <a:spcBef>
                <a:spcPct val="0"/>
              </a:spcBef>
            </a:pPr>
            <a:r>
              <a:rPr lang="en-US" sz="3600" b="1" dirty="0">
                <a:solidFill>
                  <a:schemeClr val="tx1">
                    <a:lumMod val="75000"/>
                    <a:lumOff val="25000"/>
                  </a:schemeClr>
                </a:solidFill>
                <a:latin typeface="Arial" panose="020B0604020202020204" pitchFamily="34" charset="0"/>
                <a:cs typeface="Arial" panose="020B0604020202020204" pitchFamily="34" charset="0"/>
              </a:rPr>
              <a:t>Undergraduate 2023 evaluation- Withdrawing from college</a:t>
            </a:r>
          </a:p>
        </p:txBody>
      </p:sp>
      <p:cxnSp>
        <p:nvCxnSpPr>
          <p:cNvPr id="4" name="Straight Connector 3">
            <a:extLst>
              <a:ext uri="{FF2B5EF4-FFF2-40B4-BE49-F238E27FC236}">
                <a16:creationId xmlns:a16="http://schemas.microsoft.com/office/drawing/2014/main" id="{0CEF64BF-D544-F2EB-BF6C-2F06E2D4CD3D}"/>
              </a:ext>
            </a:extLst>
          </p:cNvPr>
          <p:cNvCxnSpPr>
            <a:cxnSpLocks/>
          </p:cNvCxnSpPr>
          <p:nvPr/>
        </p:nvCxnSpPr>
        <p:spPr>
          <a:xfrm>
            <a:off x="1059618" y="1028700"/>
            <a:ext cx="14190338" cy="0"/>
          </a:xfrm>
          <a:prstGeom prst="line">
            <a:avLst/>
          </a:prstGeom>
          <a:ln w="31750" cmpd="sng">
            <a:gradFill>
              <a:gsLst>
                <a:gs pos="100000">
                  <a:srgbClr val="006CA6">
                    <a:alpha val="0"/>
                  </a:srgbClr>
                </a:gs>
                <a:gs pos="0">
                  <a:srgbClr val="006CA6"/>
                </a:gs>
                <a:gs pos="82000">
                  <a:srgbClr val="006CA6"/>
                </a:gs>
              </a:gsLst>
              <a:lin ang="0" scaled="0"/>
            </a:gradFill>
          </a:ln>
        </p:spPr>
        <p:style>
          <a:lnRef idx="1">
            <a:schemeClr val="accent2"/>
          </a:lnRef>
          <a:fillRef idx="0">
            <a:schemeClr val="accent2"/>
          </a:fillRef>
          <a:effectRef idx="0">
            <a:schemeClr val="accent2"/>
          </a:effectRef>
          <a:fontRef idx="minor">
            <a:schemeClr val="tx1"/>
          </a:fontRef>
        </p:style>
      </p:cxnSp>
      <p:pic>
        <p:nvPicPr>
          <p:cNvPr id="14" name="Graphic 13" descr="Open hand with solid fill">
            <a:extLst>
              <a:ext uri="{FF2B5EF4-FFF2-40B4-BE49-F238E27FC236}">
                <a16:creationId xmlns:a16="http://schemas.microsoft.com/office/drawing/2014/main" id="{0066B988-65BD-724E-FCC1-F255DD6BCFA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11871" y="2499478"/>
            <a:ext cx="1976400" cy="1976400"/>
          </a:xfrm>
          <a:prstGeom prst="rect">
            <a:avLst/>
          </a:prstGeom>
        </p:spPr>
      </p:pic>
      <p:sp>
        <p:nvSpPr>
          <p:cNvPr id="2" name="Graphic 15" descr="Piggy Bank with solid fill">
            <a:extLst>
              <a:ext uri="{FF2B5EF4-FFF2-40B4-BE49-F238E27FC236}">
                <a16:creationId xmlns:a16="http://schemas.microsoft.com/office/drawing/2014/main" id="{9730BD30-F096-3FC7-E8BE-9A2ED6DD014C}"/>
              </a:ext>
            </a:extLst>
          </p:cNvPr>
          <p:cNvSpPr/>
          <p:nvPr/>
        </p:nvSpPr>
        <p:spPr>
          <a:xfrm>
            <a:off x="10571793" y="4073878"/>
            <a:ext cx="914400" cy="588722"/>
          </a:xfrm>
          <a:custGeom>
            <a:avLst/>
            <a:gdLst>
              <a:gd name="connsiteX0" fmla="*/ 723900 w 809715"/>
              <a:gd name="connsiteY0" fmla="*/ 305813 h 602993"/>
              <a:gd name="connsiteX1" fmla="*/ 712470 w 809715"/>
              <a:gd name="connsiteY1" fmla="*/ 300098 h 602993"/>
              <a:gd name="connsiteX2" fmla="*/ 704850 w 809715"/>
              <a:gd name="connsiteY2" fmla="*/ 278191 h 602993"/>
              <a:gd name="connsiteX3" fmla="*/ 721043 w 809715"/>
              <a:gd name="connsiteY3" fmla="*/ 250568 h 602993"/>
              <a:gd name="connsiteX4" fmla="*/ 721995 w 809715"/>
              <a:gd name="connsiteY4" fmla="*/ 249616 h 602993"/>
              <a:gd name="connsiteX5" fmla="*/ 742950 w 809715"/>
              <a:gd name="connsiteY5" fmla="*/ 277238 h 602993"/>
              <a:gd name="connsiteX6" fmla="*/ 723900 w 809715"/>
              <a:gd name="connsiteY6" fmla="*/ 305813 h 602993"/>
              <a:gd name="connsiteX7" fmla="*/ 464820 w 809715"/>
              <a:gd name="connsiteY7" fmla="*/ 118171 h 602993"/>
              <a:gd name="connsiteX8" fmla="*/ 447675 w 809715"/>
              <a:gd name="connsiteY8" fmla="*/ 129601 h 602993"/>
              <a:gd name="connsiteX9" fmla="*/ 440055 w 809715"/>
              <a:gd name="connsiteY9" fmla="*/ 127696 h 602993"/>
              <a:gd name="connsiteX10" fmla="*/ 344805 w 809715"/>
              <a:gd name="connsiteY10" fmla="*/ 105788 h 602993"/>
              <a:gd name="connsiteX11" fmla="*/ 290513 w 809715"/>
              <a:gd name="connsiteY11" fmla="*/ 113408 h 602993"/>
              <a:gd name="connsiteX12" fmla="*/ 266700 w 809715"/>
              <a:gd name="connsiteY12" fmla="*/ 100073 h 602993"/>
              <a:gd name="connsiteX13" fmla="*/ 280035 w 809715"/>
              <a:gd name="connsiteY13" fmla="*/ 76261 h 602993"/>
              <a:gd name="connsiteX14" fmla="*/ 343853 w 809715"/>
              <a:gd name="connsiteY14" fmla="*/ 67688 h 602993"/>
              <a:gd name="connsiteX15" fmla="*/ 454343 w 809715"/>
              <a:gd name="connsiteY15" fmla="*/ 92453 h 602993"/>
              <a:gd name="connsiteX16" fmla="*/ 464820 w 809715"/>
              <a:gd name="connsiteY16" fmla="*/ 118171 h 602993"/>
              <a:gd name="connsiteX17" fmla="*/ 793433 w 809715"/>
              <a:gd name="connsiteY17" fmla="*/ 191513 h 602993"/>
              <a:gd name="connsiteX18" fmla="*/ 716280 w 809715"/>
              <a:gd name="connsiteY18" fmla="*/ 207706 h 602993"/>
              <a:gd name="connsiteX19" fmla="*/ 630555 w 809715"/>
              <a:gd name="connsiteY19" fmla="*/ 213421 h 602993"/>
              <a:gd name="connsiteX20" fmla="*/ 342900 w 809715"/>
              <a:gd name="connsiteY20" fmla="*/ 29588 h 602993"/>
              <a:gd name="connsiteX21" fmla="*/ 223838 w 809715"/>
              <a:gd name="connsiteY21" fmla="*/ 56258 h 602993"/>
              <a:gd name="connsiteX22" fmla="*/ 106680 w 809715"/>
              <a:gd name="connsiteY22" fmla="*/ 1013 h 602993"/>
              <a:gd name="connsiteX23" fmla="*/ 93345 w 809715"/>
              <a:gd name="connsiteY23" fmla="*/ 12443 h 602993"/>
              <a:gd name="connsiteX24" fmla="*/ 131445 w 809715"/>
              <a:gd name="connsiteY24" fmla="*/ 120076 h 602993"/>
              <a:gd name="connsiteX25" fmla="*/ 76200 w 809715"/>
              <a:gd name="connsiteY25" fmla="*/ 201991 h 602993"/>
              <a:gd name="connsiteX26" fmla="*/ 62865 w 809715"/>
              <a:gd name="connsiteY26" fmla="*/ 213421 h 602993"/>
              <a:gd name="connsiteX27" fmla="*/ 28575 w 809715"/>
              <a:gd name="connsiteY27" fmla="*/ 221993 h 602993"/>
              <a:gd name="connsiteX28" fmla="*/ 0 w 809715"/>
              <a:gd name="connsiteY28" fmla="*/ 259141 h 602993"/>
              <a:gd name="connsiteX29" fmla="*/ 0 w 809715"/>
              <a:gd name="connsiteY29" fmla="*/ 333436 h 602993"/>
              <a:gd name="connsiteX30" fmla="*/ 28575 w 809715"/>
              <a:gd name="connsiteY30" fmla="*/ 370583 h 602993"/>
              <a:gd name="connsiteX31" fmla="*/ 63818 w 809715"/>
              <a:gd name="connsiteY31" fmla="*/ 379156 h 602993"/>
              <a:gd name="connsiteX32" fmla="*/ 77153 w 809715"/>
              <a:gd name="connsiteY32" fmla="*/ 390586 h 602993"/>
              <a:gd name="connsiteX33" fmla="*/ 148590 w 809715"/>
              <a:gd name="connsiteY33" fmla="*/ 488693 h 602993"/>
              <a:gd name="connsiteX34" fmla="*/ 155258 w 809715"/>
              <a:gd name="connsiteY34" fmla="*/ 500123 h 602993"/>
              <a:gd name="connsiteX35" fmla="*/ 169545 w 809715"/>
              <a:gd name="connsiteY35" fmla="*/ 586801 h 602993"/>
              <a:gd name="connsiteX36" fmla="*/ 188595 w 809715"/>
              <a:gd name="connsiteY36" fmla="*/ 602993 h 602993"/>
              <a:gd name="connsiteX37" fmla="*/ 251460 w 809715"/>
              <a:gd name="connsiteY37" fmla="*/ 602993 h 602993"/>
              <a:gd name="connsiteX38" fmla="*/ 270510 w 809715"/>
              <a:gd name="connsiteY38" fmla="*/ 586801 h 602993"/>
              <a:gd name="connsiteX39" fmla="*/ 275273 w 809715"/>
              <a:gd name="connsiteY39" fmla="*/ 556321 h 602993"/>
              <a:gd name="connsiteX40" fmla="*/ 343853 w 809715"/>
              <a:gd name="connsiteY40" fmla="*/ 564893 h 602993"/>
              <a:gd name="connsiteX41" fmla="*/ 421005 w 809715"/>
              <a:gd name="connsiteY41" fmla="*/ 554416 h 602993"/>
              <a:gd name="connsiteX42" fmla="*/ 426720 w 809715"/>
              <a:gd name="connsiteY42" fmla="*/ 586801 h 602993"/>
              <a:gd name="connsiteX43" fmla="*/ 445770 w 809715"/>
              <a:gd name="connsiteY43" fmla="*/ 602993 h 602993"/>
              <a:gd name="connsiteX44" fmla="*/ 508635 w 809715"/>
              <a:gd name="connsiteY44" fmla="*/ 602993 h 602993"/>
              <a:gd name="connsiteX45" fmla="*/ 527685 w 809715"/>
              <a:gd name="connsiteY45" fmla="*/ 586801 h 602993"/>
              <a:gd name="connsiteX46" fmla="*/ 541973 w 809715"/>
              <a:gd name="connsiteY46" fmla="*/ 500123 h 602993"/>
              <a:gd name="connsiteX47" fmla="*/ 548640 w 809715"/>
              <a:gd name="connsiteY47" fmla="*/ 488693 h 602993"/>
              <a:gd name="connsiteX48" fmla="*/ 647700 w 809715"/>
              <a:gd name="connsiteY48" fmla="*/ 296288 h 602993"/>
              <a:gd name="connsiteX49" fmla="*/ 641985 w 809715"/>
              <a:gd name="connsiteY49" fmla="*/ 249616 h 602993"/>
              <a:gd name="connsiteX50" fmla="*/ 677228 w 809715"/>
              <a:gd name="connsiteY50" fmla="*/ 242948 h 602993"/>
              <a:gd name="connsiteX51" fmla="*/ 666750 w 809715"/>
              <a:gd name="connsiteY51" fmla="*/ 277238 h 602993"/>
              <a:gd name="connsiteX52" fmla="*/ 685800 w 809715"/>
              <a:gd name="connsiteY52" fmla="*/ 327721 h 602993"/>
              <a:gd name="connsiteX53" fmla="*/ 723900 w 809715"/>
              <a:gd name="connsiteY53" fmla="*/ 344866 h 602993"/>
              <a:gd name="connsiteX54" fmla="*/ 781050 w 809715"/>
              <a:gd name="connsiteY54" fmla="*/ 278191 h 602993"/>
              <a:gd name="connsiteX55" fmla="*/ 761048 w 809715"/>
              <a:gd name="connsiteY55" fmla="*/ 231518 h 602993"/>
              <a:gd name="connsiteX56" fmla="*/ 787718 w 809715"/>
              <a:gd name="connsiteY56" fmla="*/ 229613 h 602993"/>
              <a:gd name="connsiteX57" fmla="*/ 809625 w 809715"/>
              <a:gd name="connsiteY57" fmla="*/ 213421 h 602993"/>
              <a:gd name="connsiteX58" fmla="*/ 793433 w 809715"/>
              <a:gd name="connsiteY58" fmla="*/ 191513 h 60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09715" h="602993">
                <a:moveTo>
                  <a:pt x="723900" y="305813"/>
                </a:moveTo>
                <a:cubicBezTo>
                  <a:pt x="719138" y="305813"/>
                  <a:pt x="715328" y="302956"/>
                  <a:pt x="712470" y="300098"/>
                </a:cubicBezTo>
                <a:cubicBezTo>
                  <a:pt x="707708" y="295336"/>
                  <a:pt x="704850" y="286763"/>
                  <a:pt x="704850" y="278191"/>
                </a:cubicBezTo>
                <a:cubicBezTo>
                  <a:pt x="704850" y="265808"/>
                  <a:pt x="713423" y="256283"/>
                  <a:pt x="721043" y="250568"/>
                </a:cubicBezTo>
                <a:lnTo>
                  <a:pt x="721995" y="249616"/>
                </a:lnTo>
                <a:cubicBezTo>
                  <a:pt x="740093" y="259141"/>
                  <a:pt x="742950" y="268666"/>
                  <a:pt x="742950" y="277238"/>
                </a:cubicBezTo>
                <a:cubicBezTo>
                  <a:pt x="742950" y="292478"/>
                  <a:pt x="734378" y="305813"/>
                  <a:pt x="723900" y="305813"/>
                </a:cubicBezTo>
                <a:close/>
                <a:moveTo>
                  <a:pt x="464820" y="118171"/>
                </a:moveTo>
                <a:cubicBezTo>
                  <a:pt x="461963" y="124838"/>
                  <a:pt x="454343" y="129601"/>
                  <a:pt x="447675" y="129601"/>
                </a:cubicBezTo>
                <a:cubicBezTo>
                  <a:pt x="444818" y="129601"/>
                  <a:pt x="441960" y="128648"/>
                  <a:pt x="440055" y="127696"/>
                </a:cubicBezTo>
                <a:cubicBezTo>
                  <a:pt x="409575" y="113408"/>
                  <a:pt x="376238" y="105788"/>
                  <a:pt x="344805" y="105788"/>
                </a:cubicBezTo>
                <a:cubicBezTo>
                  <a:pt x="326708" y="105788"/>
                  <a:pt x="308610" y="108646"/>
                  <a:pt x="290513" y="113408"/>
                </a:cubicBezTo>
                <a:cubicBezTo>
                  <a:pt x="280035" y="116266"/>
                  <a:pt x="269558" y="110551"/>
                  <a:pt x="266700" y="100073"/>
                </a:cubicBezTo>
                <a:cubicBezTo>
                  <a:pt x="263843" y="89596"/>
                  <a:pt x="269558" y="79118"/>
                  <a:pt x="280035" y="76261"/>
                </a:cubicBezTo>
                <a:cubicBezTo>
                  <a:pt x="300990" y="70546"/>
                  <a:pt x="322898" y="67688"/>
                  <a:pt x="343853" y="67688"/>
                </a:cubicBezTo>
                <a:cubicBezTo>
                  <a:pt x="380048" y="67688"/>
                  <a:pt x="419100" y="76261"/>
                  <a:pt x="454343" y="92453"/>
                </a:cubicBezTo>
                <a:cubicBezTo>
                  <a:pt x="464820" y="97216"/>
                  <a:pt x="469583" y="108646"/>
                  <a:pt x="464820" y="118171"/>
                </a:cubicBezTo>
                <a:close/>
                <a:moveTo>
                  <a:pt x="793433" y="191513"/>
                </a:moveTo>
                <a:cubicBezTo>
                  <a:pt x="769620" y="187703"/>
                  <a:pt x="740093" y="194371"/>
                  <a:pt x="716280" y="207706"/>
                </a:cubicBezTo>
                <a:cubicBezTo>
                  <a:pt x="694373" y="202943"/>
                  <a:pt x="661035" y="202943"/>
                  <a:pt x="630555" y="213421"/>
                </a:cubicBezTo>
                <a:cubicBezTo>
                  <a:pt x="585788" y="106741"/>
                  <a:pt x="461010" y="29588"/>
                  <a:pt x="342900" y="29588"/>
                </a:cubicBezTo>
                <a:cubicBezTo>
                  <a:pt x="301943" y="29588"/>
                  <a:pt x="260985" y="39113"/>
                  <a:pt x="223838" y="56258"/>
                </a:cubicBezTo>
                <a:lnTo>
                  <a:pt x="106680" y="1013"/>
                </a:lnTo>
                <a:cubicBezTo>
                  <a:pt x="99060" y="-2797"/>
                  <a:pt x="90488" y="4823"/>
                  <a:pt x="93345" y="12443"/>
                </a:cubicBezTo>
                <a:lnTo>
                  <a:pt x="131445" y="120076"/>
                </a:lnTo>
                <a:cubicBezTo>
                  <a:pt x="108585" y="143888"/>
                  <a:pt x="89535" y="171511"/>
                  <a:pt x="76200" y="201991"/>
                </a:cubicBezTo>
                <a:cubicBezTo>
                  <a:pt x="74295" y="207706"/>
                  <a:pt x="69533" y="211516"/>
                  <a:pt x="62865" y="213421"/>
                </a:cubicBezTo>
                <a:lnTo>
                  <a:pt x="28575" y="221993"/>
                </a:lnTo>
                <a:cubicBezTo>
                  <a:pt x="11430" y="225803"/>
                  <a:pt x="0" y="241043"/>
                  <a:pt x="0" y="259141"/>
                </a:cubicBezTo>
                <a:lnTo>
                  <a:pt x="0" y="333436"/>
                </a:lnTo>
                <a:cubicBezTo>
                  <a:pt x="0" y="350581"/>
                  <a:pt x="11430" y="365821"/>
                  <a:pt x="28575" y="370583"/>
                </a:cubicBezTo>
                <a:lnTo>
                  <a:pt x="63818" y="379156"/>
                </a:lnTo>
                <a:cubicBezTo>
                  <a:pt x="69533" y="381061"/>
                  <a:pt x="74295" y="384871"/>
                  <a:pt x="77153" y="390586"/>
                </a:cubicBezTo>
                <a:cubicBezTo>
                  <a:pt x="93345" y="427733"/>
                  <a:pt x="118110" y="461071"/>
                  <a:pt x="148590" y="488693"/>
                </a:cubicBezTo>
                <a:cubicBezTo>
                  <a:pt x="151448" y="491551"/>
                  <a:pt x="154305" y="495361"/>
                  <a:pt x="155258" y="500123"/>
                </a:cubicBezTo>
                <a:lnTo>
                  <a:pt x="169545" y="586801"/>
                </a:lnTo>
                <a:cubicBezTo>
                  <a:pt x="171450" y="596326"/>
                  <a:pt x="179070" y="602993"/>
                  <a:pt x="188595" y="602993"/>
                </a:cubicBezTo>
                <a:lnTo>
                  <a:pt x="251460" y="602993"/>
                </a:lnTo>
                <a:cubicBezTo>
                  <a:pt x="260985" y="602993"/>
                  <a:pt x="268605" y="596326"/>
                  <a:pt x="270510" y="586801"/>
                </a:cubicBezTo>
                <a:lnTo>
                  <a:pt x="275273" y="556321"/>
                </a:lnTo>
                <a:cubicBezTo>
                  <a:pt x="297180" y="562036"/>
                  <a:pt x="320040" y="564893"/>
                  <a:pt x="343853" y="564893"/>
                </a:cubicBezTo>
                <a:cubicBezTo>
                  <a:pt x="369570" y="564893"/>
                  <a:pt x="396240" y="561083"/>
                  <a:pt x="421005" y="554416"/>
                </a:cubicBezTo>
                <a:lnTo>
                  <a:pt x="426720" y="586801"/>
                </a:lnTo>
                <a:cubicBezTo>
                  <a:pt x="428625" y="596326"/>
                  <a:pt x="436245" y="602993"/>
                  <a:pt x="445770" y="602993"/>
                </a:cubicBezTo>
                <a:lnTo>
                  <a:pt x="508635" y="602993"/>
                </a:lnTo>
                <a:cubicBezTo>
                  <a:pt x="518160" y="602993"/>
                  <a:pt x="525780" y="596326"/>
                  <a:pt x="527685" y="586801"/>
                </a:cubicBezTo>
                <a:lnTo>
                  <a:pt x="541973" y="500123"/>
                </a:lnTo>
                <a:cubicBezTo>
                  <a:pt x="542925" y="495361"/>
                  <a:pt x="544830" y="491551"/>
                  <a:pt x="548640" y="488693"/>
                </a:cubicBezTo>
                <a:cubicBezTo>
                  <a:pt x="606743" y="438211"/>
                  <a:pt x="647700" y="371536"/>
                  <a:pt x="647700" y="296288"/>
                </a:cubicBezTo>
                <a:cubicBezTo>
                  <a:pt x="647700" y="280096"/>
                  <a:pt x="645795" y="264856"/>
                  <a:pt x="641985" y="249616"/>
                </a:cubicBezTo>
                <a:cubicBezTo>
                  <a:pt x="653415" y="245806"/>
                  <a:pt x="665798" y="242948"/>
                  <a:pt x="677228" y="242948"/>
                </a:cubicBezTo>
                <a:cubicBezTo>
                  <a:pt x="670560" y="253426"/>
                  <a:pt x="666750" y="264856"/>
                  <a:pt x="666750" y="277238"/>
                </a:cubicBezTo>
                <a:cubicBezTo>
                  <a:pt x="665798" y="296288"/>
                  <a:pt x="673418" y="314386"/>
                  <a:pt x="685800" y="327721"/>
                </a:cubicBezTo>
                <a:cubicBezTo>
                  <a:pt x="696278" y="338198"/>
                  <a:pt x="709613" y="344866"/>
                  <a:pt x="723900" y="344866"/>
                </a:cubicBezTo>
                <a:cubicBezTo>
                  <a:pt x="755333" y="344866"/>
                  <a:pt x="781050" y="315338"/>
                  <a:pt x="781050" y="278191"/>
                </a:cubicBezTo>
                <a:cubicBezTo>
                  <a:pt x="781050" y="260093"/>
                  <a:pt x="774383" y="243901"/>
                  <a:pt x="761048" y="231518"/>
                </a:cubicBezTo>
                <a:cubicBezTo>
                  <a:pt x="770573" y="229613"/>
                  <a:pt x="779145" y="228661"/>
                  <a:pt x="787718" y="229613"/>
                </a:cubicBezTo>
                <a:cubicBezTo>
                  <a:pt x="798195" y="231518"/>
                  <a:pt x="807720" y="223898"/>
                  <a:pt x="809625" y="213421"/>
                </a:cubicBezTo>
                <a:cubicBezTo>
                  <a:pt x="810578" y="202943"/>
                  <a:pt x="803910" y="193418"/>
                  <a:pt x="793433" y="191513"/>
                </a:cubicBezTo>
                <a:close/>
              </a:path>
            </a:pathLst>
          </a:custGeom>
          <a:solidFill>
            <a:schemeClr val="bg1"/>
          </a:solidFill>
          <a:ln w="9525" cap="flat">
            <a:noFill/>
            <a:prstDash val="solid"/>
            <a:miter/>
          </a:ln>
        </p:spPr>
        <p:txBody>
          <a:bodyPr rtlCol="0" anchor="ctr"/>
          <a:lstStyle/>
          <a:p>
            <a:endParaRPr lang="en-US"/>
          </a:p>
        </p:txBody>
      </p:sp>
      <p:pic>
        <p:nvPicPr>
          <p:cNvPr id="7" name="Graphic 6" descr="Teacher with solid fill">
            <a:extLst>
              <a:ext uri="{FF2B5EF4-FFF2-40B4-BE49-F238E27FC236}">
                <a16:creationId xmlns:a16="http://schemas.microsoft.com/office/drawing/2014/main" id="{D1290646-EEA0-B8A9-1349-8F562CCC3AB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319221" y="3030676"/>
            <a:ext cx="914400" cy="914400"/>
          </a:xfrm>
          <a:prstGeom prst="rect">
            <a:avLst/>
          </a:prstGeom>
        </p:spPr>
      </p:pic>
      <p:pic>
        <p:nvPicPr>
          <p:cNvPr id="8" name="Graphic 7" descr="Ear outline">
            <a:extLst>
              <a:ext uri="{FF2B5EF4-FFF2-40B4-BE49-F238E27FC236}">
                <a16:creationId xmlns:a16="http://schemas.microsoft.com/office/drawing/2014/main" id="{D790511A-4ABA-E519-08A5-A047C7B97C6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697932" y="3030676"/>
            <a:ext cx="914400" cy="914400"/>
          </a:xfrm>
          <a:prstGeom prst="rect">
            <a:avLst/>
          </a:prstGeom>
        </p:spPr>
      </p:pic>
      <p:pic>
        <p:nvPicPr>
          <p:cNvPr id="9" name="Graphic 8" descr="Compass with solid fill">
            <a:extLst>
              <a:ext uri="{FF2B5EF4-FFF2-40B4-BE49-F238E27FC236}">
                <a16:creationId xmlns:a16="http://schemas.microsoft.com/office/drawing/2014/main" id="{8FA7FD5D-14D3-0680-10B9-0D5312B173C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571793" y="2219511"/>
            <a:ext cx="914400" cy="914400"/>
          </a:xfrm>
          <a:prstGeom prst="rect">
            <a:avLst/>
          </a:prstGeom>
        </p:spPr>
      </p:pic>
      <p:grpSp>
        <p:nvGrpSpPr>
          <p:cNvPr id="12" name="Group 7">
            <a:extLst>
              <a:ext uri="{FF2B5EF4-FFF2-40B4-BE49-F238E27FC236}">
                <a16:creationId xmlns:a16="http://schemas.microsoft.com/office/drawing/2014/main" id="{02E3D530-E161-B1B1-B488-0862E9A1A4A5}"/>
              </a:ext>
            </a:extLst>
          </p:cNvPr>
          <p:cNvGrpSpPr/>
          <p:nvPr/>
        </p:nvGrpSpPr>
        <p:grpSpPr>
          <a:xfrm>
            <a:off x="-16928" y="9554885"/>
            <a:ext cx="18287990" cy="782915"/>
            <a:chOff x="53736" y="255270"/>
            <a:chExt cx="1631616" cy="69850"/>
          </a:xfrm>
        </p:grpSpPr>
        <p:sp>
          <p:nvSpPr>
            <p:cNvPr id="17" name="Freeform 8">
              <a:extLst>
                <a:ext uri="{FF2B5EF4-FFF2-40B4-BE49-F238E27FC236}">
                  <a16:creationId xmlns:a16="http://schemas.microsoft.com/office/drawing/2014/main" id="{BFCF0672-0375-7A36-F5F0-9EC090F53E35}"/>
                </a:ext>
              </a:extLst>
            </p:cNvPr>
            <p:cNvSpPr/>
            <p:nvPr/>
          </p:nvSpPr>
          <p:spPr>
            <a:xfrm>
              <a:off x="53736" y="255270"/>
              <a:ext cx="1631616" cy="69850"/>
            </a:xfrm>
            <a:custGeom>
              <a:avLst/>
              <a:gdLst/>
              <a:ahLst/>
              <a:cxnLst/>
              <a:rect l="l" t="t" r="r" b="b"/>
              <a:pathLst>
                <a:path w="4121403" h="69850">
                  <a:moveTo>
                    <a:pt x="3830574" y="0"/>
                  </a:moveTo>
                  <a:lnTo>
                    <a:pt x="0" y="0"/>
                  </a:lnTo>
                  <a:lnTo>
                    <a:pt x="0" y="69850"/>
                  </a:lnTo>
                  <a:lnTo>
                    <a:pt x="4121403" y="69850"/>
                  </a:lnTo>
                  <a:lnTo>
                    <a:pt x="4121403" y="0"/>
                  </a:lnTo>
                  <a:close/>
                </a:path>
              </a:pathLst>
            </a:custGeom>
            <a:solidFill>
              <a:srgbClr val="0E73B9"/>
            </a:solidFill>
          </p:spPr>
        </p:sp>
      </p:grpSp>
      <p:sp>
        <p:nvSpPr>
          <p:cNvPr id="19" name="TextBox 9">
            <a:extLst>
              <a:ext uri="{FF2B5EF4-FFF2-40B4-BE49-F238E27FC236}">
                <a16:creationId xmlns:a16="http://schemas.microsoft.com/office/drawing/2014/main" id="{1F088D07-0F75-BE81-B82A-31894ACACABE}"/>
              </a:ext>
            </a:extLst>
          </p:cNvPr>
          <p:cNvSpPr txBox="1"/>
          <p:nvPr/>
        </p:nvSpPr>
        <p:spPr>
          <a:xfrm>
            <a:off x="424190" y="9781183"/>
            <a:ext cx="8078093" cy="316230"/>
          </a:xfrm>
          <a:prstGeom prst="rect">
            <a:avLst/>
          </a:prstGeom>
        </p:spPr>
        <p:txBody>
          <a:bodyPr lIns="0" tIns="0" rIns="0" bIns="0" rtlCol="0" anchor="t">
            <a:spAutoFit/>
          </a:bodyPr>
          <a:lstStyle/>
          <a:p>
            <a:pPr>
              <a:lnSpc>
                <a:spcPts val="2520"/>
              </a:lnSpc>
              <a:spcBef>
                <a:spcPct val="0"/>
              </a:spcBef>
            </a:pPr>
            <a:r>
              <a:rPr lang="en-US" sz="1800" dirty="0">
                <a:solidFill>
                  <a:srgbClr val="FFFFFF"/>
                </a:solidFill>
                <a:latin typeface="Source Sans Pro"/>
              </a:rPr>
              <a:t>Trinity College Dublin, The University of Dublin</a:t>
            </a:r>
          </a:p>
        </p:txBody>
      </p:sp>
      <p:sp>
        <p:nvSpPr>
          <p:cNvPr id="20" name="Slide Number Placeholder 6">
            <a:extLst>
              <a:ext uri="{FF2B5EF4-FFF2-40B4-BE49-F238E27FC236}">
                <a16:creationId xmlns:a16="http://schemas.microsoft.com/office/drawing/2014/main" id="{04A8CC90-03A7-5835-BD41-BF1B83039C99}"/>
              </a:ext>
            </a:extLst>
          </p:cNvPr>
          <p:cNvSpPr txBox="1">
            <a:spLocks/>
          </p:cNvSpPr>
          <p:nvPr/>
        </p:nvSpPr>
        <p:spPr>
          <a:xfrm>
            <a:off x="15996851" y="9743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smtClean="0">
                <a:solidFill>
                  <a:schemeClr val="bg1"/>
                </a:solidFill>
              </a:rPr>
              <a:pPr/>
              <a:t>11</a:t>
            </a:fld>
            <a:endParaRPr lang="en-US" sz="1400" dirty="0">
              <a:solidFill>
                <a:schemeClr val="bg1"/>
              </a:solidFill>
            </a:endParaRPr>
          </a:p>
        </p:txBody>
      </p:sp>
      <p:sp>
        <p:nvSpPr>
          <p:cNvPr id="11" name="TextBox 10">
            <a:extLst>
              <a:ext uri="{FF2B5EF4-FFF2-40B4-BE49-F238E27FC236}">
                <a16:creationId xmlns:a16="http://schemas.microsoft.com/office/drawing/2014/main" id="{41EF5F3F-C15F-3B7F-A104-8D1BFD2D1FE5}"/>
              </a:ext>
            </a:extLst>
          </p:cNvPr>
          <p:cNvSpPr txBox="1"/>
          <p:nvPr/>
        </p:nvSpPr>
        <p:spPr>
          <a:xfrm>
            <a:off x="1748485" y="3109534"/>
            <a:ext cx="7202019" cy="518796"/>
          </a:xfrm>
          <a:prstGeom prst="rect">
            <a:avLst/>
          </a:prstGeom>
          <a:noFill/>
        </p:spPr>
        <p:txBody>
          <a:bodyPr wrap="square">
            <a:spAutoFit/>
          </a:bodyPr>
          <a:lstStyle/>
          <a:p>
            <a:pPr algn="ctr">
              <a:lnSpc>
                <a:spcPts val="3570"/>
              </a:lnSpc>
            </a:pPr>
            <a:endParaRPr lang="en-US" sz="2400" dirty="0">
              <a:latin typeface="Source Sans Pro"/>
            </a:endParaRPr>
          </a:p>
        </p:txBody>
      </p:sp>
      <p:graphicFrame>
        <p:nvGraphicFramePr>
          <p:cNvPr id="10" name="Chart 9">
            <a:extLst>
              <a:ext uri="{FF2B5EF4-FFF2-40B4-BE49-F238E27FC236}">
                <a16:creationId xmlns:a16="http://schemas.microsoft.com/office/drawing/2014/main" id="{EE4B88AE-AE1A-3BD8-1E5D-E357C9DBE850}"/>
              </a:ext>
            </a:extLst>
          </p:cNvPr>
          <p:cNvGraphicFramePr/>
          <p:nvPr>
            <p:extLst>
              <p:ext uri="{D42A27DB-BD31-4B8C-83A1-F6EECF244321}">
                <p14:modId xmlns:p14="http://schemas.microsoft.com/office/powerpoint/2010/main" val="1556739153"/>
              </p:ext>
            </p:extLst>
          </p:nvPr>
        </p:nvGraphicFramePr>
        <p:xfrm>
          <a:off x="2964873" y="1254999"/>
          <a:ext cx="12136581" cy="805949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508194467"/>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131D92-2526-36BB-4C86-3984054EB99E}"/>
              </a:ext>
            </a:extLst>
          </p:cNvPr>
          <p:cNvSpPr txBox="1"/>
          <p:nvPr/>
        </p:nvSpPr>
        <p:spPr>
          <a:xfrm>
            <a:off x="1034681" y="398502"/>
            <a:ext cx="14215275" cy="553998"/>
          </a:xfrm>
          <a:prstGeom prst="rect">
            <a:avLst/>
          </a:prstGeom>
        </p:spPr>
        <p:txBody>
          <a:bodyPr wrap="square" lIns="0" tIns="0" rIns="0" bIns="0" rtlCol="0" anchor="t">
            <a:noAutofit/>
          </a:bodyPr>
          <a:lstStyle/>
          <a:p>
            <a:pPr>
              <a:spcBef>
                <a:spcPct val="0"/>
              </a:spcBef>
            </a:pPr>
            <a:r>
              <a:rPr lang="en-US" sz="3600" b="1" dirty="0">
                <a:solidFill>
                  <a:schemeClr val="tx1">
                    <a:lumMod val="75000"/>
                    <a:lumOff val="25000"/>
                  </a:schemeClr>
                </a:solidFill>
                <a:latin typeface="Arial" panose="020B0604020202020204" pitchFamily="34" charset="0"/>
                <a:cs typeface="Arial" panose="020B0604020202020204" pitchFamily="34" charset="0"/>
              </a:rPr>
              <a:t>Undergraduate 2023 evaluation- Actions</a:t>
            </a:r>
          </a:p>
        </p:txBody>
      </p:sp>
      <p:cxnSp>
        <p:nvCxnSpPr>
          <p:cNvPr id="4" name="Straight Connector 3">
            <a:extLst>
              <a:ext uri="{FF2B5EF4-FFF2-40B4-BE49-F238E27FC236}">
                <a16:creationId xmlns:a16="http://schemas.microsoft.com/office/drawing/2014/main" id="{0CEF64BF-D544-F2EB-BF6C-2F06E2D4CD3D}"/>
              </a:ext>
            </a:extLst>
          </p:cNvPr>
          <p:cNvCxnSpPr>
            <a:cxnSpLocks/>
          </p:cNvCxnSpPr>
          <p:nvPr/>
        </p:nvCxnSpPr>
        <p:spPr>
          <a:xfrm>
            <a:off x="1059618" y="1028700"/>
            <a:ext cx="14190338" cy="0"/>
          </a:xfrm>
          <a:prstGeom prst="line">
            <a:avLst/>
          </a:prstGeom>
          <a:ln w="31750" cmpd="sng">
            <a:gradFill>
              <a:gsLst>
                <a:gs pos="100000">
                  <a:srgbClr val="006CA6">
                    <a:alpha val="0"/>
                  </a:srgbClr>
                </a:gs>
                <a:gs pos="0">
                  <a:srgbClr val="006CA6"/>
                </a:gs>
                <a:gs pos="82000">
                  <a:srgbClr val="006CA6"/>
                </a:gs>
              </a:gsLst>
              <a:lin ang="0" scaled="0"/>
            </a:gradFill>
          </a:ln>
        </p:spPr>
        <p:style>
          <a:lnRef idx="1">
            <a:schemeClr val="accent2"/>
          </a:lnRef>
          <a:fillRef idx="0">
            <a:schemeClr val="accent2"/>
          </a:fillRef>
          <a:effectRef idx="0">
            <a:schemeClr val="accent2"/>
          </a:effectRef>
          <a:fontRef idx="minor">
            <a:schemeClr val="tx1"/>
          </a:fontRef>
        </p:style>
      </p:cxnSp>
      <p:pic>
        <p:nvPicPr>
          <p:cNvPr id="14" name="Graphic 13" descr="Open hand with solid fill">
            <a:extLst>
              <a:ext uri="{FF2B5EF4-FFF2-40B4-BE49-F238E27FC236}">
                <a16:creationId xmlns:a16="http://schemas.microsoft.com/office/drawing/2014/main" id="{0066B988-65BD-724E-FCC1-F255DD6BCFA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11871" y="2499478"/>
            <a:ext cx="1976400" cy="1976400"/>
          </a:xfrm>
          <a:prstGeom prst="rect">
            <a:avLst/>
          </a:prstGeom>
        </p:spPr>
      </p:pic>
      <p:sp>
        <p:nvSpPr>
          <p:cNvPr id="2" name="Graphic 15" descr="Piggy Bank with solid fill">
            <a:extLst>
              <a:ext uri="{FF2B5EF4-FFF2-40B4-BE49-F238E27FC236}">
                <a16:creationId xmlns:a16="http://schemas.microsoft.com/office/drawing/2014/main" id="{9730BD30-F096-3FC7-E8BE-9A2ED6DD014C}"/>
              </a:ext>
            </a:extLst>
          </p:cNvPr>
          <p:cNvSpPr/>
          <p:nvPr/>
        </p:nvSpPr>
        <p:spPr>
          <a:xfrm>
            <a:off x="10571793" y="4073878"/>
            <a:ext cx="914400" cy="588722"/>
          </a:xfrm>
          <a:custGeom>
            <a:avLst/>
            <a:gdLst>
              <a:gd name="connsiteX0" fmla="*/ 723900 w 809715"/>
              <a:gd name="connsiteY0" fmla="*/ 305813 h 602993"/>
              <a:gd name="connsiteX1" fmla="*/ 712470 w 809715"/>
              <a:gd name="connsiteY1" fmla="*/ 300098 h 602993"/>
              <a:gd name="connsiteX2" fmla="*/ 704850 w 809715"/>
              <a:gd name="connsiteY2" fmla="*/ 278191 h 602993"/>
              <a:gd name="connsiteX3" fmla="*/ 721043 w 809715"/>
              <a:gd name="connsiteY3" fmla="*/ 250568 h 602993"/>
              <a:gd name="connsiteX4" fmla="*/ 721995 w 809715"/>
              <a:gd name="connsiteY4" fmla="*/ 249616 h 602993"/>
              <a:gd name="connsiteX5" fmla="*/ 742950 w 809715"/>
              <a:gd name="connsiteY5" fmla="*/ 277238 h 602993"/>
              <a:gd name="connsiteX6" fmla="*/ 723900 w 809715"/>
              <a:gd name="connsiteY6" fmla="*/ 305813 h 602993"/>
              <a:gd name="connsiteX7" fmla="*/ 464820 w 809715"/>
              <a:gd name="connsiteY7" fmla="*/ 118171 h 602993"/>
              <a:gd name="connsiteX8" fmla="*/ 447675 w 809715"/>
              <a:gd name="connsiteY8" fmla="*/ 129601 h 602993"/>
              <a:gd name="connsiteX9" fmla="*/ 440055 w 809715"/>
              <a:gd name="connsiteY9" fmla="*/ 127696 h 602993"/>
              <a:gd name="connsiteX10" fmla="*/ 344805 w 809715"/>
              <a:gd name="connsiteY10" fmla="*/ 105788 h 602993"/>
              <a:gd name="connsiteX11" fmla="*/ 290513 w 809715"/>
              <a:gd name="connsiteY11" fmla="*/ 113408 h 602993"/>
              <a:gd name="connsiteX12" fmla="*/ 266700 w 809715"/>
              <a:gd name="connsiteY12" fmla="*/ 100073 h 602993"/>
              <a:gd name="connsiteX13" fmla="*/ 280035 w 809715"/>
              <a:gd name="connsiteY13" fmla="*/ 76261 h 602993"/>
              <a:gd name="connsiteX14" fmla="*/ 343853 w 809715"/>
              <a:gd name="connsiteY14" fmla="*/ 67688 h 602993"/>
              <a:gd name="connsiteX15" fmla="*/ 454343 w 809715"/>
              <a:gd name="connsiteY15" fmla="*/ 92453 h 602993"/>
              <a:gd name="connsiteX16" fmla="*/ 464820 w 809715"/>
              <a:gd name="connsiteY16" fmla="*/ 118171 h 602993"/>
              <a:gd name="connsiteX17" fmla="*/ 793433 w 809715"/>
              <a:gd name="connsiteY17" fmla="*/ 191513 h 602993"/>
              <a:gd name="connsiteX18" fmla="*/ 716280 w 809715"/>
              <a:gd name="connsiteY18" fmla="*/ 207706 h 602993"/>
              <a:gd name="connsiteX19" fmla="*/ 630555 w 809715"/>
              <a:gd name="connsiteY19" fmla="*/ 213421 h 602993"/>
              <a:gd name="connsiteX20" fmla="*/ 342900 w 809715"/>
              <a:gd name="connsiteY20" fmla="*/ 29588 h 602993"/>
              <a:gd name="connsiteX21" fmla="*/ 223838 w 809715"/>
              <a:gd name="connsiteY21" fmla="*/ 56258 h 602993"/>
              <a:gd name="connsiteX22" fmla="*/ 106680 w 809715"/>
              <a:gd name="connsiteY22" fmla="*/ 1013 h 602993"/>
              <a:gd name="connsiteX23" fmla="*/ 93345 w 809715"/>
              <a:gd name="connsiteY23" fmla="*/ 12443 h 602993"/>
              <a:gd name="connsiteX24" fmla="*/ 131445 w 809715"/>
              <a:gd name="connsiteY24" fmla="*/ 120076 h 602993"/>
              <a:gd name="connsiteX25" fmla="*/ 76200 w 809715"/>
              <a:gd name="connsiteY25" fmla="*/ 201991 h 602993"/>
              <a:gd name="connsiteX26" fmla="*/ 62865 w 809715"/>
              <a:gd name="connsiteY26" fmla="*/ 213421 h 602993"/>
              <a:gd name="connsiteX27" fmla="*/ 28575 w 809715"/>
              <a:gd name="connsiteY27" fmla="*/ 221993 h 602993"/>
              <a:gd name="connsiteX28" fmla="*/ 0 w 809715"/>
              <a:gd name="connsiteY28" fmla="*/ 259141 h 602993"/>
              <a:gd name="connsiteX29" fmla="*/ 0 w 809715"/>
              <a:gd name="connsiteY29" fmla="*/ 333436 h 602993"/>
              <a:gd name="connsiteX30" fmla="*/ 28575 w 809715"/>
              <a:gd name="connsiteY30" fmla="*/ 370583 h 602993"/>
              <a:gd name="connsiteX31" fmla="*/ 63818 w 809715"/>
              <a:gd name="connsiteY31" fmla="*/ 379156 h 602993"/>
              <a:gd name="connsiteX32" fmla="*/ 77153 w 809715"/>
              <a:gd name="connsiteY32" fmla="*/ 390586 h 602993"/>
              <a:gd name="connsiteX33" fmla="*/ 148590 w 809715"/>
              <a:gd name="connsiteY33" fmla="*/ 488693 h 602993"/>
              <a:gd name="connsiteX34" fmla="*/ 155258 w 809715"/>
              <a:gd name="connsiteY34" fmla="*/ 500123 h 602993"/>
              <a:gd name="connsiteX35" fmla="*/ 169545 w 809715"/>
              <a:gd name="connsiteY35" fmla="*/ 586801 h 602993"/>
              <a:gd name="connsiteX36" fmla="*/ 188595 w 809715"/>
              <a:gd name="connsiteY36" fmla="*/ 602993 h 602993"/>
              <a:gd name="connsiteX37" fmla="*/ 251460 w 809715"/>
              <a:gd name="connsiteY37" fmla="*/ 602993 h 602993"/>
              <a:gd name="connsiteX38" fmla="*/ 270510 w 809715"/>
              <a:gd name="connsiteY38" fmla="*/ 586801 h 602993"/>
              <a:gd name="connsiteX39" fmla="*/ 275273 w 809715"/>
              <a:gd name="connsiteY39" fmla="*/ 556321 h 602993"/>
              <a:gd name="connsiteX40" fmla="*/ 343853 w 809715"/>
              <a:gd name="connsiteY40" fmla="*/ 564893 h 602993"/>
              <a:gd name="connsiteX41" fmla="*/ 421005 w 809715"/>
              <a:gd name="connsiteY41" fmla="*/ 554416 h 602993"/>
              <a:gd name="connsiteX42" fmla="*/ 426720 w 809715"/>
              <a:gd name="connsiteY42" fmla="*/ 586801 h 602993"/>
              <a:gd name="connsiteX43" fmla="*/ 445770 w 809715"/>
              <a:gd name="connsiteY43" fmla="*/ 602993 h 602993"/>
              <a:gd name="connsiteX44" fmla="*/ 508635 w 809715"/>
              <a:gd name="connsiteY44" fmla="*/ 602993 h 602993"/>
              <a:gd name="connsiteX45" fmla="*/ 527685 w 809715"/>
              <a:gd name="connsiteY45" fmla="*/ 586801 h 602993"/>
              <a:gd name="connsiteX46" fmla="*/ 541973 w 809715"/>
              <a:gd name="connsiteY46" fmla="*/ 500123 h 602993"/>
              <a:gd name="connsiteX47" fmla="*/ 548640 w 809715"/>
              <a:gd name="connsiteY47" fmla="*/ 488693 h 602993"/>
              <a:gd name="connsiteX48" fmla="*/ 647700 w 809715"/>
              <a:gd name="connsiteY48" fmla="*/ 296288 h 602993"/>
              <a:gd name="connsiteX49" fmla="*/ 641985 w 809715"/>
              <a:gd name="connsiteY49" fmla="*/ 249616 h 602993"/>
              <a:gd name="connsiteX50" fmla="*/ 677228 w 809715"/>
              <a:gd name="connsiteY50" fmla="*/ 242948 h 602993"/>
              <a:gd name="connsiteX51" fmla="*/ 666750 w 809715"/>
              <a:gd name="connsiteY51" fmla="*/ 277238 h 602993"/>
              <a:gd name="connsiteX52" fmla="*/ 685800 w 809715"/>
              <a:gd name="connsiteY52" fmla="*/ 327721 h 602993"/>
              <a:gd name="connsiteX53" fmla="*/ 723900 w 809715"/>
              <a:gd name="connsiteY53" fmla="*/ 344866 h 602993"/>
              <a:gd name="connsiteX54" fmla="*/ 781050 w 809715"/>
              <a:gd name="connsiteY54" fmla="*/ 278191 h 602993"/>
              <a:gd name="connsiteX55" fmla="*/ 761048 w 809715"/>
              <a:gd name="connsiteY55" fmla="*/ 231518 h 602993"/>
              <a:gd name="connsiteX56" fmla="*/ 787718 w 809715"/>
              <a:gd name="connsiteY56" fmla="*/ 229613 h 602993"/>
              <a:gd name="connsiteX57" fmla="*/ 809625 w 809715"/>
              <a:gd name="connsiteY57" fmla="*/ 213421 h 602993"/>
              <a:gd name="connsiteX58" fmla="*/ 793433 w 809715"/>
              <a:gd name="connsiteY58" fmla="*/ 191513 h 60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09715" h="602993">
                <a:moveTo>
                  <a:pt x="723900" y="305813"/>
                </a:moveTo>
                <a:cubicBezTo>
                  <a:pt x="719138" y="305813"/>
                  <a:pt x="715328" y="302956"/>
                  <a:pt x="712470" y="300098"/>
                </a:cubicBezTo>
                <a:cubicBezTo>
                  <a:pt x="707708" y="295336"/>
                  <a:pt x="704850" y="286763"/>
                  <a:pt x="704850" y="278191"/>
                </a:cubicBezTo>
                <a:cubicBezTo>
                  <a:pt x="704850" y="265808"/>
                  <a:pt x="713423" y="256283"/>
                  <a:pt x="721043" y="250568"/>
                </a:cubicBezTo>
                <a:lnTo>
                  <a:pt x="721995" y="249616"/>
                </a:lnTo>
                <a:cubicBezTo>
                  <a:pt x="740093" y="259141"/>
                  <a:pt x="742950" y="268666"/>
                  <a:pt x="742950" y="277238"/>
                </a:cubicBezTo>
                <a:cubicBezTo>
                  <a:pt x="742950" y="292478"/>
                  <a:pt x="734378" y="305813"/>
                  <a:pt x="723900" y="305813"/>
                </a:cubicBezTo>
                <a:close/>
                <a:moveTo>
                  <a:pt x="464820" y="118171"/>
                </a:moveTo>
                <a:cubicBezTo>
                  <a:pt x="461963" y="124838"/>
                  <a:pt x="454343" y="129601"/>
                  <a:pt x="447675" y="129601"/>
                </a:cubicBezTo>
                <a:cubicBezTo>
                  <a:pt x="444818" y="129601"/>
                  <a:pt x="441960" y="128648"/>
                  <a:pt x="440055" y="127696"/>
                </a:cubicBezTo>
                <a:cubicBezTo>
                  <a:pt x="409575" y="113408"/>
                  <a:pt x="376238" y="105788"/>
                  <a:pt x="344805" y="105788"/>
                </a:cubicBezTo>
                <a:cubicBezTo>
                  <a:pt x="326708" y="105788"/>
                  <a:pt x="308610" y="108646"/>
                  <a:pt x="290513" y="113408"/>
                </a:cubicBezTo>
                <a:cubicBezTo>
                  <a:pt x="280035" y="116266"/>
                  <a:pt x="269558" y="110551"/>
                  <a:pt x="266700" y="100073"/>
                </a:cubicBezTo>
                <a:cubicBezTo>
                  <a:pt x="263843" y="89596"/>
                  <a:pt x="269558" y="79118"/>
                  <a:pt x="280035" y="76261"/>
                </a:cubicBezTo>
                <a:cubicBezTo>
                  <a:pt x="300990" y="70546"/>
                  <a:pt x="322898" y="67688"/>
                  <a:pt x="343853" y="67688"/>
                </a:cubicBezTo>
                <a:cubicBezTo>
                  <a:pt x="380048" y="67688"/>
                  <a:pt x="419100" y="76261"/>
                  <a:pt x="454343" y="92453"/>
                </a:cubicBezTo>
                <a:cubicBezTo>
                  <a:pt x="464820" y="97216"/>
                  <a:pt x="469583" y="108646"/>
                  <a:pt x="464820" y="118171"/>
                </a:cubicBezTo>
                <a:close/>
                <a:moveTo>
                  <a:pt x="793433" y="191513"/>
                </a:moveTo>
                <a:cubicBezTo>
                  <a:pt x="769620" y="187703"/>
                  <a:pt x="740093" y="194371"/>
                  <a:pt x="716280" y="207706"/>
                </a:cubicBezTo>
                <a:cubicBezTo>
                  <a:pt x="694373" y="202943"/>
                  <a:pt x="661035" y="202943"/>
                  <a:pt x="630555" y="213421"/>
                </a:cubicBezTo>
                <a:cubicBezTo>
                  <a:pt x="585788" y="106741"/>
                  <a:pt x="461010" y="29588"/>
                  <a:pt x="342900" y="29588"/>
                </a:cubicBezTo>
                <a:cubicBezTo>
                  <a:pt x="301943" y="29588"/>
                  <a:pt x="260985" y="39113"/>
                  <a:pt x="223838" y="56258"/>
                </a:cubicBezTo>
                <a:lnTo>
                  <a:pt x="106680" y="1013"/>
                </a:lnTo>
                <a:cubicBezTo>
                  <a:pt x="99060" y="-2797"/>
                  <a:pt x="90488" y="4823"/>
                  <a:pt x="93345" y="12443"/>
                </a:cubicBezTo>
                <a:lnTo>
                  <a:pt x="131445" y="120076"/>
                </a:lnTo>
                <a:cubicBezTo>
                  <a:pt x="108585" y="143888"/>
                  <a:pt x="89535" y="171511"/>
                  <a:pt x="76200" y="201991"/>
                </a:cubicBezTo>
                <a:cubicBezTo>
                  <a:pt x="74295" y="207706"/>
                  <a:pt x="69533" y="211516"/>
                  <a:pt x="62865" y="213421"/>
                </a:cubicBezTo>
                <a:lnTo>
                  <a:pt x="28575" y="221993"/>
                </a:lnTo>
                <a:cubicBezTo>
                  <a:pt x="11430" y="225803"/>
                  <a:pt x="0" y="241043"/>
                  <a:pt x="0" y="259141"/>
                </a:cubicBezTo>
                <a:lnTo>
                  <a:pt x="0" y="333436"/>
                </a:lnTo>
                <a:cubicBezTo>
                  <a:pt x="0" y="350581"/>
                  <a:pt x="11430" y="365821"/>
                  <a:pt x="28575" y="370583"/>
                </a:cubicBezTo>
                <a:lnTo>
                  <a:pt x="63818" y="379156"/>
                </a:lnTo>
                <a:cubicBezTo>
                  <a:pt x="69533" y="381061"/>
                  <a:pt x="74295" y="384871"/>
                  <a:pt x="77153" y="390586"/>
                </a:cubicBezTo>
                <a:cubicBezTo>
                  <a:pt x="93345" y="427733"/>
                  <a:pt x="118110" y="461071"/>
                  <a:pt x="148590" y="488693"/>
                </a:cubicBezTo>
                <a:cubicBezTo>
                  <a:pt x="151448" y="491551"/>
                  <a:pt x="154305" y="495361"/>
                  <a:pt x="155258" y="500123"/>
                </a:cubicBezTo>
                <a:lnTo>
                  <a:pt x="169545" y="586801"/>
                </a:lnTo>
                <a:cubicBezTo>
                  <a:pt x="171450" y="596326"/>
                  <a:pt x="179070" y="602993"/>
                  <a:pt x="188595" y="602993"/>
                </a:cubicBezTo>
                <a:lnTo>
                  <a:pt x="251460" y="602993"/>
                </a:lnTo>
                <a:cubicBezTo>
                  <a:pt x="260985" y="602993"/>
                  <a:pt x="268605" y="596326"/>
                  <a:pt x="270510" y="586801"/>
                </a:cubicBezTo>
                <a:lnTo>
                  <a:pt x="275273" y="556321"/>
                </a:lnTo>
                <a:cubicBezTo>
                  <a:pt x="297180" y="562036"/>
                  <a:pt x="320040" y="564893"/>
                  <a:pt x="343853" y="564893"/>
                </a:cubicBezTo>
                <a:cubicBezTo>
                  <a:pt x="369570" y="564893"/>
                  <a:pt x="396240" y="561083"/>
                  <a:pt x="421005" y="554416"/>
                </a:cubicBezTo>
                <a:lnTo>
                  <a:pt x="426720" y="586801"/>
                </a:lnTo>
                <a:cubicBezTo>
                  <a:pt x="428625" y="596326"/>
                  <a:pt x="436245" y="602993"/>
                  <a:pt x="445770" y="602993"/>
                </a:cubicBezTo>
                <a:lnTo>
                  <a:pt x="508635" y="602993"/>
                </a:lnTo>
                <a:cubicBezTo>
                  <a:pt x="518160" y="602993"/>
                  <a:pt x="525780" y="596326"/>
                  <a:pt x="527685" y="586801"/>
                </a:cubicBezTo>
                <a:lnTo>
                  <a:pt x="541973" y="500123"/>
                </a:lnTo>
                <a:cubicBezTo>
                  <a:pt x="542925" y="495361"/>
                  <a:pt x="544830" y="491551"/>
                  <a:pt x="548640" y="488693"/>
                </a:cubicBezTo>
                <a:cubicBezTo>
                  <a:pt x="606743" y="438211"/>
                  <a:pt x="647700" y="371536"/>
                  <a:pt x="647700" y="296288"/>
                </a:cubicBezTo>
                <a:cubicBezTo>
                  <a:pt x="647700" y="280096"/>
                  <a:pt x="645795" y="264856"/>
                  <a:pt x="641985" y="249616"/>
                </a:cubicBezTo>
                <a:cubicBezTo>
                  <a:pt x="653415" y="245806"/>
                  <a:pt x="665798" y="242948"/>
                  <a:pt x="677228" y="242948"/>
                </a:cubicBezTo>
                <a:cubicBezTo>
                  <a:pt x="670560" y="253426"/>
                  <a:pt x="666750" y="264856"/>
                  <a:pt x="666750" y="277238"/>
                </a:cubicBezTo>
                <a:cubicBezTo>
                  <a:pt x="665798" y="296288"/>
                  <a:pt x="673418" y="314386"/>
                  <a:pt x="685800" y="327721"/>
                </a:cubicBezTo>
                <a:cubicBezTo>
                  <a:pt x="696278" y="338198"/>
                  <a:pt x="709613" y="344866"/>
                  <a:pt x="723900" y="344866"/>
                </a:cubicBezTo>
                <a:cubicBezTo>
                  <a:pt x="755333" y="344866"/>
                  <a:pt x="781050" y="315338"/>
                  <a:pt x="781050" y="278191"/>
                </a:cubicBezTo>
                <a:cubicBezTo>
                  <a:pt x="781050" y="260093"/>
                  <a:pt x="774383" y="243901"/>
                  <a:pt x="761048" y="231518"/>
                </a:cubicBezTo>
                <a:cubicBezTo>
                  <a:pt x="770573" y="229613"/>
                  <a:pt x="779145" y="228661"/>
                  <a:pt x="787718" y="229613"/>
                </a:cubicBezTo>
                <a:cubicBezTo>
                  <a:pt x="798195" y="231518"/>
                  <a:pt x="807720" y="223898"/>
                  <a:pt x="809625" y="213421"/>
                </a:cubicBezTo>
                <a:cubicBezTo>
                  <a:pt x="810578" y="202943"/>
                  <a:pt x="803910" y="193418"/>
                  <a:pt x="793433" y="191513"/>
                </a:cubicBezTo>
                <a:close/>
              </a:path>
            </a:pathLst>
          </a:custGeom>
          <a:solidFill>
            <a:schemeClr val="bg1"/>
          </a:solidFill>
          <a:ln w="9525" cap="flat">
            <a:noFill/>
            <a:prstDash val="solid"/>
            <a:miter/>
          </a:ln>
        </p:spPr>
        <p:txBody>
          <a:bodyPr rtlCol="0" anchor="ctr"/>
          <a:lstStyle/>
          <a:p>
            <a:endParaRPr lang="en-US"/>
          </a:p>
        </p:txBody>
      </p:sp>
      <p:pic>
        <p:nvPicPr>
          <p:cNvPr id="7" name="Graphic 6" descr="Teacher with solid fill">
            <a:extLst>
              <a:ext uri="{FF2B5EF4-FFF2-40B4-BE49-F238E27FC236}">
                <a16:creationId xmlns:a16="http://schemas.microsoft.com/office/drawing/2014/main" id="{D1290646-EEA0-B8A9-1349-8F562CCC3AB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19221" y="3030676"/>
            <a:ext cx="914400" cy="914400"/>
          </a:xfrm>
          <a:prstGeom prst="rect">
            <a:avLst/>
          </a:prstGeom>
        </p:spPr>
      </p:pic>
      <p:pic>
        <p:nvPicPr>
          <p:cNvPr id="8" name="Graphic 7" descr="Ear outline">
            <a:extLst>
              <a:ext uri="{FF2B5EF4-FFF2-40B4-BE49-F238E27FC236}">
                <a16:creationId xmlns:a16="http://schemas.microsoft.com/office/drawing/2014/main" id="{D790511A-4ABA-E519-08A5-A047C7B97C6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97932" y="3030676"/>
            <a:ext cx="914400" cy="914400"/>
          </a:xfrm>
          <a:prstGeom prst="rect">
            <a:avLst/>
          </a:prstGeom>
        </p:spPr>
      </p:pic>
      <p:pic>
        <p:nvPicPr>
          <p:cNvPr id="9" name="Graphic 8" descr="Compass with solid fill">
            <a:extLst>
              <a:ext uri="{FF2B5EF4-FFF2-40B4-BE49-F238E27FC236}">
                <a16:creationId xmlns:a16="http://schemas.microsoft.com/office/drawing/2014/main" id="{8FA7FD5D-14D3-0680-10B9-0D5312B173C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571793" y="2219511"/>
            <a:ext cx="914400" cy="914400"/>
          </a:xfrm>
          <a:prstGeom prst="rect">
            <a:avLst/>
          </a:prstGeom>
        </p:spPr>
      </p:pic>
      <p:grpSp>
        <p:nvGrpSpPr>
          <p:cNvPr id="12" name="Group 7">
            <a:extLst>
              <a:ext uri="{FF2B5EF4-FFF2-40B4-BE49-F238E27FC236}">
                <a16:creationId xmlns:a16="http://schemas.microsoft.com/office/drawing/2014/main" id="{02E3D530-E161-B1B1-B488-0862E9A1A4A5}"/>
              </a:ext>
            </a:extLst>
          </p:cNvPr>
          <p:cNvGrpSpPr/>
          <p:nvPr/>
        </p:nvGrpSpPr>
        <p:grpSpPr>
          <a:xfrm>
            <a:off x="-16928" y="9554885"/>
            <a:ext cx="18287990" cy="782915"/>
            <a:chOff x="53736" y="255270"/>
            <a:chExt cx="1631616" cy="69850"/>
          </a:xfrm>
        </p:grpSpPr>
        <p:sp>
          <p:nvSpPr>
            <p:cNvPr id="17" name="Freeform 8">
              <a:extLst>
                <a:ext uri="{FF2B5EF4-FFF2-40B4-BE49-F238E27FC236}">
                  <a16:creationId xmlns:a16="http://schemas.microsoft.com/office/drawing/2014/main" id="{BFCF0672-0375-7A36-F5F0-9EC090F53E35}"/>
                </a:ext>
              </a:extLst>
            </p:cNvPr>
            <p:cNvSpPr/>
            <p:nvPr/>
          </p:nvSpPr>
          <p:spPr>
            <a:xfrm>
              <a:off x="53736" y="255270"/>
              <a:ext cx="1631616" cy="69850"/>
            </a:xfrm>
            <a:custGeom>
              <a:avLst/>
              <a:gdLst/>
              <a:ahLst/>
              <a:cxnLst/>
              <a:rect l="l" t="t" r="r" b="b"/>
              <a:pathLst>
                <a:path w="4121403" h="69850">
                  <a:moveTo>
                    <a:pt x="3830574" y="0"/>
                  </a:moveTo>
                  <a:lnTo>
                    <a:pt x="0" y="0"/>
                  </a:lnTo>
                  <a:lnTo>
                    <a:pt x="0" y="69850"/>
                  </a:lnTo>
                  <a:lnTo>
                    <a:pt x="4121403" y="69850"/>
                  </a:lnTo>
                  <a:lnTo>
                    <a:pt x="4121403" y="0"/>
                  </a:lnTo>
                  <a:close/>
                </a:path>
              </a:pathLst>
            </a:custGeom>
            <a:solidFill>
              <a:srgbClr val="0E73B9"/>
            </a:solidFill>
          </p:spPr>
        </p:sp>
      </p:grpSp>
      <p:sp>
        <p:nvSpPr>
          <p:cNvPr id="19" name="TextBox 9">
            <a:extLst>
              <a:ext uri="{FF2B5EF4-FFF2-40B4-BE49-F238E27FC236}">
                <a16:creationId xmlns:a16="http://schemas.microsoft.com/office/drawing/2014/main" id="{1F088D07-0F75-BE81-B82A-31894ACACABE}"/>
              </a:ext>
            </a:extLst>
          </p:cNvPr>
          <p:cNvSpPr txBox="1"/>
          <p:nvPr/>
        </p:nvSpPr>
        <p:spPr>
          <a:xfrm>
            <a:off x="424190" y="9781183"/>
            <a:ext cx="8078093" cy="316230"/>
          </a:xfrm>
          <a:prstGeom prst="rect">
            <a:avLst/>
          </a:prstGeom>
        </p:spPr>
        <p:txBody>
          <a:bodyPr lIns="0" tIns="0" rIns="0" bIns="0" rtlCol="0" anchor="t">
            <a:spAutoFit/>
          </a:bodyPr>
          <a:lstStyle/>
          <a:p>
            <a:pPr>
              <a:lnSpc>
                <a:spcPts val="2520"/>
              </a:lnSpc>
              <a:spcBef>
                <a:spcPct val="0"/>
              </a:spcBef>
            </a:pPr>
            <a:r>
              <a:rPr lang="en-US" sz="1800" dirty="0">
                <a:solidFill>
                  <a:srgbClr val="FFFFFF"/>
                </a:solidFill>
                <a:latin typeface="Source Sans Pro"/>
              </a:rPr>
              <a:t>Trinity College Dublin, The University of Dublin</a:t>
            </a:r>
          </a:p>
        </p:txBody>
      </p:sp>
      <p:sp>
        <p:nvSpPr>
          <p:cNvPr id="20" name="Slide Number Placeholder 6">
            <a:extLst>
              <a:ext uri="{FF2B5EF4-FFF2-40B4-BE49-F238E27FC236}">
                <a16:creationId xmlns:a16="http://schemas.microsoft.com/office/drawing/2014/main" id="{04A8CC90-03A7-5835-BD41-BF1B83039C99}"/>
              </a:ext>
            </a:extLst>
          </p:cNvPr>
          <p:cNvSpPr txBox="1">
            <a:spLocks/>
          </p:cNvSpPr>
          <p:nvPr/>
        </p:nvSpPr>
        <p:spPr>
          <a:xfrm>
            <a:off x="15996851" y="9743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smtClean="0">
                <a:solidFill>
                  <a:schemeClr val="bg1"/>
                </a:solidFill>
              </a:rPr>
              <a:pPr/>
              <a:t>12</a:t>
            </a:fld>
            <a:endParaRPr lang="en-US" sz="1400" dirty="0">
              <a:solidFill>
                <a:schemeClr val="bg1"/>
              </a:solidFill>
            </a:endParaRPr>
          </a:p>
        </p:txBody>
      </p:sp>
      <p:sp>
        <p:nvSpPr>
          <p:cNvPr id="11" name="TextBox 10">
            <a:extLst>
              <a:ext uri="{FF2B5EF4-FFF2-40B4-BE49-F238E27FC236}">
                <a16:creationId xmlns:a16="http://schemas.microsoft.com/office/drawing/2014/main" id="{41EF5F3F-C15F-3B7F-A104-8D1BFD2D1FE5}"/>
              </a:ext>
            </a:extLst>
          </p:cNvPr>
          <p:cNvSpPr txBox="1"/>
          <p:nvPr/>
        </p:nvSpPr>
        <p:spPr>
          <a:xfrm>
            <a:off x="1748485" y="3109534"/>
            <a:ext cx="7202019" cy="518796"/>
          </a:xfrm>
          <a:prstGeom prst="rect">
            <a:avLst/>
          </a:prstGeom>
          <a:noFill/>
        </p:spPr>
        <p:txBody>
          <a:bodyPr wrap="square">
            <a:spAutoFit/>
          </a:bodyPr>
          <a:lstStyle/>
          <a:p>
            <a:pPr algn="ctr">
              <a:lnSpc>
                <a:spcPts val="3570"/>
              </a:lnSpc>
            </a:pPr>
            <a:endParaRPr lang="en-US" sz="2400" dirty="0">
              <a:latin typeface="Source Sans Pro"/>
            </a:endParaRPr>
          </a:p>
        </p:txBody>
      </p:sp>
      <p:sp>
        <p:nvSpPr>
          <p:cNvPr id="5" name="TextBox 4">
            <a:extLst>
              <a:ext uri="{FF2B5EF4-FFF2-40B4-BE49-F238E27FC236}">
                <a16:creationId xmlns:a16="http://schemas.microsoft.com/office/drawing/2014/main" id="{F44F8A87-A332-B69A-4A59-CA4D3AB5D31A}"/>
              </a:ext>
            </a:extLst>
          </p:cNvPr>
          <p:cNvSpPr txBox="1"/>
          <p:nvPr/>
        </p:nvSpPr>
        <p:spPr>
          <a:xfrm>
            <a:off x="1052398" y="1269147"/>
            <a:ext cx="8292089" cy="9017853"/>
          </a:xfrm>
          <a:prstGeom prst="rect">
            <a:avLst/>
          </a:prstGeom>
          <a:noFill/>
        </p:spPr>
        <p:txBody>
          <a:bodyPr wrap="square" rtlCol="0">
            <a:spAutoFit/>
          </a:bodyPr>
          <a:lstStyle/>
          <a:p>
            <a:pPr marL="342900" indent="-342900">
              <a:buFont typeface="Arial" panose="020B0604020202020204" pitchFamily="34" charset="0"/>
              <a:buChar char="•"/>
            </a:pPr>
            <a:r>
              <a:rPr lang="en-IE" sz="2800" dirty="0"/>
              <a:t>Further analysis of family college attainment amongst our cohort</a:t>
            </a:r>
          </a:p>
          <a:p>
            <a:pPr marL="342900" indent="-342900">
              <a:buFont typeface="Arial" panose="020B0604020202020204" pitchFamily="34" charset="0"/>
              <a:buChar char="•"/>
            </a:pPr>
            <a:endParaRPr lang="en-IE" sz="2800" dirty="0"/>
          </a:p>
          <a:p>
            <a:pPr marL="342900" indent="-342900">
              <a:buFont typeface="Arial" panose="020B0604020202020204" pitchFamily="34" charset="0"/>
              <a:buChar char="•"/>
            </a:pPr>
            <a:r>
              <a:rPr lang="en-IE" sz="2800" dirty="0"/>
              <a:t>Incorporate skill development sessions into our Pre University Orientation programme </a:t>
            </a:r>
            <a:r>
              <a:rPr lang="en-IE" sz="2800" dirty="0" err="1"/>
              <a:t>eg</a:t>
            </a:r>
            <a:r>
              <a:rPr lang="en-IE" sz="2800" dirty="0"/>
              <a:t> note taking, time management etc</a:t>
            </a:r>
          </a:p>
          <a:p>
            <a:pPr marL="342900" indent="-342900">
              <a:buFont typeface="Arial" panose="020B0604020202020204" pitchFamily="34" charset="0"/>
              <a:buChar char="•"/>
            </a:pPr>
            <a:endParaRPr lang="en-IE" sz="2800" dirty="0"/>
          </a:p>
          <a:p>
            <a:pPr marL="342900" indent="-342900">
              <a:buFont typeface="Arial" panose="020B0604020202020204" pitchFamily="34" charset="0"/>
              <a:buChar char="•"/>
            </a:pPr>
            <a:r>
              <a:rPr lang="en-IE" sz="2800" dirty="0"/>
              <a:t>Explore additional financial wellness training</a:t>
            </a:r>
          </a:p>
          <a:p>
            <a:endParaRPr lang="en-IE" sz="2800" dirty="0"/>
          </a:p>
          <a:p>
            <a:pPr marL="342900" indent="-342900">
              <a:buFont typeface="Arial" panose="020B0604020202020204" pitchFamily="34" charset="0"/>
              <a:buChar char="•"/>
            </a:pPr>
            <a:r>
              <a:rPr lang="en-IE" sz="2800" dirty="0"/>
              <a:t>Continue to actively fundraise for scholarships so students can work less hours</a:t>
            </a:r>
          </a:p>
          <a:p>
            <a:pPr marL="342900" indent="-342900">
              <a:buFont typeface="Arial" panose="020B0604020202020204" pitchFamily="34" charset="0"/>
              <a:buChar char="•"/>
            </a:pPr>
            <a:endParaRPr lang="en-IE" sz="2800" dirty="0"/>
          </a:p>
          <a:p>
            <a:pPr marL="342900" indent="-342900">
              <a:buFont typeface="Arial" panose="020B0604020202020204" pitchFamily="34" charset="0"/>
              <a:buChar char="•"/>
            </a:pPr>
            <a:r>
              <a:rPr lang="en-IE" sz="2800" dirty="0"/>
              <a:t>Coordinate with the Student Union to sign post their Accommodation Advisory Service and highlight more affordable accommodation options</a:t>
            </a:r>
          </a:p>
          <a:p>
            <a:pPr marL="342900" indent="-342900">
              <a:buFont typeface="Arial" panose="020B0604020202020204" pitchFamily="34" charset="0"/>
              <a:buChar char="•"/>
            </a:pPr>
            <a:endParaRPr lang="en-IE" sz="2800" dirty="0"/>
          </a:p>
          <a:p>
            <a:pPr marL="342900" indent="-342900">
              <a:buFont typeface="Arial" panose="020B0604020202020204" pitchFamily="34" charset="0"/>
              <a:buChar char="•"/>
            </a:pPr>
            <a:r>
              <a:rPr lang="en-IE" sz="2800" dirty="0"/>
              <a:t>Continue to advertise campus wide supports and encourage students to utilise the interventions available to them</a:t>
            </a:r>
          </a:p>
          <a:p>
            <a:endParaRPr lang="en-IE" sz="2400" dirty="0"/>
          </a:p>
          <a:p>
            <a:pPr marL="342900" indent="-342900">
              <a:buFont typeface="Arial" panose="020B0604020202020204" pitchFamily="34" charset="0"/>
              <a:buChar char="•"/>
            </a:pPr>
            <a:endParaRPr lang="en-IE" sz="2400" dirty="0"/>
          </a:p>
        </p:txBody>
      </p:sp>
      <p:pic>
        <p:nvPicPr>
          <p:cNvPr id="13" name="Picture 12" descr="A group of people sitting together&#10;&#10;Description automatically generated with low confidence">
            <a:extLst>
              <a:ext uri="{FF2B5EF4-FFF2-40B4-BE49-F238E27FC236}">
                <a16:creationId xmlns:a16="http://schemas.microsoft.com/office/drawing/2014/main" id="{9046D25C-117D-5D50-0F26-FA1B3D28470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31678" y="2164608"/>
            <a:ext cx="8292089" cy="5530759"/>
          </a:xfrm>
          <a:prstGeom prst="rect">
            <a:avLst/>
          </a:prstGeom>
        </p:spPr>
      </p:pic>
    </p:spTree>
    <p:extLst>
      <p:ext uri="{BB962C8B-B14F-4D97-AF65-F5344CB8AC3E}">
        <p14:creationId xmlns:p14="http://schemas.microsoft.com/office/powerpoint/2010/main" val="2954744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F36024D-5DC9-04B9-29FE-94B1EB9E556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602111" y="-1283493"/>
            <a:ext cx="9753601" cy="12494138"/>
          </a:xfrm>
          <a:prstGeom prst="rect">
            <a:avLst/>
          </a:prstGeom>
          <a:noFill/>
          <a:effectLst>
            <a:outerShdw dist="508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7" name="Parallelogram 6">
            <a:extLst>
              <a:ext uri="{FF2B5EF4-FFF2-40B4-BE49-F238E27FC236}">
                <a16:creationId xmlns:a16="http://schemas.microsoft.com/office/drawing/2014/main" id="{1D824AFA-5953-673D-CA73-A52F6F0BCC37}"/>
              </a:ext>
            </a:extLst>
          </p:cNvPr>
          <p:cNvSpPr/>
          <p:nvPr/>
        </p:nvSpPr>
        <p:spPr>
          <a:xfrm>
            <a:off x="-1979408" y="-20447"/>
            <a:ext cx="13182600" cy="10307447"/>
          </a:xfrm>
          <a:prstGeom prst="parallelogram">
            <a:avLst/>
          </a:prstGeom>
          <a:solidFill>
            <a:srgbClr val="CAA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6EDE46E5-EFF2-5D0A-A8C2-6BA687AD4B4F}"/>
              </a:ext>
            </a:extLst>
          </p:cNvPr>
          <p:cNvSpPr/>
          <p:nvPr/>
        </p:nvSpPr>
        <p:spPr>
          <a:xfrm>
            <a:off x="-2622176" y="-359848"/>
            <a:ext cx="13804405" cy="10646848"/>
          </a:xfrm>
          <a:prstGeom prst="parallelogram">
            <a:avLst/>
          </a:prstGeom>
          <a:solidFill>
            <a:srgbClr val="0E7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3"/>
          <a:srcRect/>
          <a:stretch>
            <a:fillRect/>
          </a:stretch>
        </p:blipFill>
        <p:spPr>
          <a:xfrm>
            <a:off x="1112913" y="266700"/>
            <a:ext cx="3314700" cy="1143571"/>
          </a:xfrm>
          <a:prstGeom prst="rect">
            <a:avLst/>
          </a:prstGeom>
        </p:spPr>
      </p:pic>
      <p:sp>
        <p:nvSpPr>
          <p:cNvPr id="4" name="TextBox 4"/>
          <p:cNvSpPr txBox="1"/>
          <p:nvPr/>
        </p:nvSpPr>
        <p:spPr>
          <a:xfrm>
            <a:off x="1298984" y="3306234"/>
            <a:ext cx="6625816" cy="1000274"/>
          </a:xfrm>
          <a:prstGeom prst="rect">
            <a:avLst/>
          </a:prstGeom>
        </p:spPr>
        <p:txBody>
          <a:bodyPr wrap="square" lIns="0" tIns="0" rIns="0" bIns="0" rtlCol="0" anchor="t">
            <a:noAutofit/>
          </a:bodyPr>
          <a:lstStyle/>
          <a:p>
            <a:pPr>
              <a:lnSpc>
                <a:spcPts val="7839"/>
              </a:lnSpc>
              <a:spcBef>
                <a:spcPct val="0"/>
              </a:spcBef>
            </a:pPr>
            <a:r>
              <a:rPr lang="en-US" sz="6600" b="1" dirty="0">
                <a:solidFill>
                  <a:srgbClr val="FFFFFF"/>
                </a:solidFill>
                <a:latin typeface="Arial" panose="020B0604020202020204" pitchFamily="34" charset="0"/>
                <a:cs typeface="Arial" panose="020B0604020202020204" pitchFamily="34" charset="0"/>
              </a:rPr>
              <a:t>Thank You</a:t>
            </a:r>
          </a:p>
        </p:txBody>
      </p:sp>
      <p:cxnSp>
        <p:nvCxnSpPr>
          <p:cNvPr id="9" name="Straight Connector 8">
            <a:extLst>
              <a:ext uri="{FF2B5EF4-FFF2-40B4-BE49-F238E27FC236}">
                <a16:creationId xmlns:a16="http://schemas.microsoft.com/office/drawing/2014/main" id="{57CB3058-02B3-15B5-A2F8-BE5C7CEC5A22}"/>
              </a:ext>
            </a:extLst>
          </p:cNvPr>
          <p:cNvCxnSpPr>
            <a:cxnSpLocks/>
          </p:cNvCxnSpPr>
          <p:nvPr/>
        </p:nvCxnSpPr>
        <p:spPr>
          <a:xfrm flipH="1">
            <a:off x="-414867" y="4428067"/>
            <a:ext cx="5867400" cy="0"/>
          </a:xfrm>
          <a:prstGeom prst="line">
            <a:avLst/>
          </a:prstGeom>
          <a:ln w="50800">
            <a:solidFill>
              <a:srgbClr val="CAAA7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855CCC0-8A08-F67F-F715-0E061E6670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4513" y="9486900"/>
            <a:ext cx="3212810" cy="284838"/>
          </a:xfrm>
          <a:prstGeom prst="rect">
            <a:avLst/>
          </a:prstGeom>
        </p:spPr>
      </p:pic>
      <p:sp>
        <p:nvSpPr>
          <p:cNvPr id="2" name="Slide Number Placeholder 1">
            <a:extLst>
              <a:ext uri="{FF2B5EF4-FFF2-40B4-BE49-F238E27FC236}">
                <a16:creationId xmlns:a16="http://schemas.microsoft.com/office/drawing/2014/main" id="{8EE90F76-1915-B928-50A1-C4ED6B6FA5F9}"/>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7894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64" presetClass="path" presetSubtype="0" accel="50000" decel="50000" fill="hold" nodeType="withEffect">
                                  <p:stCondLst>
                                    <p:cond delay="0"/>
                                  </p:stCondLst>
                                  <p:childTnLst>
                                    <p:animMotion origin="layout" path="M -3.33333E-6 0.11219 L -3.33333E-6 -0.04722 " pathEditMode="relative" rAng="0" ptsTypes="AA">
                                      <p:cBhvr>
                                        <p:cTn id="9" dur="5000" fill="hold"/>
                                        <p:tgtEl>
                                          <p:spTgt spid="2050"/>
                                        </p:tgtEl>
                                        <p:attrNameLst>
                                          <p:attrName>ppt_x</p:attrName>
                                          <p:attrName>ppt_y</p:attrName>
                                        </p:attrNameLst>
                                      </p:cBhvr>
                                      <p:rCtr x="0" y="-7978"/>
                                    </p:animMotion>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595CABF8-FDBF-FF16-F58C-98C7118FF4C6}"/>
              </a:ext>
            </a:extLst>
          </p:cNvPr>
          <p:cNvGrpSpPr/>
          <p:nvPr/>
        </p:nvGrpSpPr>
        <p:grpSpPr>
          <a:xfrm>
            <a:off x="5" y="9504085"/>
            <a:ext cx="18287990" cy="782915"/>
            <a:chOff x="53736" y="255270"/>
            <a:chExt cx="1631616" cy="69850"/>
          </a:xfrm>
        </p:grpSpPr>
        <p:sp>
          <p:nvSpPr>
            <p:cNvPr id="4" name="Freeform 8">
              <a:extLst>
                <a:ext uri="{FF2B5EF4-FFF2-40B4-BE49-F238E27FC236}">
                  <a16:creationId xmlns:a16="http://schemas.microsoft.com/office/drawing/2014/main" id="{326F11E6-637E-645D-4EA9-43C68A5A2349}"/>
                </a:ext>
              </a:extLst>
            </p:cNvPr>
            <p:cNvSpPr/>
            <p:nvPr/>
          </p:nvSpPr>
          <p:spPr>
            <a:xfrm>
              <a:off x="53736" y="255270"/>
              <a:ext cx="1631616" cy="69850"/>
            </a:xfrm>
            <a:custGeom>
              <a:avLst/>
              <a:gdLst/>
              <a:ahLst/>
              <a:cxnLst/>
              <a:rect l="l" t="t" r="r" b="b"/>
              <a:pathLst>
                <a:path w="4121403" h="69850">
                  <a:moveTo>
                    <a:pt x="3830574" y="0"/>
                  </a:moveTo>
                  <a:lnTo>
                    <a:pt x="0" y="0"/>
                  </a:lnTo>
                  <a:lnTo>
                    <a:pt x="0" y="69850"/>
                  </a:lnTo>
                  <a:lnTo>
                    <a:pt x="4121403" y="69850"/>
                  </a:lnTo>
                  <a:lnTo>
                    <a:pt x="4121403" y="0"/>
                  </a:lnTo>
                  <a:close/>
                </a:path>
              </a:pathLst>
            </a:custGeom>
            <a:solidFill>
              <a:srgbClr val="0E73B9"/>
            </a:solidFill>
          </p:spPr>
        </p:sp>
      </p:grpSp>
      <p:sp>
        <p:nvSpPr>
          <p:cNvPr id="5" name="TextBox 9">
            <a:extLst>
              <a:ext uri="{FF2B5EF4-FFF2-40B4-BE49-F238E27FC236}">
                <a16:creationId xmlns:a16="http://schemas.microsoft.com/office/drawing/2014/main" id="{DA27DAA4-0608-9516-5DA5-D4229A953B7E}"/>
              </a:ext>
            </a:extLst>
          </p:cNvPr>
          <p:cNvSpPr txBox="1"/>
          <p:nvPr/>
        </p:nvSpPr>
        <p:spPr>
          <a:xfrm>
            <a:off x="441123" y="9730383"/>
            <a:ext cx="8078093" cy="316230"/>
          </a:xfrm>
          <a:prstGeom prst="rect">
            <a:avLst/>
          </a:prstGeom>
        </p:spPr>
        <p:txBody>
          <a:bodyPr lIns="0" tIns="0" rIns="0" bIns="0" rtlCol="0" anchor="t">
            <a:spAutoFit/>
          </a:bodyPr>
          <a:lstStyle/>
          <a:p>
            <a:pPr>
              <a:lnSpc>
                <a:spcPts val="2520"/>
              </a:lnSpc>
              <a:spcBef>
                <a:spcPct val="0"/>
              </a:spcBef>
            </a:pPr>
            <a:r>
              <a:rPr lang="en-US" sz="1800" dirty="0">
                <a:solidFill>
                  <a:srgbClr val="FFFFFF"/>
                </a:solidFill>
                <a:latin typeface="Source Sans Pro"/>
              </a:rPr>
              <a:t>Trinity College Dublin, The University of Dublin</a:t>
            </a:r>
          </a:p>
        </p:txBody>
      </p:sp>
      <p:sp>
        <p:nvSpPr>
          <p:cNvPr id="6" name="TextBox 5">
            <a:extLst>
              <a:ext uri="{FF2B5EF4-FFF2-40B4-BE49-F238E27FC236}">
                <a16:creationId xmlns:a16="http://schemas.microsoft.com/office/drawing/2014/main" id="{D0965E88-921D-258A-D0D9-86A3ACF90151}"/>
              </a:ext>
            </a:extLst>
          </p:cNvPr>
          <p:cNvSpPr txBox="1"/>
          <p:nvPr/>
        </p:nvSpPr>
        <p:spPr>
          <a:xfrm>
            <a:off x="1034681" y="398502"/>
            <a:ext cx="16838982" cy="553998"/>
          </a:xfrm>
          <a:prstGeom prst="rect">
            <a:avLst/>
          </a:prstGeom>
        </p:spPr>
        <p:txBody>
          <a:bodyPr wrap="square" lIns="0" tIns="0" rIns="0" bIns="0" rtlCol="0" anchor="t">
            <a:noAutofit/>
          </a:bodyPr>
          <a:lstStyle/>
          <a:p>
            <a:pPr>
              <a:spcBef>
                <a:spcPct val="0"/>
              </a:spcBef>
            </a:pPr>
            <a:r>
              <a:rPr lang="en-US" sz="3600" b="1" dirty="0">
                <a:solidFill>
                  <a:schemeClr val="tx1">
                    <a:lumMod val="75000"/>
                    <a:lumOff val="25000"/>
                  </a:schemeClr>
                </a:solidFill>
                <a:latin typeface="Arial" panose="020B0604020202020204" pitchFamily="34" charset="0"/>
                <a:cs typeface="Arial" panose="020B0604020202020204" pitchFamily="34" charset="0"/>
              </a:rPr>
              <a:t>Provost Dr Linda Doyle</a:t>
            </a:r>
          </a:p>
        </p:txBody>
      </p:sp>
      <p:cxnSp>
        <p:nvCxnSpPr>
          <p:cNvPr id="12" name="Straight Connector 11">
            <a:extLst>
              <a:ext uri="{FF2B5EF4-FFF2-40B4-BE49-F238E27FC236}">
                <a16:creationId xmlns:a16="http://schemas.microsoft.com/office/drawing/2014/main" id="{FC8E5003-67E5-A025-8701-67F334BB1516}"/>
              </a:ext>
            </a:extLst>
          </p:cNvPr>
          <p:cNvCxnSpPr>
            <a:cxnSpLocks/>
          </p:cNvCxnSpPr>
          <p:nvPr/>
        </p:nvCxnSpPr>
        <p:spPr>
          <a:xfrm>
            <a:off x="1059618" y="1028700"/>
            <a:ext cx="15313857" cy="0"/>
          </a:xfrm>
          <a:prstGeom prst="line">
            <a:avLst/>
          </a:prstGeom>
          <a:ln w="31750" cmpd="sng">
            <a:gradFill>
              <a:gsLst>
                <a:gs pos="100000">
                  <a:srgbClr val="006CA6">
                    <a:alpha val="0"/>
                  </a:srgbClr>
                </a:gs>
                <a:gs pos="0">
                  <a:srgbClr val="006CA6"/>
                </a:gs>
                <a:gs pos="82000">
                  <a:srgbClr val="006CA6"/>
                </a:gs>
              </a:gsLst>
              <a:lin ang="0" scaled="0"/>
            </a:gradFill>
          </a:ln>
        </p:spPr>
        <p:style>
          <a:lnRef idx="1">
            <a:schemeClr val="accent2"/>
          </a:lnRef>
          <a:fillRef idx="0">
            <a:schemeClr val="accent2"/>
          </a:fillRef>
          <a:effectRef idx="0">
            <a:schemeClr val="accent2"/>
          </a:effectRef>
          <a:fontRef idx="minor">
            <a:schemeClr val="tx1"/>
          </a:fontRef>
        </p:style>
      </p:cxnSp>
      <p:sp>
        <p:nvSpPr>
          <p:cNvPr id="22" name="Slide Number Placeholder 6">
            <a:extLst>
              <a:ext uri="{FF2B5EF4-FFF2-40B4-BE49-F238E27FC236}">
                <a16:creationId xmlns:a16="http://schemas.microsoft.com/office/drawing/2014/main" id="{6FE07231-776F-E8A4-85B3-63B33F935B97}"/>
              </a:ext>
            </a:extLst>
          </p:cNvPr>
          <p:cNvSpPr>
            <a:spLocks noGrp="1"/>
          </p:cNvSpPr>
          <p:nvPr>
            <p:ph type="sldNum" sz="quarter" idx="12"/>
          </p:nvPr>
        </p:nvSpPr>
        <p:spPr>
          <a:xfrm>
            <a:off x="16013784" y="9692675"/>
            <a:ext cx="2133600" cy="365125"/>
          </a:xfrm>
        </p:spPr>
        <p:txBody>
          <a:bodyPr/>
          <a:lstStyle/>
          <a:p>
            <a:fld id="{B6F15528-21DE-4FAA-801E-634DDDAF4B2B}" type="slidenum">
              <a:rPr lang="en-US" sz="1400" smtClean="0">
                <a:solidFill>
                  <a:schemeClr val="bg1"/>
                </a:solidFill>
              </a:rPr>
              <a:pPr/>
              <a:t>2</a:t>
            </a:fld>
            <a:endParaRPr lang="en-US" sz="1400" dirty="0">
              <a:solidFill>
                <a:schemeClr val="bg1"/>
              </a:solidFill>
            </a:endParaRPr>
          </a:p>
        </p:txBody>
      </p:sp>
      <p:sp>
        <p:nvSpPr>
          <p:cNvPr id="43" name="Rounded Rectangle 42">
            <a:extLst>
              <a:ext uri="{FF2B5EF4-FFF2-40B4-BE49-F238E27FC236}">
                <a16:creationId xmlns:a16="http://schemas.microsoft.com/office/drawing/2014/main" id="{C045459A-020F-D35E-AF8B-AD97C4A72B8D}"/>
              </a:ext>
            </a:extLst>
          </p:cNvPr>
          <p:cNvSpPr/>
          <p:nvPr/>
        </p:nvSpPr>
        <p:spPr>
          <a:xfrm>
            <a:off x="1149235" y="2218875"/>
            <a:ext cx="8379792" cy="5991523"/>
          </a:xfrm>
          <a:prstGeom prst="roundRect">
            <a:avLst>
              <a:gd name="adj" fmla="val 12145"/>
            </a:avLst>
          </a:prstGeom>
          <a:solidFill>
            <a:schemeClr val="bg1"/>
          </a:solidFill>
          <a:ln w="38100">
            <a:gradFill>
              <a:gsLst>
                <a:gs pos="0">
                  <a:srgbClr val="3DAAE1"/>
                </a:gs>
                <a:gs pos="84000">
                  <a:srgbClr val="3DAAE1">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926DF83-B372-B249-36B7-F56754F4B4C1}"/>
              </a:ext>
            </a:extLst>
          </p:cNvPr>
          <p:cNvSpPr txBox="1"/>
          <p:nvPr/>
        </p:nvSpPr>
        <p:spPr>
          <a:xfrm>
            <a:off x="1779748" y="2893597"/>
            <a:ext cx="7249216" cy="4832092"/>
          </a:xfrm>
          <a:prstGeom prst="rect">
            <a:avLst/>
          </a:prstGeom>
          <a:noFill/>
        </p:spPr>
        <p:txBody>
          <a:bodyPr wrap="square">
            <a:spAutoFit/>
          </a:bodyPr>
          <a:lstStyle/>
          <a:p>
            <a:r>
              <a:rPr lang="en-IE" sz="2800" u="none" strike="noStrike" dirty="0">
                <a:solidFill>
                  <a:schemeClr val="tx1">
                    <a:lumMod val="75000"/>
                    <a:lumOff val="25000"/>
                  </a:schemeClr>
                </a:solidFill>
                <a:effectLst/>
                <a:latin typeface="Arial" panose="020B0604020202020204" pitchFamily="34" charset="0"/>
                <a:cs typeface="Arial" panose="020B0604020202020204" pitchFamily="34" charset="0"/>
              </a:rPr>
              <a:t>Every time I see a group of students pass through Front Square, I imagine what is possible. I imagine the lives and opportunities that lie ahead of them. If we can help support those students through university, if we can help them overcome the challenges they face and removed the financial and economic barriers that are blocking them, imagine the impact that they could have on the economy, on society, on health care – on the world.</a:t>
            </a:r>
            <a:endParaRPr lang="en-US" sz="28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D4318626-BD0A-4187-3EC3-2E46D00DDA0F}"/>
              </a:ext>
            </a:extLst>
          </p:cNvPr>
          <p:cNvGrpSpPr/>
          <p:nvPr/>
        </p:nvGrpSpPr>
        <p:grpSpPr>
          <a:xfrm>
            <a:off x="4448210" y="1447116"/>
            <a:ext cx="1781843" cy="1177913"/>
            <a:chOff x="4503450" y="1700733"/>
            <a:chExt cx="1781843" cy="1177913"/>
          </a:xfrm>
        </p:grpSpPr>
        <p:sp>
          <p:nvSpPr>
            <p:cNvPr id="44" name="Rectangle 43">
              <a:extLst>
                <a:ext uri="{FF2B5EF4-FFF2-40B4-BE49-F238E27FC236}">
                  <a16:creationId xmlns:a16="http://schemas.microsoft.com/office/drawing/2014/main" id="{AFC3858F-EEF2-5EA7-39E6-EB9B1841C3B0}"/>
                </a:ext>
              </a:extLst>
            </p:cNvPr>
            <p:cNvSpPr/>
            <p:nvPr/>
          </p:nvSpPr>
          <p:spPr>
            <a:xfrm>
              <a:off x="4569495" y="2289690"/>
              <a:ext cx="1649753" cy="2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DC1005C2-39BA-EF1A-5707-3AF00F309ACF}"/>
                </a:ext>
              </a:extLst>
            </p:cNvPr>
            <p:cNvPicPr>
              <a:picLocks noChangeAspect="1"/>
            </p:cNvPicPr>
            <p:nvPr/>
          </p:nvPicPr>
          <p:blipFill>
            <a:blip r:embed="rId2"/>
            <a:stretch>
              <a:fillRect/>
            </a:stretch>
          </p:blipFill>
          <p:spPr>
            <a:xfrm>
              <a:off x="4503450" y="1700733"/>
              <a:ext cx="1781843" cy="1177913"/>
            </a:xfrm>
            <a:prstGeom prst="rect">
              <a:avLst/>
            </a:prstGeom>
          </p:spPr>
        </p:pic>
      </p:grpSp>
      <p:pic>
        <p:nvPicPr>
          <p:cNvPr id="50" name="Picture 49" descr="A picture containing icon&#10;&#10;Description automatically generated">
            <a:extLst>
              <a:ext uri="{FF2B5EF4-FFF2-40B4-BE49-F238E27FC236}">
                <a16:creationId xmlns:a16="http://schemas.microsoft.com/office/drawing/2014/main" id="{145ED815-8D27-15BF-F2E4-2BAF52891E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90772" y="7934642"/>
            <a:ext cx="3296668" cy="998626"/>
          </a:xfrm>
          <a:prstGeom prst="rect">
            <a:avLst/>
          </a:prstGeom>
        </p:spPr>
      </p:pic>
      <p:sp>
        <p:nvSpPr>
          <p:cNvPr id="2" name="Freeform 2">
            <a:extLst>
              <a:ext uri="{FF2B5EF4-FFF2-40B4-BE49-F238E27FC236}">
                <a16:creationId xmlns:a16="http://schemas.microsoft.com/office/drawing/2014/main" id="{982C7FF3-6CE2-E129-2EDE-14456751C762}"/>
              </a:ext>
            </a:extLst>
          </p:cNvPr>
          <p:cNvSpPr/>
          <p:nvPr/>
        </p:nvSpPr>
        <p:spPr>
          <a:xfrm>
            <a:off x="9781058" y="1211912"/>
            <a:ext cx="8366326" cy="8032761"/>
          </a:xfrm>
          <a:custGeom>
            <a:avLst/>
            <a:gdLst/>
            <a:ahLst/>
            <a:cxnLst/>
            <a:rect l="l" t="t" r="r" b="b"/>
            <a:pathLst>
              <a:path w="8366326" h="8032761">
                <a:moveTo>
                  <a:pt x="0" y="0"/>
                </a:moveTo>
                <a:lnTo>
                  <a:pt x="8366326" y="0"/>
                </a:lnTo>
                <a:lnTo>
                  <a:pt x="8366326" y="8032762"/>
                </a:lnTo>
                <a:lnTo>
                  <a:pt x="0" y="8032762"/>
                </a:lnTo>
                <a:lnTo>
                  <a:pt x="0" y="0"/>
                </a:lnTo>
                <a:close/>
              </a:path>
            </a:pathLst>
          </a:custGeom>
          <a:blipFill>
            <a:blip r:embed="rId4"/>
            <a:stretch>
              <a:fillRect l="-26887" r="-17131"/>
            </a:stretch>
          </a:blipFill>
        </p:spPr>
      </p:sp>
    </p:spTree>
    <p:extLst>
      <p:ext uri="{BB962C8B-B14F-4D97-AF65-F5344CB8AC3E}">
        <p14:creationId xmlns:p14="http://schemas.microsoft.com/office/powerpoint/2010/main" val="163232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wipe(up)">
                                      <p:cBhvr>
                                        <p:cTn id="7" dur="2000"/>
                                        <p:tgtEl>
                                          <p:spTgt spid="37">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2776017A-560A-DCB8-6158-F33256334147}"/>
              </a:ext>
            </a:extLst>
          </p:cNvPr>
          <p:cNvGraphicFramePr>
            <a:graphicFrameLocks/>
          </p:cNvGraphicFramePr>
          <p:nvPr>
            <p:extLst>
              <p:ext uri="{D42A27DB-BD31-4B8C-83A1-F6EECF244321}">
                <p14:modId xmlns:p14="http://schemas.microsoft.com/office/powerpoint/2010/main" val="3954193483"/>
              </p:ext>
            </p:extLst>
          </p:nvPr>
        </p:nvGraphicFramePr>
        <p:xfrm>
          <a:off x="154518" y="2330507"/>
          <a:ext cx="8572500" cy="587368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3D07019-E861-8A00-600A-711A32B15AF9}"/>
              </a:ext>
            </a:extLst>
          </p:cNvPr>
          <p:cNvSpPr txBox="1"/>
          <p:nvPr/>
        </p:nvSpPr>
        <p:spPr>
          <a:xfrm>
            <a:off x="9065991" y="3651307"/>
            <a:ext cx="8539517" cy="3262432"/>
          </a:xfrm>
          <a:prstGeom prst="rect">
            <a:avLst/>
          </a:prstGeom>
          <a:noFill/>
        </p:spPr>
        <p:txBody>
          <a:bodyPr wrap="none" rtlCol="0">
            <a:spAutoFit/>
          </a:bodyPr>
          <a:lstStyle/>
          <a:p>
            <a:r>
              <a:rPr lang="en-IE" sz="3600" b="1" dirty="0">
                <a:solidFill>
                  <a:srgbClr val="0070C0"/>
                </a:solidFill>
                <a:latin typeface="Arial" panose="020B0604020202020204" pitchFamily="34" charset="0"/>
                <a:cs typeface="Arial" panose="020B0604020202020204" pitchFamily="34" charset="0"/>
              </a:rPr>
              <a:t>2022</a:t>
            </a:r>
            <a:r>
              <a:rPr lang="en-IE" sz="3600" dirty="0">
                <a:latin typeface="Arial" panose="020B0604020202020204" pitchFamily="34" charset="0"/>
                <a:cs typeface="Arial" panose="020B0604020202020204" pitchFamily="34" charset="0"/>
              </a:rPr>
              <a:t> in numbers</a:t>
            </a:r>
          </a:p>
          <a:p>
            <a:endParaRPr lang="en-IE"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sz="3200" b="1" dirty="0">
                <a:solidFill>
                  <a:srgbClr val="0070C0"/>
                </a:solidFill>
                <a:latin typeface="Arial" panose="020B0604020202020204" pitchFamily="34" charset="0"/>
                <a:cs typeface="Arial" panose="020B0604020202020204" pitchFamily="34" charset="0"/>
              </a:rPr>
              <a:t>17,179</a:t>
            </a:r>
            <a:r>
              <a:rPr lang="en-IE" sz="2400" dirty="0">
                <a:latin typeface="Arial" panose="020B0604020202020204" pitchFamily="34" charset="0"/>
                <a:cs typeface="Arial" panose="020B0604020202020204" pitchFamily="34" charset="0"/>
              </a:rPr>
              <a:t> Primary and Secondary school students engaged</a:t>
            </a:r>
          </a:p>
          <a:p>
            <a:pPr marL="285750" indent="-285750">
              <a:buFont typeface="Arial" panose="020B0604020202020204" pitchFamily="34" charset="0"/>
              <a:buChar char="•"/>
            </a:pPr>
            <a:r>
              <a:rPr lang="en-IE" sz="3200" b="1" dirty="0">
                <a:solidFill>
                  <a:srgbClr val="0070C0"/>
                </a:solidFill>
                <a:latin typeface="Arial" panose="020B0604020202020204" pitchFamily="34" charset="0"/>
                <a:cs typeface="Arial" panose="020B0604020202020204" pitchFamily="34" charset="0"/>
              </a:rPr>
              <a:t>1,215</a:t>
            </a:r>
            <a:r>
              <a:rPr lang="en-IE" sz="2400" dirty="0">
                <a:latin typeface="Arial" panose="020B0604020202020204" pitchFamily="34" charset="0"/>
                <a:cs typeface="Arial" panose="020B0604020202020204" pitchFamily="34" charset="0"/>
              </a:rPr>
              <a:t> teachers engaged</a:t>
            </a:r>
          </a:p>
          <a:p>
            <a:pPr marL="285750" indent="-285750">
              <a:buFont typeface="Arial" panose="020B0604020202020204" pitchFamily="34" charset="0"/>
              <a:buChar char="•"/>
            </a:pPr>
            <a:r>
              <a:rPr lang="en-IE" sz="3200" b="1" dirty="0">
                <a:solidFill>
                  <a:srgbClr val="0070C0"/>
                </a:solidFill>
                <a:latin typeface="Arial" panose="020B0604020202020204" pitchFamily="34" charset="0"/>
                <a:cs typeface="Arial" panose="020B0604020202020204" pitchFamily="34" charset="0"/>
              </a:rPr>
              <a:t>67</a:t>
            </a:r>
            <a:r>
              <a:rPr lang="en-IE" sz="3200" dirty="0">
                <a:latin typeface="Arial" panose="020B0604020202020204" pitchFamily="34" charset="0"/>
                <a:cs typeface="Arial" panose="020B0604020202020204" pitchFamily="34" charset="0"/>
              </a:rPr>
              <a:t> </a:t>
            </a:r>
            <a:r>
              <a:rPr lang="en-IE" sz="2400" dirty="0">
                <a:latin typeface="Arial" panose="020B0604020202020204" pitchFamily="34" charset="0"/>
                <a:cs typeface="Arial" panose="020B0604020202020204" pitchFamily="34" charset="0"/>
              </a:rPr>
              <a:t>School Partnerships </a:t>
            </a:r>
          </a:p>
          <a:p>
            <a:pPr marL="285750" indent="-285750">
              <a:buFont typeface="Arial" panose="020B0604020202020204" pitchFamily="34" charset="0"/>
              <a:buChar char="•"/>
            </a:pPr>
            <a:r>
              <a:rPr lang="en-IE" sz="3200" b="1" dirty="0">
                <a:solidFill>
                  <a:srgbClr val="0070C0"/>
                </a:solidFill>
                <a:latin typeface="Arial" panose="020B0604020202020204" pitchFamily="34" charset="0"/>
                <a:cs typeface="Arial" panose="020B0604020202020204" pitchFamily="34" charset="0"/>
              </a:rPr>
              <a:t>150,000</a:t>
            </a:r>
            <a:r>
              <a:rPr lang="en-IE" sz="2400" dirty="0">
                <a:latin typeface="Arial" panose="020B0604020202020204" pitchFamily="34" charset="0"/>
                <a:cs typeface="Arial" panose="020B0604020202020204" pitchFamily="34" charset="0"/>
              </a:rPr>
              <a:t> participants in College Awareness Week</a:t>
            </a:r>
          </a:p>
          <a:p>
            <a:pPr marL="285750" indent="-285750">
              <a:buFont typeface="Arial" panose="020B0604020202020204" pitchFamily="34" charset="0"/>
              <a:buChar char="•"/>
            </a:pPr>
            <a:r>
              <a:rPr lang="en-IE" sz="3200" b="1" dirty="0">
                <a:solidFill>
                  <a:srgbClr val="0070C0"/>
                </a:solidFill>
                <a:latin typeface="Arial" panose="020B0604020202020204" pitchFamily="34" charset="0"/>
                <a:cs typeface="Arial" panose="020B0604020202020204" pitchFamily="34" charset="0"/>
              </a:rPr>
              <a:t>222</a:t>
            </a:r>
            <a:r>
              <a:rPr lang="en-IE" sz="2400" dirty="0">
                <a:latin typeface="Arial" panose="020B0604020202020204" pitchFamily="34" charset="0"/>
                <a:cs typeface="Arial" panose="020B0604020202020204" pitchFamily="34" charset="0"/>
              </a:rPr>
              <a:t> undergraduate scholarships awarded</a:t>
            </a:r>
          </a:p>
        </p:txBody>
      </p:sp>
      <p:sp>
        <p:nvSpPr>
          <p:cNvPr id="9" name="TextBox 8">
            <a:extLst>
              <a:ext uri="{FF2B5EF4-FFF2-40B4-BE49-F238E27FC236}">
                <a16:creationId xmlns:a16="http://schemas.microsoft.com/office/drawing/2014/main" id="{315E3EF1-C3DB-BF7F-F08F-5B3EC5B9A6EB}"/>
              </a:ext>
            </a:extLst>
          </p:cNvPr>
          <p:cNvSpPr txBox="1"/>
          <p:nvPr/>
        </p:nvSpPr>
        <p:spPr>
          <a:xfrm>
            <a:off x="1034681" y="398502"/>
            <a:ext cx="14215275" cy="553998"/>
          </a:xfrm>
          <a:prstGeom prst="rect">
            <a:avLst/>
          </a:prstGeom>
        </p:spPr>
        <p:txBody>
          <a:bodyPr wrap="square" lIns="0" tIns="0" rIns="0" bIns="0" rtlCol="0" anchor="t">
            <a:spAutoFit/>
          </a:bodyPr>
          <a:lstStyle/>
          <a:p>
            <a:pPr>
              <a:spcBef>
                <a:spcPct val="0"/>
              </a:spcBef>
            </a:pPr>
            <a:r>
              <a:rPr lang="en-US" sz="3600" b="1" dirty="0">
                <a:solidFill>
                  <a:schemeClr val="tx1">
                    <a:lumMod val="75000"/>
                    <a:lumOff val="25000"/>
                  </a:schemeClr>
                </a:solidFill>
                <a:latin typeface="Arial" panose="020B0604020202020204" pitchFamily="34" charset="0"/>
                <a:cs typeface="Arial" panose="020B0604020202020204" pitchFamily="34" charset="0"/>
              </a:rPr>
              <a:t>30 Years of experience and growth</a:t>
            </a:r>
          </a:p>
        </p:txBody>
      </p:sp>
      <p:cxnSp>
        <p:nvCxnSpPr>
          <p:cNvPr id="12" name="Straight Connector 11">
            <a:extLst>
              <a:ext uri="{FF2B5EF4-FFF2-40B4-BE49-F238E27FC236}">
                <a16:creationId xmlns:a16="http://schemas.microsoft.com/office/drawing/2014/main" id="{41D24445-A4FF-CDCC-F2C4-32A9E58E1A76}"/>
              </a:ext>
            </a:extLst>
          </p:cNvPr>
          <p:cNvCxnSpPr>
            <a:cxnSpLocks/>
          </p:cNvCxnSpPr>
          <p:nvPr/>
        </p:nvCxnSpPr>
        <p:spPr>
          <a:xfrm>
            <a:off x="1059618" y="1028700"/>
            <a:ext cx="14190338" cy="0"/>
          </a:xfrm>
          <a:prstGeom prst="line">
            <a:avLst/>
          </a:prstGeom>
          <a:ln w="31750" cmpd="sng">
            <a:gradFill>
              <a:gsLst>
                <a:gs pos="100000">
                  <a:srgbClr val="006CA6">
                    <a:alpha val="0"/>
                  </a:srgbClr>
                </a:gs>
                <a:gs pos="0">
                  <a:srgbClr val="006CA6"/>
                </a:gs>
                <a:gs pos="82000">
                  <a:srgbClr val="006CA6"/>
                </a:gs>
              </a:gsLst>
              <a:lin ang="0" scaled="0"/>
            </a:gradFill>
          </a:ln>
        </p:spPr>
        <p:style>
          <a:lnRef idx="1">
            <a:schemeClr val="accent2"/>
          </a:lnRef>
          <a:fillRef idx="0">
            <a:schemeClr val="accent2"/>
          </a:fillRef>
          <a:effectRef idx="0">
            <a:schemeClr val="accent2"/>
          </a:effectRef>
          <a:fontRef idx="minor">
            <a:schemeClr val="tx1"/>
          </a:fontRef>
        </p:style>
      </p:cxnSp>
      <p:sp>
        <p:nvSpPr>
          <p:cNvPr id="15" name="Rectangle 14">
            <a:extLst>
              <a:ext uri="{FF2B5EF4-FFF2-40B4-BE49-F238E27FC236}">
                <a16:creationId xmlns:a16="http://schemas.microsoft.com/office/drawing/2014/main" id="{D7100305-68AD-B972-3EB7-138EA0588321}"/>
              </a:ext>
            </a:extLst>
          </p:cNvPr>
          <p:cNvSpPr/>
          <p:nvPr/>
        </p:nvSpPr>
        <p:spPr>
          <a:xfrm>
            <a:off x="5607152" y="4800600"/>
            <a:ext cx="641022" cy="2712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D4FFE1-8D21-55CA-E3CF-748A995AB6E5}"/>
              </a:ext>
            </a:extLst>
          </p:cNvPr>
          <p:cNvSpPr/>
          <p:nvPr/>
        </p:nvSpPr>
        <p:spPr>
          <a:xfrm>
            <a:off x="4033949" y="6646250"/>
            <a:ext cx="641022" cy="867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3E27BC-1AAF-9D98-BC49-851423EB4A9D}"/>
              </a:ext>
            </a:extLst>
          </p:cNvPr>
          <p:cNvSpPr/>
          <p:nvPr/>
        </p:nvSpPr>
        <p:spPr>
          <a:xfrm>
            <a:off x="7175566" y="2871497"/>
            <a:ext cx="641022" cy="4642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D1513CE-3BC1-62E5-FA70-E058DD820E09}"/>
              </a:ext>
            </a:extLst>
          </p:cNvPr>
          <p:cNvPicPr>
            <a:picLocks noChangeAspect="1"/>
          </p:cNvPicPr>
          <p:nvPr/>
        </p:nvPicPr>
        <p:blipFill>
          <a:blip r:embed="rId3"/>
          <a:stretch>
            <a:fillRect/>
          </a:stretch>
        </p:blipFill>
        <p:spPr>
          <a:xfrm>
            <a:off x="8174567" y="4705350"/>
            <a:ext cx="647700" cy="876300"/>
          </a:xfrm>
          <a:prstGeom prst="rect">
            <a:avLst/>
          </a:prstGeom>
        </p:spPr>
      </p:pic>
      <p:pic>
        <p:nvPicPr>
          <p:cNvPr id="13" name="Picture 12">
            <a:extLst>
              <a:ext uri="{FF2B5EF4-FFF2-40B4-BE49-F238E27FC236}">
                <a16:creationId xmlns:a16="http://schemas.microsoft.com/office/drawing/2014/main" id="{CF99AB28-4F8D-3B6D-038D-633E6BB34908}"/>
              </a:ext>
            </a:extLst>
          </p:cNvPr>
          <p:cNvPicPr>
            <a:picLocks noChangeAspect="1"/>
          </p:cNvPicPr>
          <p:nvPr/>
        </p:nvPicPr>
        <p:blipFill>
          <a:blip r:embed="rId4"/>
          <a:stretch>
            <a:fillRect/>
          </a:stretch>
        </p:blipFill>
        <p:spPr>
          <a:xfrm>
            <a:off x="2297642" y="2406708"/>
            <a:ext cx="6315075" cy="5178890"/>
          </a:xfrm>
          <a:prstGeom prst="rect">
            <a:avLst/>
          </a:prstGeom>
        </p:spPr>
      </p:pic>
      <p:sp>
        <p:nvSpPr>
          <p:cNvPr id="23" name="Rectangle 22">
            <a:extLst>
              <a:ext uri="{FF2B5EF4-FFF2-40B4-BE49-F238E27FC236}">
                <a16:creationId xmlns:a16="http://schemas.microsoft.com/office/drawing/2014/main" id="{894C1C0A-8D7D-04B4-6C87-4BD3B6F97ACA}"/>
              </a:ext>
            </a:extLst>
          </p:cNvPr>
          <p:cNvSpPr/>
          <p:nvPr/>
        </p:nvSpPr>
        <p:spPr>
          <a:xfrm>
            <a:off x="5605797" y="4794504"/>
            <a:ext cx="641022" cy="2712916"/>
          </a:xfrm>
          <a:prstGeom prst="rect">
            <a:avLst/>
          </a:prstGeom>
          <a:solidFill>
            <a:srgbClr val="F4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46AA377-68DC-DCE3-B161-7F5F044A8741}"/>
              </a:ext>
            </a:extLst>
          </p:cNvPr>
          <p:cNvSpPr/>
          <p:nvPr/>
        </p:nvSpPr>
        <p:spPr>
          <a:xfrm>
            <a:off x="4015661" y="6640154"/>
            <a:ext cx="641022" cy="867266"/>
          </a:xfrm>
          <a:prstGeom prst="rect">
            <a:avLst/>
          </a:prstGeom>
          <a:solidFill>
            <a:srgbClr val="F4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Shape&#10;&#10;Description automatically generated">
            <a:extLst>
              <a:ext uri="{FF2B5EF4-FFF2-40B4-BE49-F238E27FC236}">
                <a16:creationId xmlns:a16="http://schemas.microsoft.com/office/drawing/2014/main" id="{186A27E2-5A10-044D-8ED1-1BDC86F037E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08455" y="-1957112"/>
            <a:ext cx="2921000" cy="1257300"/>
          </a:xfrm>
          <a:prstGeom prst="rect">
            <a:avLst/>
          </a:prstGeom>
        </p:spPr>
      </p:pic>
      <p:sp>
        <p:nvSpPr>
          <p:cNvPr id="27" name="Rectangle 26">
            <a:extLst>
              <a:ext uri="{FF2B5EF4-FFF2-40B4-BE49-F238E27FC236}">
                <a16:creationId xmlns:a16="http://schemas.microsoft.com/office/drawing/2014/main" id="{C963B634-F7E9-3549-6F30-9563ADA378F7}"/>
              </a:ext>
            </a:extLst>
          </p:cNvPr>
          <p:cNvSpPr/>
          <p:nvPr/>
        </p:nvSpPr>
        <p:spPr>
          <a:xfrm>
            <a:off x="7165745" y="3222623"/>
            <a:ext cx="641022" cy="4284797"/>
          </a:xfrm>
          <a:prstGeom prst="rect">
            <a:avLst/>
          </a:prstGeom>
          <a:solidFill>
            <a:srgbClr val="F4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7">
            <a:extLst>
              <a:ext uri="{FF2B5EF4-FFF2-40B4-BE49-F238E27FC236}">
                <a16:creationId xmlns:a16="http://schemas.microsoft.com/office/drawing/2014/main" id="{8357A70C-C481-39E1-2159-09C4C6EE64AF}"/>
              </a:ext>
            </a:extLst>
          </p:cNvPr>
          <p:cNvGrpSpPr/>
          <p:nvPr/>
        </p:nvGrpSpPr>
        <p:grpSpPr>
          <a:xfrm>
            <a:off x="5" y="9504085"/>
            <a:ext cx="18287990" cy="782915"/>
            <a:chOff x="53736" y="255270"/>
            <a:chExt cx="1631616" cy="69850"/>
          </a:xfrm>
        </p:grpSpPr>
        <p:sp>
          <p:nvSpPr>
            <p:cNvPr id="30" name="Freeform 8">
              <a:extLst>
                <a:ext uri="{FF2B5EF4-FFF2-40B4-BE49-F238E27FC236}">
                  <a16:creationId xmlns:a16="http://schemas.microsoft.com/office/drawing/2014/main" id="{EB2DA432-E995-ADD2-A62D-83315AEC12B6}"/>
                </a:ext>
              </a:extLst>
            </p:cNvPr>
            <p:cNvSpPr/>
            <p:nvPr/>
          </p:nvSpPr>
          <p:spPr>
            <a:xfrm>
              <a:off x="53736" y="255270"/>
              <a:ext cx="1631616" cy="69850"/>
            </a:xfrm>
            <a:custGeom>
              <a:avLst/>
              <a:gdLst/>
              <a:ahLst/>
              <a:cxnLst/>
              <a:rect l="l" t="t" r="r" b="b"/>
              <a:pathLst>
                <a:path w="4121403" h="69850">
                  <a:moveTo>
                    <a:pt x="3830574" y="0"/>
                  </a:moveTo>
                  <a:lnTo>
                    <a:pt x="0" y="0"/>
                  </a:lnTo>
                  <a:lnTo>
                    <a:pt x="0" y="69850"/>
                  </a:lnTo>
                  <a:lnTo>
                    <a:pt x="4121403" y="69850"/>
                  </a:lnTo>
                  <a:lnTo>
                    <a:pt x="4121403" y="0"/>
                  </a:lnTo>
                  <a:close/>
                </a:path>
              </a:pathLst>
            </a:custGeom>
            <a:solidFill>
              <a:srgbClr val="0E73B9"/>
            </a:solidFill>
          </p:spPr>
        </p:sp>
      </p:grpSp>
      <p:sp>
        <p:nvSpPr>
          <p:cNvPr id="31" name="TextBox 9">
            <a:extLst>
              <a:ext uri="{FF2B5EF4-FFF2-40B4-BE49-F238E27FC236}">
                <a16:creationId xmlns:a16="http://schemas.microsoft.com/office/drawing/2014/main" id="{B34194E2-190C-B758-4B42-CA73FC649610}"/>
              </a:ext>
            </a:extLst>
          </p:cNvPr>
          <p:cNvSpPr txBox="1"/>
          <p:nvPr/>
        </p:nvSpPr>
        <p:spPr>
          <a:xfrm>
            <a:off x="441123" y="9730383"/>
            <a:ext cx="8078093" cy="316230"/>
          </a:xfrm>
          <a:prstGeom prst="rect">
            <a:avLst/>
          </a:prstGeom>
        </p:spPr>
        <p:txBody>
          <a:bodyPr lIns="0" tIns="0" rIns="0" bIns="0" rtlCol="0" anchor="t">
            <a:spAutoFit/>
          </a:bodyPr>
          <a:lstStyle/>
          <a:p>
            <a:pPr>
              <a:lnSpc>
                <a:spcPts val="2520"/>
              </a:lnSpc>
              <a:spcBef>
                <a:spcPct val="0"/>
              </a:spcBef>
            </a:pPr>
            <a:r>
              <a:rPr lang="en-US" sz="1800" dirty="0">
                <a:solidFill>
                  <a:srgbClr val="FFFFFF"/>
                </a:solidFill>
                <a:latin typeface="Source Sans Pro"/>
              </a:rPr>
              <a:t>Trinity College Dublin, The University of Dublin</a:t>
            </a:r>
          </a:p>
        </p:txBody>
      </p:sp>
      <p:sp>
        <p:nvSpPr>
          <p:cNvPr id="32" name="Slide Number Placeholder 6">
            <a:extLst>
              <a:ext uri="{FF2B5EF4-FFF2-40B4-BE49-F238E27FC236}">
                <a16:creationId xmlns:a16="http://schemas.microsoft.com/office/drawing/2014/main" id="{A25214D7-F2A9-09C6-27B0-A55EEF84D4CE}"/>
              </a:ext>
            </a:extLst>
          </p:cNvPr>
          <p:cNvSpPr>
            <a:spLocks noGrp="1"/>
          </p:cNvSpPr>
          <p:nvPr>
            <p:ph type="sldNum" sz="quarter" idx="12"/>
          </p:nvPr>
        </p:nvSpPr>
        <p:spPr>
          <a:xfrm>
            <a:off x="16013784" y="9692675"/>
            <a:ext cx="2133600" cy="365125"/>
          </a:xfrm>
        </p:spPr>
        <p:txBody>
          <a:bodyPr/>
          <a:lstStyle/>
          <a:p>
            <a:fld id="{B6F15528-21DE-4FAA-801E-634DDDAF4B2B}" type="slidenum">
              <a:rPr lang="en-US" sz="1400" smtClean="0">
                <a:solidFill>
                  <a:schemeClr val="bg1"/>
                </a:solidFill>
              </a:rPr>
              <a:pPr/>
              <a:t>3</a:t>
            </a:fld>
            <a:endParaRPr lang="en-US" sz="1400" dirty="0">
              <a:solidFill>
                <a:schemeClr val="bg1"/>
              </a:solidFill>
            </a:endParaRPr>
          </a:p>
        </p:txBody>
      </p:sp>
    </p:spTree>
    <p:extLst>
      <p:ext uri="{BB962C8B-B14F-4D97-AF65-F5344CB8AC3E}">
        <p14:creationId xmlns:p14="http://schemas.microsoft.com/office/powerpoint/2010/main" val="25894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1000"/>
                                        <p:tgtEl>
                                          <p:spTgt spid="2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1000"/>
                                        <p:tgtEl>
                                          <p:spTgt spid="27"/>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500"/>
                                        <p:tgtEl>
                                          <p:spTgt spid="6">
                                            <p:txEl>
                                              <p:pRg st="5" end="5"/>
                                            </p:txEl>
                                          </p:spTgt>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fade">
                                      <p:cBhvr>
                                        <p:cTn id="4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FC4351-FDDD-0455-41EA-D8FE91DB2509}"/>
              </a:ext>
            </a:extLst>
          </p:cNvPr>
          <p:cNvPicPr>
            <a:picLocks noChangeAspect="1"/>
          </p:cNvPicPr>
          <p:nvPr/>
        </p:nvPicPr>
        <p:blipFill>
          <a:blip r:embed="rId2"/>
          <a:stretch>
            <a:fillRect/>
          </a:stretch>
        </p:blipFill>
        <p:spPr>
          <a:xfrm>
            <a:off x="2432305" y="2682410"/>
            <a:ext cx="12934415" cy="5402616"/>
          </a:xfrm>
          <a:prstGeom prst="rect">
            <a:avLst/>
          </a:prstGeom>
        </p:spPr>
      </p:pic>
      <p:pic>
        <p:nvPicPr>
          <p:cNvPr id="5" name="Picture 4">
            <a:extLst>
              <a:ext uri="{FF2B5EF4-FFF2-40B4-BE49-F238E27FC236}">
                <a16:creationId xmlns:a16="http://schemas.microsoft.com/office/drawing/2014/main" id="{DE0DEB13-6A9B-3979-D32F-FAB8D87BF7FB}"/>
              </a:ext>
            </a:extLst>
          </p:cNvPr>
          <p:cNvPicPr>
            <a:picLocks noChangeAspect="1"/>
          </p:cNvPicPr>
          <p:nvPr/>
        </p:nvPicPr>
        <p:blipFill>
          <a:blip r:embed="rId3"/>
          <a:stretch>
            <a:fillRect/>
          </a:stretch>
        </p:blipFill>
        <p:spPr>
          <a:xfrm>
            <a:off x="6676680" y="1406578"/>
            <a:ext cx="4682937" cy="3141229"/>
          </a:xfrm>
          <a:prstGeom prst="rect">
            <a:avLst/>
          </a:prstGeom>
          <a:solidFill>
            <a:srgbClr val="FFFFFF">
              <a:shade val="85000"/>
            </a:srgbClr>
          </a:solidFill>
          <a:ln w="1428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8CB00FBF-0CF9-E71B-4A15-CFB48036A4B2}"/>
              </a:ext>
            </a:extLst>
          </p:cNvPr>
          <p:cNvPicPr>
            <a:picLocks noChangeAspect="1"/>
          </p:cNvPicPr>
          <p:nvPr/>
        </p:nvPicPr>
        <p:blipFill>
          <a:blip r:embed="rId4"/>
          <a:stretch>
            <a:fillRect/>
          </a:stretch>
        </p:blipFill>
        <p:spPr>
          <a:xfrm rot="236565">
            <a:off x="12280460" y="1899832"/>
            <a:ext cx="4675281" cy="3367374"/>
          </a:xfrm>
          <a:prstGeom prst="rect">
            <a:avLst/>
          </a:prstGeom>
          <a:solidFill>
            <a:srgbClr val="FFFFFF">
              <a:shade val="85000"/>
            </a:srgbClr>
          </a:solidFill>
          <a:ln w="1428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a:extLst>
              <a:ext uri="{FF2B5EF4-FFF2-40B4-BE49-F238E27FC236}">
                <a16:creationId xmlns:a16="http://schemas.microsoft.com/office/drawing/2014/main" id="{8D4A178C-6213-1850-A87E-EEA7B692BABB}"/>
              </a:ext>
            </a:extLst>
          </p:cNvPr>
          <p:cNvPicPr>
            <a:picLocks noChangeAspect="1"/>
          </p:cNvPicPr>
          <p:nvPr/>
        </p:nvPicPr>
        <p:blipFill>
          <a:blip r:embed="rId5"/>
          <a:stretch>
            <a:fillRect/>
          </a:stretch>
        </p:blipFill>
        <p:spPr>
          <a:xfrm rot="21422641">
            <a:off x="808049" y="5877425"/>
            <a:ext cx="4649591" cy="3220339"/>
          </a:xfrm>
          <a:prstGeom prst="rect">
            <a:avLst/>
          </a:prstGeom>
          <a:solidFill>
            <a:srgbClr val="FFFFFF">
              <a:shade val="85000"/>
            </a:srgbClr>
          </a:solidFill>
          <a:ln w="1428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id="{62DFF8AB-EAC2-E116-5E9B-928DCE0517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52301" y="5884243"/>
            <a:ext cx="4856237" cy="2991889"/>
          </a:xfrm>
          <a:prstGeom prst="rect">
            <a:avLst/>
          </a:prstGeom>
          <a:solidFill>
            <a:srgbClr val="FFFFFF">
              <a:shade val="85000"/>
            </a:srgbClr>
          </a:solidFill>
          <a:ln w="1428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CAA61563-0ACF-8116-9020-B5812C953A64}"/>
              </a:ext>
            </a:extLst>
          </p:cNvPr>
          <p:cNvSpPr txBox="1"/>
          <p:nvPr/>
        </p:nvSpPr>
        <p:spPr>
          <a:xfrm>
            <a:off x="1034681" y="398502"/>
            <a:ext cx="14215275" cy="553998"/>
          </a:xfrm>
          <a:prstGeom prst="rect">
            <a:avLst/>
          </a:prstGeom>
        </p:spPr>
        <p:txBody>
          <a:bodyPr wrap="square" lIns="0" tIns="0" rIns="0" bIns="0" rtlCol="0" anchor="t">
            <a:noAutofit/>
          </a:bodyPr>
          <a:lstStyle/>
          <a:p>
            <a:pPr>
              <a:spcBef>
                <a:spcPct val="0"/>
              </a:spcBef>
            </a:pPr>
            <a:r>
              <a:rPr lang="en-US" sz="3600" b="1" dirty="0">
                <a:solidFill>
                  <a:schemeClr val="tx1">
                    <a:lumMod val="75000"/>
                    <a:lumOff val="25000"/>
                  </a:schemeClr>
                </a:solidFill>
                <a:latin typeface="Arial" panose="020B0604020202020204" pitchFamily="34" charset="0"/>
                <a:cs typeface="Arial" panose="020B0604020202020204" pitchFamily="34" charset="0"/>
              </a:rPr>
              <a:t>Nurturing Potential</a:t>
            </a:r>
          </a:p>
        </p:txBody>
      </p:sp>
      <p:cxnSp>
        <p:nvCxnSpPr>
          <p:cNvPr id="4" name="Straight Connector 3">
            <a:extLst>
              <a:ext uri="{FF2B5EF4-FFF2-40B4-BE49-F238E27FC236}">
                <a16:creationId xmlns:a16="http://schemas.microsoft.com/office/drawing/2014/main" id="{4DF7C13D-51CB-125A-0128-D4A5BB173E4E}"/>
              </a:ext>
            </a:extLst>
          </p:cNvPr>
          <p:cNvCxnSpPr>
            <a:cxnSpLocks/>
          </p:cNvCxnSpPr>
          <p:nvPr/>
        </p:nvCxnSpPr>
        <p:spPr>
          <a:xfrm>
            <a:off x="1059618" y="1028700"/>
            <a:ext cx="14190338" cy="0"/>
          </a:xfrm>
          <a:prstGeom prst="line">
            <a:avLst/>
          </a:prstGeom>
          <a:ln w="31750" cmpd="sng">
            <a:gradFill>
              <a:gsLst>
                <a:gs pos="100000">
                  <a:srgbClr val="006CA6">
                    <a:alpha val="0"/>
                  </a:srgbClr>
                </a:gs>
                <a:gs pos="0">
                  <a:srgbClr val="006CA6"/>
                </a:gs>
                <a:gs pos="82000">
                  <a:srgbClr val="006CA6"/>
                </a:gs>
              </a:gsLst>
              <a:lin ang="0" scaled="0"/>
            </a:gradFill>
          </a:ln>
        </p:spPr>
        <p:style>
          <a:lnRef idx="1">
            <a:schemeClr val="accent2"/>
          </a:lnRef>
          <a:fillRef idx="0">
            <a:schemeClr val="accent2"/>
          </a:fillRef>
          <a:effectRef idx="0">
            <a:schemeClr val="accent2"/>
          </a:effectRef>
          <a:fontRef idx="minor">
            <a:schemeClr val="tx1"/>
          </a:fontRef>
        </p:style>
      </p:cxnSp>
      <p:pic>
        <p:nvPicPr>
          <p:cNvPr id="14" name="Picture 13">
            <a:extLst>
              <a:ext uri="{FF2B5EF4-FFF2-40B4-BE49-F238E27FC236}">
                <a16:creationId xmlns:a16="http://schemas.microsoft.com/office/drawing/2014/main" id="{0C15DAA7-8885-55A3-F871-3A156D8D8ECB}"/>
              </a:ext>
            </a:extLst>
          </p:cNvPr>
          <p:cNvPicPr>
            <a:picLocks noChangeAspect="1"/>
          </p:cNvPicPr>
          <p:nvPr/>
        </p:nvPicPr>
        <p:blipFill>
          <a:blip r:embed="rId7"/>
          <a:stretch>
            <a:fillRect/>
          </a:stretch>
        </p:blipFill>
        <p:spPr>
          <a:xfrm rot="-180000">
            <a:off x="12512812" y="5329802"/>
            <a:ext cx="4476886" cy="3220966"/>
          </a:xfrm>
          <a:prstGeom prst="rect">
            <a:avLst/>
          </a:prstGeom>
          <a:solidFill>
            <a:srgbClr val="FFFFFF">
              <a:shade val="85000"/>
            </a:srgbClr>
          </a:solidFill>
          <a:ln w="1428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8213F31B-D98E-57F1-06E3-632A2F03A3C3}"/>
              </a:ext>
            </a:extLst>
          </p:cNvPr>
          <p:cNvPicPr>
            <a:picLocks noChangeAspect="1"/>
          </p:cNvPicPr>
          <p:nvPr/>
        </p:nvPicPr>
        <p:blipFill>
          <a:blip r:embed="rId8"/>
          <a:stretch>
            <a:fillRect/>
          </a:stretch>
        </p:blipFill>
        <p:spPr>
          <a:xfrm rot="21436702">
            <a:off x="952502" y="1635357"/>
            <a:ext cx="4802169" cy="3269769"/>
          </a:xfrm>
          <a:prstGeom prst="rect">
            <a:avLst/>
          </a:prstGeom>
          <a:solidFill>
            <a:srgbClr val="FFFFFF">
              <a:shade val="85000"/>
            </a:srgbClr>
          </a:solidFill>
          <a:ln w="1428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Extract 12">
            <a:extLst>
              <a:ext uri="{FF2B5EF4-FFF2-40B4-BE49-F238E27FC236}">
                <a16:creationId xmlns:a16="http://schemas.microsoft.com/office/drawing/2014/main" id="{779209DD-FC32-82BE-2380-3D8C99E7116A}"/>
              </a:ext>
            </a:extLst>
          </p:cNvPr>
          <p:cNvSpPr/>
          <p:nvPr/>
        </p:nvSpPr>
        <p:spPr>
          <a:xfrm rot="5400000">
            <a:off x="11426669" y="2613689"/>
            <a:ext cx="1695688" cy="1032933"/>
          </a:xfrm>
          <a:prstGeom prst="flowChartExtract">
            <a:avLst/>
          </a:prstGeom>
          <a:solidFill>
            <a:srgbClr val="00B6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Extract 19">
            <a:extLst>
              <a:ext uri="{FF2B5EF4-FFF2-40B4-BE49-F238E27FC236}">
                <a16:creationId xmlns:a16="http://schemas.microsoft.com/office/drawing/2014/main" id="{924D168E-DB24-38D0-D78F-02073640270A}"/>
              </a:ext>
            </a:extLst>
          </p:cNvPr>
          <p:cNvSpPr/>
          <p:nvPr/>
        </p:nvSpPr>
        <p:spPr>
          <a:xfrm rot="16200000">
            <a:off x="10429798" y="7160843"/>
            <a:ext cx="1695688" cy="1032933"/>
          </a:xfrm>
          <a:prstGeom prst="flowChartExtract">
            <a:avLst/>
          </a:prstGeom>
          <a:solidFill>
            <a:srgbClr val="00B6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Extract 20">
            <a:extLst>
              <a:ext uri="{FF2B5EF4-FFF2-40B4-BE49-F238E27FC236}">
                <a16:creationId xmlns:a16="http://schemas.microsoft.com/office/drawing/2014/main" id="{3EC67415-F9A8-DB31-B45C-D9652AF44C66}"/>
              </a:ext>
            </a:extLst>
          </p:cNvPr>
          <p:cNvSpPr/>
          <p:nvPr/>
        </p:nvSpPr>
        <p:spPr>
          <a:xfrm>
            <a:off x="2039570" y="4478849"/>
            <a:ext cx="1695688" cy="1032933"/>
          </a:xfrm>
          <a:prstGeom prst="flowChartExtract">
            <a:avLst/>
          </a:prstGeom>
          <a:solidFill>
            <a:srgbClr val="00B6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Extract 21">
            <a:extLst>
              <a:ext uri="{FF2B5EF4-FFF2-40B4-BE49-F238E27FC236}">
                <a16:creationId xmlns:a16="http://schemas.microsoft.com/office/drawing/2014/main" id="{F7A22A11-4FCC-7752-DDC3-BE938E4D8383}"/>
              </a:ext>
            </a:extLst>
          </p:cNvPr>
          <p:cNvSpPr/>
          <p:nvPr/>
        </p:nvSpPr>
        <p:spPr>
          <a:xfrm rot="5400000">
            <a:off x="5780578" y="2613690"/>
            <a:ext cx="1695688" cy="1032933"/>
          </a:xfrm>
          <a:prstGeom prst="flowChartExtract">
            <a:avLst/>
          </a:prstGeom>
          <a:solidFill>
            <a:srgbClr val="00B6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7">
            <a:extLst>
              <a:ext uri="{FF2B5EF4-FFF2-40B4-BE49-F238E27FC236}">
                <a16:creationId xmlns:a16="http://schemas.microsoft.com/office/drawing/2014/main" id="{3001FD06-EC6E-33A6-DE34-F810BC51A782}"/>
              </a:ext>
            </a:extLst>
          </p:cNvPr>
          <p:cNvGrpSpPr/>
          <p:nvPr/>
        </p:nvGrpSpPr>
        <p:grpSpPr>
          <a:xfrm>
            <a:off x="-16928" y="9554885"/>
            <a:ext cx="18287990" cy="782915"/>
            <a:chOff x="53736" y="255270"/>
            <a:chExt cx="1631616" cy="69850"/>
          </a:xfrm>
        </p:grpSpPr>
        <p:sp>
          <p:nvSpPr>
            <p:cNvPr id="25" name="Freeform 8">
              <a:extLst>
                <a:ext uri="{FF2B5EF4-FFF2-40B4-BE49-F238E27FC236}">
                  <a16:creationId xmlns:a16="http://schemas.microsoft.com/office/drawing/2014/main" id="{2C5661FB-5F8E-1FE4-D57A-70EC114C3632}"/>
                </a:ext>
              </a:extLst>
            </p:cNvPr>
            <p:cNvSpPr/>
            <p:nvPr/>
          </p:nvSpPr>
          <p:spPr>
            <a:xfrm>
              <a:off x="53736" y="255270"/>
              <a:ext cx="1631616" cy="69850"/>
            </a:xfrm>
            <a:custGeom>
              <a:avLst/>
              <a:gdLst/>
              <a:ahLst/>
              <a:cxnLst/>
              <a:rect l="l" t="t" r="r" b="b"/>
              <a:pathLst>
                <a:path w="4121403" h="69850">
                  <a:moveTo>
                    <a:pt x="3830574" y="0"/>
                  </a:moveTo>
                  <a:lnTo>
                    <a:pt x="0" y="0"/>
                  </a:lnTo>
                  <a:lnTo>
                    <a:pt x="0" y="69850"/>
                  </a:lnTo>
                  <a:lnTo>
                    <a:pt x="4121403" y="69850"/>
                  </a:lnTo>
                  <a:lnTo>
                    <a:pt x="4121403" y="0"/>
                  </a:lnTo>
                  <a:close/>
                </a:path>
              </a:pathLst>
            </a:custGeom>
            <a:solidFill>
              <a:srgbClr val="0E73B9"/>
            </a:solidFill>
          </p:spPr>
        </p:sp>
      </p:grpSp>
      <p:sp>
        <p:nvSpPr>
          <p:cNvPr id="26" name="TextBox 9">
            <a:extLst>
              <a:ext uri="{FF2B5EF4-FFF2-40B4-BE49-F238E27FC236}">
                <a16:creationId xmlns:a16="http://schemas.microsoft.com/office/drawing/2014/main" id="{19448D4E-620B-DB89-86F6-BF3D097921CC}"/>
              </a:ext>
            </a:extLst>
          </p:cNvPr>
          <p:cNvSpPr txBox="1"/>
          <p:nvPr/>
        </p:nvSpPr>
        <p:spPr>
          <a:xfrm>
            <a:off x="424190" y="9781183"/>
            <a:ext cx="8078093" cy="316230"/>
          </a:xfrm>
          <a:prstGeom prst="rect">
            <a:avLst/>
          </a:prstGeom>
        </p:spPr>
        <p:txBody>
          <a:bodyPr lIns="0" tIns="0" rIns="0" bIns="0" rtlCol="0" anchor="t">
            <a:spAutoFit/>
          </a:bodyPr>
          <a:lstStyle/>
          <a:p>
            <a:pPr>
              <a:lnSpc>
                <a:spcPts val="2520"/>
              </a:lnSpc>
              <a:spcBef>
                <a:spcPct val="0"/>
              </a:spcBef>
            </a:pPr>
            <a:r>
              <a:rPr lang="en-US" sz="1800" dirty="0">
                <a:solidFill>
                  <a:srgbClr val="FFFFFF"/>
                </a:solidFill>
                <a:latin typeface="Source Sans Pro"/>
              </a:rPr>
              <a:t>Trinity College Dublin, The University of Dublin</a:t>
            </a:r>
          </a:p>
        </p:txBody>
      </p:sp>
      <p:sp>
        <p:nvSpPr>
          <p:cNvPr id="29" name="Slide Number Placeholder 6">
            <a:extLst>
              <a:ext uri="{FF2B5EF4-FFF2-40B4-BE49-F238E27FC236}">
                <a16:creationId xmlns:a16="http://schemas.microsoft.com/office/drawing/2014/main" id="{B5A264B5-3F88-0BD5-FE20-F25BD48E0537}"/>
              </a:ext>
            </a:extLst>
          </p:cNvPr>
          <p:cNvSpPr txBox="1">
            <a:spLocks/>
          </p:cNvSpPr>
          <p:nvPr/>
        </p:nvSpPr>
        <p:spPr>
          <a:xfrm>
            <a:off x="15996851" y="9743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smtClean="0">
                <a:solidFill>
                  <a:schemeClr val="bg1"/>
                </a:solidFill>
              </a:rPr>
              <a:pPr/>
              <a:t>4</a:t>
            </a:fld>
            <a:endParaRPr lang="en-US" sz="1400" dirty="0">
              <a:solidFill>
                <a:schemeClr val="bg1"/>
              </a:solidFill>
            </a:endParaRPr>
          </a:p>
        </p:txBody>
      </p:sp>
    </p:spTree>
    <p:extLst>
      <p:ext uri="{BB962C8B-B14F-4D97-AF65-F5344CB8AC3E}">
        <p14:creationId xmlns:p14="http://schemas.microsoft.com/office/powerpoint/2010/main" val="195936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2)">
                                      <p:cBhvr>
                                        <p:cTn id="7" dur="2000"/>
                                        <p:tgtEl>
                                          <p:spTgt spid="15"/>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35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4500"/>
                            </p:stCondLst>
                            <p:childTnLst>
                              <p:par>
                                <p:cTn id="21" presetID="10" presetClass="entr" presetSubtype="0" fill="hold"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5500"/>
                            </p:stCondLst>
                            <p:childTnLst>
                              <p:par>
                                <p:cTn id="25" presetID="2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6500"/>
                            </p:stCondLst>
                            <p:childTnLst>
                              <p:par>
                                <p:cTn id="33" presetID="10" presetClass="entr" presetSubtype="0" fill="hold" nodeType="afterEffect">
                                  <p:stCondLst>
                                    <p:cond delay="50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7500"/>
                            </p:stCondLst>
                            <p:childTnLst>
                              <p:par>
                                <p:cTn id="37" presetID="22" presetClass="entr" presetSubtype="4"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par>
                          <p:cTn id="40" fill="hold">
                            <p:stCondLst>
                              <p:cond delay="8000"/>
                            </p:stCondLst>
                            <p:childTnLst>
                              <p:par>
                                <p:cTn id="41" presetID="10"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85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131D92-2526-36BB-4C86-3984054EB99E}"/>
              </a:ext>
            </a:extLst>
          </p:cNvPr>
          <p:cNvSpPr txBox="1"/>
          <p:nvPr/>
        </p:nvSpPr>
        <p:spPr>
          <a:xfrm>
            <a:off x="1034681" y="398502"/>
            <a:ext cx="14215275" cy="553998"/>
          </a:xfrm>
          <a:prstGeom prst="rect">
            <a:avLst/>
          </a:prstGeom>
        </p:spPr>
        <p:txBody>
          <a:bodyPr wrap="square" lIns="0" tIns="0" rIns="0" bIns="0" rtlCol="0" anchor="t">
            <a:noAutofit/>
          </a:bodyPr>
          <a:lstStyle/>
          <a:p>
            <a:pPr>
              <a:spcBef>
                <a:spcPct val="0"/>
              </a:spcBef>
            </a:pPr>
            <a:r>
              <a:rPr lang="en-US" sz="3600" b="1" dirty="0">
                <a:solidFill>
                  <a:schemeClr val="tx1">
                    <a:lumMod val="75000"/>
                    <a:lumOff val="25000"/>
                  </a:schemeClr>
                </a:solidFill>
                <a:latin typeface="Arial" panose="020B0604020202020204" pitchFamily="34" charset="0"/>
                <a:cs typeface="Arial" panose="020B0604020202020204" pitchFamily="34" charset="0"/>
              </a:rPr>
              <a:t>Undergraduate 2023 evaluation</a:t>
            </a:r>
          </a:p>
        </p:txBody>
      </p:sp>
      <p:cxnSp>
        <p:nvCxnSpPr>
          <p:cNvPr id="4" name="Straight Connector 3">
            <a:extLst>
              <a:ext uri="{FF2B5EF4-FFF2-40B4-BE49-F238E27FC236}">
                <a16:creationId xmlns:a16="http://schemas.microsoft.com/office/drawing/2014/main" id="{0CEF64BF-D544-F2EB-BF6C-2F06E2D4CD3D}"/>
              </a:ext>
            </a:extLst>
          </p:cNvPr>
          <p:cNvCxnSpPr>
            <a:cxnSpLocks/>
          </p:cNvCxnSpPr>
          <p:nvPr/>
        </p:nvCxnSpPr>
        <p:spPr>
          <a:xfrm>
            <a:off x="1059618" y="1028700"/>
            <a:ext cx="14190338" cy="0"/>
          </a:xfrm>
          <a:prstGeom prst="line">
            <a:avLst/>
          </a:prstGeom>
          <a:ln w="31750" cmpd="sng">
            <a:gradFill>
              <a:gsLst>
                <a:gs pos="100000">
                  <a:srgbClr val="006CA6">
                    <a:alpha val="0"/>
                  </a:srgbClr>
                </a:gs>
                <a:gs pos="0">
                  <a:srgbClr val="006CA6"/>
                </a:gs>
                <a:gs pos="82000">
                  <a:srgbClr val="006CA6"/>
                </a:gs>
              </a:gsLst>
              <a:lin ang="0" scaled="0"/>
            </a:gradFill>
          </a:ln>
        </p:spPr>
        <p:style>
          <a:lnRef idx="1">
            <a:schemeClr val="accent2"/>
          </a:lnRef>
          <a:fillRef idx="0">
            <a:schemeClr val="accent2"/>
          </a:fillRef>
          <a:effectRef idx="0">
            <a:schemeClr val="accent2"/>
          </a:effectRef>
          <a:fontRef idx="minor">
            <a:schemeClr val="tx1"/>
          </a:fontRef>
        </p:style>
      </p:cxnSp>
      <p:pic>
        <p:nvPicPr>
          <p:cNvPr id="14" name="Graphic 13" descr="Open hand with solid fill">
            <a:extLst>
              <a:ext uri="{FF2B5EF4-FFF2-40B4-BE49-F238E27FC236}">
                <a16:creationId xmlns:a16="http://schemas.microsoft.com/office/drawing/2014/main" id="{0066B988-65BD-724E-FCC1-F255DD6BCFA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11871" y="2499478"/>
            <a:ext cx="1976400" cy="1976400"/>
          </a:xfrm>
          <a:prstGeom prst="rect">
            <a:avLst/>
          </a:prstGeom>
        </p:spPr>
      </p:pic>
      <p:sp>
        <p:nvSpPr>
          <p:cNvPr id="2" name="Graphic 15" descr="Piggy Bank with solid fill">
            <a:extLst>
              <a:ext uri="{FF2B5EF4-FFF2-40B4-BE49-F238E27FC236}">
                <a16:creationId xmlns:a16="http://schemas.microsoft.com/office/drawing/2014/main" id="{9730BD30-F096-3FC7-E8BE-9A2ED6DD014C}"/>
              </a:ext>
            </a:extLst>
          </p:cNvPr>
          <p:cNvSpPr/>
          <p:nvPr/>
        </p:nvSpPr>
        <p:spPr>
          <a:xfrm>
            <a:off x="10571793" y="4073878"/>
            <a:ext cx="914400" cy="588722"/>
          </a:xfrm>
          <a:custGeom>
            <a:avLst/>
            <a:gdLst>
              <a:gd name="connsiteX0" fmla="*/ 723900 w 809715"/>
              <a:gd name="connsiteY0" fmla="*/ 305813 h 602993"/>
              <a:gd name="connsiteX1" fmla="*/ 712470 w 809715"/>
              <a:gd name="connsiteY1" fmla="*/ 300098 h 602993"/>
              <a:gd name="connsiteX2" fmla="*/ 704850 w 809715"/>
              <a:gd name="connsiteY2" fmla="*/ 278191 h 602993"/>
              <a:gd name="connsiteX3" fmla="*/ 721043 w 809715"/>
              <a:gd name="connsiteY3" fmla="*/ 250568 h 602993"/>
              <a:gd name="connsiteX4" fmla="*/ 721995 w 809715"/>
              <a:gd name="connsiteY4" fmla="*/ 249616 h 602993"/>
              <a:gd name="connsiteX5" fmla="*/ 742950 w 809715"/>
              <a:gd name="connsiteY5" fmla="*/ 277238 h 602993"/>
              <a:gd name="connsiteX6" fmla="*/ 723900 w 809715"/>
              <a:gd name="connsiteY6" fmla="*/ 305813 h 602993"/>
              <a:gd name="connsiteX7" fmla="*/ 464820 w 809715"/>
              <a:gd name="connsiteY7" fmla="*/ 118171 h 602993"/>
              <a:gd name="connsiteX8" fmla="*/ 447675 w 809715"/>
              <a:gd name="connsiteY8" fmla="*/ 129601 h 602993"/>
              <a:gd name="connsiteX9" fmla="*/ 440055 w 809715"/>
              <a:gd name="connsiteY9" fmla="*/ 127696 h 602993"/>
              <a:gd name="connsiteX10" fmla="*/ 344805 w 809715"/>
              <a:gd name="connsiteY10" fmla="*/ 105788 h 602993"/>
              <a:gd name="connsiteX11" fmla="*/ 290513 w 809715"/>
              <a:gd name="connsiteY11" fmla="*/ 113408 h 602993"/>
              <a:gd name="connsiteX12" fmla="*/ 266700 w 809715"/>
              <a:gd name="connsiteY12" fmla="*/ 100073 h 602993"/>
              <a:gd name="connsiteX13" fmla="*/ 280035 w 809715"/>
              <a:gd name="connsiteY13" fmla="*/ 76261 h 602993"/>
              <a:gd name="connsiteX14" fmla="*/ 343853 w 809715"/>
              <a:gd name="connsiteY14" fmla="*/ 67688 h 602993"/>
              <a:gd name="connsiteX15" fmla="*/ 454343 w 809715"/>
              <a:gd name="connsiteY15" fmla="*/ 92453 h 602993"/>
              <a:gd name="connsiteX16" fmla="*/ 464820 w 809715"/>
              <a:gd name="connsiteY16" fmla="*/ 118171 h 602993"/>
              <a:gd name="connsiteX17" fmla="*/ 793433 w 809715"/>
              <a:gd name="connsiteY17" fmla="*/ 191513 h 602993"/>
              <a:gd name="connsiteX18" fmla="*/ 716280 w 809715"/>
              <a:gd name="connsiteY18" fmla="*/ 207706 h 602993"/>
              <a:gd name="connsiteX19" fmla="*/ 630555 w 809715"/>
              <a:gd name="connsiteY19" fmla="*/ 213421 h 602993"/>
              <a:gd name="connsiteX20" fmla="*/ 342900 w 809715"/>
              <a:gd name="connsiteY20" fmla="*/ 29588 h 602993"/>
              <a:gd name="connsiteX21" fmla="*/ 223838 w 809715"/>
              <a:gd name="connsiteY21" fmla="*/ 56258 h 602993"/>
              <a:gd name="connsiteX22" fmla="*/ 106680 w 809715"/>
              <a:gd name="connsiteY22" fmla="*/ 1013 h 602993"/>
              <a:gd name="connsiteX23" fmla="*/ 93345 w 809715"/>
              <a:gd name="connsiteY23" fmla="*/ 12443 h 602993"/>
              <a:gd name="connsiteX24" fmla="*/ 131445 w 809715"/>
              <a:gd name="connsiteY24" fmla="*/ 120076 h 602993"/>
              <a:gd name="connsiteX25" fmla="*/ 76200 w 809715"/>
              <a:gd name="connsiteY25" fmla="*/ 201991 h 602993"/>
              <a:gd name="connsiteX26" fmla="*/ 62865 w 809715"/>
              <a:gd name="connsiteY26" fmla="*/ 213421 h 602993"/>
              <a:gd name="connsiteX27" fmla="*/ 28575 w 809715"/>
              <a:gd name="connsiteY27" fmla="*/ 221993 h 602993"/>
              <a:gd name="connsiteX28" fmla="*/ 0 w 809715"/>
              <a:gd name="connsiteY28" fmla="*/ 259141 h 602993"/>
              <a:gd name="connsiteX29" fmla="*/ 0 w 809715"/>
              <a:gd name="connsiteY29" fmla="*/ 333436 h 602993"/>
              <a:gd name="connsiteX30" fmla="*/ 28575 w 809715"/>
              <a:gd name="connsiteY30" fmla="*/ 370583 h 602993"/>
              <a:gd name="connsiteX31" fmla="*/ 63818 w 809715"/>
              <a:gd name="connsiteY31" fmla="*/ 379156 h 602993"/>
              <a:gd name="connsiteX32" fmla="*/ 77153 w 809715"/>
              <a:gd name="connsiteY32" fmla="*/ 390586 h 602993"/>
              <a:gd name="connsiteX33" fmla="*/ 148590 w 809715"/>
              <a:gd name="connsiteY33" fmla="*/ 488693 h 602993"/>
              <a:gd name="connsiteX34" fmla="*/ 155258 w 809715"/>
              <a:gd name="connsiteY34" fmla="*/ 500123 h 602993"/>
              <a:gd name="connsiteX35" fmla="*/ 169545 w 809715"/>
              <a:gd name="connsiteY35" fmla="*/ 586801 h 602993"/>
              <a:gd name="connsiteX36" fmla="*/ 188595 w 809715"/>
              <a:gd name="connsiteY36" fmla="*/ 602993 h 602993"/>
              <a:gd name="connsiteX37" fmla="*/ 251460 w 809715"/>
              <a:gd name="connsiteY37" fmla="*/ 602993 h 602993"/>
              <a:gd name="connsiteX38" fmla="*/ 270510 w 809715"/>
              <a:gd name="connsiteY38" fmla="*/ 586801 h 602993"/>
              <a:gd name="connsiteX39" fmla="*/ 275273 w 809715"/>
              <a:gd name="connsiteY39" fmla="*/ 556321 h 602993"/>
              <a:gd name="connsiteX40" fmla="*/ 343853 w 809715"/>
              <a:gd name="connsiteY40" fmla="*/ 564893 h 602993"/>
              <a:gd name="connsiteX41" fmla="*/ 421005 w 809715"/>
              <a:gd name="connsiteY41" fmla="*/ 554416 h 602993"/>
              <a:gd name="connsiteX42" fmla="*/ 426720 w 809715"/>
              <a:gd name="connsiteY42" fmla="*/ 586801 h 602993"/>
              <a:gd name="connsiteX43" fmla="*/ 445770 w 809715"/>
              <a:gd name="connsiteY43" fmla="*/ 602993 h 602993"/>
              <a:gd name="connsiteX44" fmla="*/ 508635 w 809715"/>
              <a:gd name="connsiteY44" fmla="*/ 602993 h 602993"/>
              <a:gd name="connsiteX45" fmla="*/ 527685 w 809715"/>
              <a:gd name="connsiteY45" fmla="*/ 586801 h 602993"/>
              <a:gd name="connsiteX46" fmla="*/ 541973 w 809715"/>
              <a:gd name="connsiteY46" fmla="*/ 500123 h 602993"/>
              <a:gd name="connsiteX47" fmla="*/ 548640 w 809715"/>
              <a:gd name="connsiteY47" fmla="*/ 488693 h 602993"/>
              <a:gd name="connsiteX48" fmla="*/ 647700 w 809715"/>
              <a:gd name="connsiteY48" fmla="*/ 296288 h 602993"/>
              <a:gd name="connsiteX49" fmla="*/ 641985 w 809715"/>
              <a:gd name="connsiteY49" fmla="*/ 249616 h 602993"/>
              <a:gd name="connsiteX50" fmla="*/ 677228 w 809715"/>
              <a:gd name="connsiteY50" fmla="*/ 242948 h 602993"/>
              <a:gd name="connsiteX51" fmla="*/ 666750 w 809715"/>
              <a:gd name="connsiteY51" fmla="*/ 277238 h 602993"/>
              <a:gd name="connsiteX52" fmla="*/ 685800 w 809715"/>
              <a:gd name="connsiteY52" fmla="*/ 327721 h 602993"/>
              <a:gd name="connsiteX53" fmla="*/ 723900 w 809715"/>
              <a:gd name="connsiteY53" fmla="*/ 344866 h 602993"/>
              <a:gd name="connsiteX54" fmla="*/ 781050 w 809715"/>
              <a:gd name="connsiteY54" fmla="*/ 278191 h 602993"/>
              <a:gd name="connsiteX55" fmla="*/ 761048 w 809715"/>
              <a:gd name="connsiteY55" fmla="*/ 231518 h 602993"/>
              <a:gd name="connsiteX56" fmla="*/ 787718 w 809715"/>
              <a:gd name="connsiteY56" fmla="*/ 229613 h 602993"/>
              <a:gd name="connsiteX57" fmla="*/ 809625 w 809715"/>
              <a:gd name="connsiteY57" fmla="*/ 213421 h 602993"/>
              <a:gd name="connsiteX58" fmla="*/ 793433 w 809715"/>
              <a:gd name="connsiteY58" fmla="*/ 191513 h 60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09715" h="602993">
                <a:moveTo>
                  <a:pt x="723900" y="305813"/>
                </a:moveTo>
                <a:cubicBezTo>
                  <a:pt x="719138" y="305813"/>
                  <a:pt x="715328" y="302956"/>
                  <a:pt x="712470" y="300098"/>
                </a:cubicBezTo>
                <a:cubicBezTo>
                  <a:pt x="707708" y="295336"/>
                  <a:pt x="704850" y="286763"/>
                  <a:pt x="704850" y="278191"/>
                </a:cubicBezTo>
                <a:cubicBezTo>
                  <a:pt x="704850" y="265808"/>
                  <a:pt x="713423" y="256283"/>
                  <a:pt x="721043" y="250568"/>
                </a:cubicBezTo>
                <a:lnTo>
                  <a:pt x="721995" y="249616"/>
                </a:lnTo>
                <a:cubicBezTo>
                  <a:pt x="740093" y="259141"/>
                  <a:pt x="742950" y="268666"/>
                  <a:pt x="742950" y="277238"/>
                </a:cubicBezTo>
                <a:cubicBezTo>
                  <a:pt x="742950" y="292478"/>
                  <a:pt x="734378" y="305813"/>
                  <a:pt x="723900" y="305813"/>
                </a:cubicBezTo>
                <a:close/>
                <a:moveTo>
                  <a:pt x="464820" y="118171"/>
                </a:moveTo>
                <a:cubicBezTo>
                  <a:pt x="461963" y="124838"/>
                  <a:pt x="454343" y="129601"/>
                  <a:pt x="447675" y="129601"/>
                </a:cubicBezTo>
                <a:cubicBezTo>
                  <a:pt x="444818" y="129601"/>
                  <a:pt x="441960" y="128648"/>
                  <a:pt x="440055" y="127696"/>
                </a:cubicBezTo>
                <a:cubicBezTo>
                  <a:pt x="409575" y="113408"/>
                  <a:pt x="376238" y="105788"/>
                  <a:pt x="344805" y="105788"/>
                </a:cubicBezTo>
                <a:cubicBezTo>
                  <a:pt x="326708" y="105788"/>
                  <a:pt x="308610" y="108646"/>
                  <a:pt x="290513" y="113408"/>
                </a:cubicBezTo>
                <a:cubicBezTo>
                  <a:pt x="280035" y="116266"/>
                  <a:pt x="269558" y="110551"/>
                  <a:pt x="266700" y="100073"/>
                </a:cubicBezTo>
                <a:cubicBezTo>
                  <a:pt x="263843" y="89596"/>
                  <a:pt x="269558" y="79118"/>
                  <a:pt x="280035" y="76261"/>
                </a:cubicBezTo>
                <a:cubicBezTo>
                  <a:pt x="300990" y="70546"/>
                  <a:pt x="322898" y="67688"/>
                  <a:pt x="343853" y="67688"/>
                </a:cubicBezTo>
                <a:cubicBezTo>
                  <a:pt x="380048" y="67688"/>
                  <a:pt x="419100" y="76261"/>
                  <a:pt x="454343" y="92453"/>
                </a:cubicBezTo>
                <a:cubicBezTo>
                  <a:pt x="464820" y="97216"/>
                  <a:pt x="469583" y="108646"/>
                  <a:pt x="464820" y="118171"/>
                </a:cubicBezTo>
                <a:close/>
                <a:moveTo>
                  <a:pt x="793433" y="191513"/>
                </a:moveTo>
                <a:cubicBezTo>
                  <a:pt x="769620" y="187703"/>
                  <a:pt x="740093" y="194371"/>
                  <a:pt x="716280" y="207706"/>
                </a:cubicBezTo>
                <a:cubicBezTo>
                  <a:pt x="694373" y="202943"/>
                  <a:pt x="661035" y="202943"/>
                  <a:pt x="630555" y="213421"/>
                </a:cubicBezTo>
                <a:cubicBezTo>
                  <a:pt x="585788" y="106741"/>
                  <a:pt x="461010" y="29588"/>
                  <a:pt x="342900" y="29588"/>
                </a:cubicBezTo>
                <a:cubicBezTo>
                  <a:pt x="301943" y="29588"/>
                  <a:pt x="260985" y="39113"/>
                  <a:pt x="223838" y="56258"/>
                </a:cubicBezTo>
                <a:lnTo>
                  <a:pt x="106680" y="1013"/>
                </a:lnTo>
                <a:cubicBezTo>
                  <a:pt x="99060" y="-2797"/>
                  <a:pt x="90488" y="4823"/>
                  <a:pt x="93345" y="12443"/>
                </a:cubicBezTo>
                <a:lnTo>
                  <a:pt x="131445" y="120076"/>
                </a:lnTo>
                <a:cubicBezTo>
                  <a:pt x="108585" y="143888"/>
                  <a:pt x="89535" y="171511"/>
                  <a:pt x="76200" y="201991"/>
                </a:cubicBezTo>
                <a:cubicBezTo>
                  <a:pt x="74295" y="207706"/>
                  <a:pt x="69533" y="211516"/>
                  <a:pt x="62865" y="213421"/>
                </a:cubicBezTo>
                <a:lnTo>
                  <a:pt x="28575" y="221993"/>
                </a:lnTo>
                <a:cubicBezTo>
                  <a:pt x="11430" y="225803"/>
                  <a:pt x="0" y="241043"/>
                  <a:pt x="0" y="259141"/>
                </a:cubicBezTo>
                <a:lnTo>
                  <a:pt x="0" y="333436"/>
                </a:lnTo>
                <a:cubicBezTo>
                  <a:pt x="0" y="350581"/>
                  <a:pt x="11430" y="365821"/>
                  <a:pt x="28575" y="370583"/>
                </a:cubicBezTo>
                <a:lnTo>
                  <a:pt x="63818" y="379156"/>
                </a:lnTo>
                <a:cubicBezTo>
                  <a:pt x="69533" y="381061"/>
                  <a:pt x="74295" y="384871"/>
                  <a:pt x="77153" y="390586"/>
                </a:cubicBezTo>
                <a:cubicBezTo>
                  <a:pt x="93345" y="427733"/>
                  <a:pt x="118110" y="461071"/>
                  <a:pt x="148590" y="488693"/>
                </a:cubicBezTo>
                <a:cubicBezTo>
                  <a:pt x="151448" y="491551"/>
                  <a:pt x="154305" y="495361"/>
                  <a:pt x="155258" y="500123"/>
                </a:cubicBezTo>
                <a:lnTo>
                  <a:pt x="169545" y="586801"/>
                </a:lnTo>
                <a:cubicBezTo>
                  <a:pt x="171450" y="596326"/>
                  <a:pt x="179070" y="602993"/>
                  <a:pt x="188595" y="602993"/>
                </a:cubicBezTo>
                <a:lnTo>
                  <a:pt x="251460" y="602993"/>
                </a:lnTo>
                <a:cubicBezTo>
                  <a:pt x="260985" y="602993"/>
                  <a:pt x="268605" y="596326"/>
                  <a:pt x="270510" y="586801"/>
                </a:cubicBezTo>
                <a:lnTo>
                  <a:pt x="275273" y="556321"/>
                </a:lnTo>
                <a:cubicBezTo>
                  <a:pt x="297180" y="562036"/>
                  <a:pt x="320040" y="564893"/>
                  <a:pt x="343853" y="564893"/>
                </a:cubicBezTo>
                <a:cubicBezTo>
                  <a:pt x="369570" y="564893"/>
                  <a:pt x="396240" y="561083"/>
                  <a:pt x="421005" y="554416"/>
                </a:cubicBezTo>
                <a:lnTo>
                  <a:pt x="426720" y="586801"/>
                </a:lnTo>
                <a:cubicBezTo>
                  <a:pt x="428625" y="596326"/>
                  <a:pt x="436245" y="602993"/>
                  <a:pt x="445770" y="602993"/>
                </a:cubicBezTo>
                <a:lnTo>
                  <a:pt x="508635" y="602993"/>
                </a:lnTo>
                <a:cubicBezTo>
                  <a:pt x="518160" y="602993"/>
                  <a:pt x="525780" y="596326"/>
                  <a:pt x="527685" y="586801"/>
                </a:cubicBezTo>
                <a:lnTo>
                  <a:pt x="541973" y="500123"/>
                </a:lnTo>
                <a:cubicBezTo>
                  <a:pt x="542925" y="495361"/>
                  <a:pt x="544830" y="491551"/>
                  <a:pt x="548640" y="488693"/>
                </a:cubicBezTo>
                <a:cubicBezTo>
                  <a:pt x="606743" y="438211"/>
                  <a:pt x="647700" y="371536"/>
                  <a:pt x="647700" y="296288"/>
                </a:cubicBezTo>
                <a:cubicBezTo>
                  <a:pt x="647700" y="280096"/>
                  <a:pt x="645795" y="264856"/>
                  <a:pt x="641985" y="249616"/>
                </a:cubicBezTo>
                <a:cubicBezTo>
                  <a:pt x="653415" y="245806"/>
                  <a:pt x="665798" y="242948"/>
                  <a:pt x="677228" y="242948"/>
                </a:cubicBezTo>
                <a:cubicBezTo>
                  <a:pt x="670560" y="253426"/>
                  <a:pt x="666750" y="264856"/>
                  <a:pt x="666750" y="277238"/>
                </a:cubicBezTo>
                <a:cubicBezTo>
                  <a:pt x="665798" y="296288"/>
                  <a:pt x="673418" y="314386"/>
                  <a:pt x="685800" y="327721"/>
                </a:cubicBezTo>
                <a:cubicBezTo>
                  <a:pt x="696278" y="338198"/>
                  <a:pt x="709613" y="344866"/>
                  <a:pt x="723900" y="344866"/>
                </a:cubicBezTo>
                <a:cubicBezTo>
                  <a:pt x="755333" y="344866"/>
                  <a:pt x="781050" y="315338"/>
                  <a:pt x="781050" y="278191"/>
                </a:cubicBezTo>
                <a:cubicBezTo>
                  <a:pt x="781050" y="260093"/>
                  <a:pt x="774383" y="243901"/>
                  <a:pt x="761048" y="231518"/>
                </a:cubicBezTo>
                <a:cubicBezTo>
                  <a:pt x="770573" y="229613"/>
                  <a:pt x="779145" y="228661"/>
                  <a:pt x="787718" y="229613"/>
                </a:cubicBezTo>
                <a:cubicBezTo>
                  <a:pt x="798195" y="231518"/>
                  <a:pt x="807720" y="223898"/>
                  <a:pt x="809625" y="213421"/>
                </a:cubicBezTo>
                <a:cubicBezTo>
                  <a:pt x="810578" y="202943"/>
                  <a:pt x="803910" y="193418"/>
                  <a:pt x="793433" y="191513"/>
                </a:cubicBezTo>
                <a:close/>
              </a:path>
            </a:pathLst>
          </a:custGeom>
          <a:solidFill>
            <a:schemeClr val="bg1"/>
          </a:solidFill>
          <a:ln w="9525" cap="flat">
            <a:noFill/>
            <a:prstDash val="solid"/>
            <a:miter/>
          </a:ln>
        </p:spPr>
        <p:txBody>
          <a:bodyPr rtlCol="0" anchor="ctr"/>
          <a:lstStyle/>
          <a:p>
            <a:endParaRPr lang="en-US"/>
          </a:p>
        </p:txBody>
      </p:sp>
      <p:pic>
        <p:nvPicPr>
          <p:cNvPr id="7" name="Graphic 6" descr="Teacher with solid fill">
            <a:extLst>
              <a:ext uri="{FF2B5EF4-FFF2-40B4-BE49-F238E27FC236}">
                <a16:creationId xmlns:a16="http://schemas.microsoft.com/office/drawing/2014/main" id="{D1290646-EEA0-B8A9-1349-8F562CCC3AB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19221" y="3030676"/>
            <a:ext cx="914400" cy="914400"/>
          </a:xfrm>
          <a:prstGeom prst="rect">
            <a:avLst/>
          </a:prstGeom>
        </p:spPr>
      </p:pic>
      <p:pic>
        <p:nvPicPr>
          <p:cNvPr id="8" name="Graphic 7" descr="Ear outline">
            <a:extLst>
              <a:ext uri="{FF2B5EF4-FFF2-40B4-BE49-F238E27FC236}">
                <a16:creationId xmlns:a16="http://schemas.microsoft.com/office/drawing/2014/main" id="{D790511A-4ABA-E519-08A5-A047C7B97C6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97932" y="3030676"/>
            <a:ext cx="914400" cy="914400"/>
          </a:xfrm>
          <a:prstGeom prst="rect">
            <a:avLst/>
          </a:prstGeom>
        </p:spPr>
      </p:pic>
      <p:pic>
        <p:nvPicPr>
          <p:cNvPr id="9" name="Graphic 8" descr="Compass with solid fill">
            <a:extLst>
              <a:ext uri="{FF2B5EF4-FFF2-40B4-BE49-F238E27FC236}">
                <a16:creationId xmlns:a16="http://schemas.microsoft.com/office/drawing/2014/main" id="{8FA7FD5D-14D3-0680-10B9-0D5312B173C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571793" y="2219511"/>
            <a:ext cx="914400" cy="914400"/>
          </a:xfrm>
          <a:prstGeom prst="rect">
            <a:avLst/>
          </a:prstGeom>
        </p:spPr>
      </p:pic>
      <p:grpSp>
        <p:nvGrpSpPr>
          <p:cNvPr id="12" name="Group 7">
            <a:extLst>
              <a:ext uri="{FF2B5EF4-FFF2-40B4-BE49-F238E27FC236}">
                <a16:creationId xmlns:a16="http://schemas.microsoft.com/office/drawing/2014/main" id="{02E3D530-E161-B1B1-B488-0862E9A1A4A5}"/>
              </a:ext>
            </a:extLst>
          </p:cNvPr>
          <p:cNvGrpSpPr/>
          <p:nvPr/>
        </p:nvGrpSpPr>
        <p:grpSpPr>
          <a:xfrm>
            <a:off x="-16928" y="9554885"/>
            <a:ext cx="18287990" cy="782915"/>
            <a:chOff x="53736" y="255270"/>
            <a:chExt cx="1631616" cy="69850"/>
          </a:xfrm>
        </p:grpSpPr>
        <p:sp>
          <p:nvSpPr>
            <p:cNvPr id="17" name="Freeform 8">
              <a:extLst>
                <a:ext uri="{FF2B5EF4-FFF2-40B4-BE49-F238E27FC236}">
                  <a16:creationId xmlns:a16="http://schemas.microsoft.com/office/drawing/2014/main" id="{BFCF0672-0375-7A36-F5F0-9EC090F53E35}"/>
                </a:ext>
              </a:extLst>
            </p:cNvPr>
            <p:cNvSpPr/>
            <p:nvPr/>
          </p:nvSpPr>
          <p:spPr>
            <a:xfrm>
              <a:off x="53736" y="255270"/>
              <a:ext cx="1631616" cy="69850"/>
            </a:xfrm>
            <a:custGeom>
              <a:avLst/>
              <a:gdLst/>
              <a:ahLst/>
              <a:cxnLst/>
              <a:rect l="l" t="t" r="r" b="b"/>
              <a:pathLst>
                <a:path w="4121403" h="69850">
                  <a:moveTo>
                    <a:pt x="3830574" y="0"/>
                  </a:moveTo>
                  <a:lnTo>
                    <a:pt x="0" y="0"/>
                  </a:lnTo>
                  <a:lnTo>
                    <a:pt x="0" y="69850"/>
                  </a:lnTo>
                  <a:lnTo>
                    <a:pt x="4121403" y="69850"/>
                  </a:lnTo>
                  <a:lnTo>
                    <a:pt x="4121403" y="0"/>
                  </a:lnTo>
                  <a:close/>
                </a:path>
              </a:pathLst>
            </a:custGeom>
            <a:solidFill>
              <a:srgbClr val="0E73B9"/>
            </a:solidFill>
          </p:spPr>
        </p:sp>
      </p:grpSp>
      <p:sp>
        <p:nvSpPr>
          <p:cNvPr id="19" name="TextBox 9">
            <a:extLst>
              <a:ext uri="{FF2B5EF4-FFF2-40B4-BE49-F238E27FC236}">
                <a16:creationId xmlns:a16="http://schemas.microsoft.com/office/drawing/2014/main" id="{1F088D07-0F75-BE81-B82A-31894ACACABE}"/>
              </a:ext>
            </a:extLst>
          </p:cNvPr>
          <p:cNvSpPr txBox="1"/>
          <p:nvPr/>
        </p:nvSpPr>
        <p:spPr>
          <a:xfrm>
            <a:off x="424190" y="9781183"/>
            <a:ext cx="8078093" cy="316230"/>
          </a:xfrm>
          <a:prstGeom prst="rect">
            <a:avLst/>
          </a:prstGeom>
        </p:spPr>
        <p:txBody>
          <a:bodyPr lIns="0" tIns="0" rIns="0" bIns="0" rtlCol="0" anchor="t">
            <a:spAutoFit/>
          </a:bodyPr>
          <a:lstStyle/>
          <a:p>
            <a:pPr>
              <a:lnSpc>
                <a:spcPts val="2520"/>
              </a:lnSpc>
              <a:spcBef>
                <a:spcPct val="0"/>
              </a:spcBef>
            </a:pPr>
            <a:r>
              <a:rPr lang="en-US" sz="1800" dirty="0">
                <a:solidFill>
                  <a:srgbClr val="FFFFFF"/>
                </a:solidFill>
                <a:latin typeface="Source Sans Pro"/>
              </a:rPr>
              <a:t>Trinity College Dublin, The University of Dublin</a:t>
            </a:r>
          </a:p>
        </p:txBody>
      </p:sp>
      <p:sp>
        <p:nvSpPr>
          <p:cNvPr id="20" name="Slide Number Placeholder 6">
            <a:extLst>
              <a:ext uri="{FF2B5EF4-FFF2-40B4-BE49-F238E27FC236}">
                <a16:creationId xmlns:a16="http://schemas.microsoft.com/office/drawing/2014/main" id="{04A8CC90-03A7-5835-BD41-BF1B83039C99}"/>
              </a:ext>
            </a:extLst>
          </p:cNvPr>
          <p:cNvSpPr txBox="1">
            <a:spLocks/>
          </p:cNvSpPr>
          <p:nvPr/>
        </p:nvSpPr>
        <p:spPr>
          <a:xfrm>
            <a:off x="15996851" y="9743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smtClean="0">
                <a:solidFill>
                  <a:schemeClr val="bg1"/>
                </a:solidFill>
              </a:rPr>
              <a:pPr/>
              <a:t>5</a:t>
            </a:fld>
            <a:endParaRPr lang="en-US" sz="1400" dirty="0">
              <a:solidFill>
                <a:schemeClr val="bg1"/>
              </a:solidFill>
            </a:endParaRPr>
          </a:p>
        </p:txBody>
      </p:sp>
      <p:sp>
        <p:nvSpPr>
          <p:cNvPr id="11" name="TextBox 10">
            <a:extLst>
              <a:ext uri="{FF2B5EF4-FFF2-40B4-BE49-F238E27FC236}">
                <a16:creationId xmlns:a16="http://schemas.microsoft.com/office/drawing/2014/main" id="{41EF5F3F-C15F-3B7F-A104-8D1BFD2D1FE5}"/>
              </a:ext>
            </a:extLst>
          </p:cNvPr>
          <p:cNvSpPr txBox="1"/>
          <p:nvPr/>
        </p:nvSpPr>
        <p:spPr>
          <a:xfrm>
            <a:off x="1137030" y="1617423"/>
            <a:ext cx="8420291" cy="7905434"/>
          </a:xfrm>
          <a:prstGeom prst="rect">
            <a:avLst/>
          </a:prstGeom>
          <a:noFill/>
        </p:spPr>
        <p:txBody>
          <a:bodyPr wrap="square">
            <a:spAutoFit/>
          </a:bodyPr>
          <a:lstStyle/>
          <a:p>
            <a:pPr algn="ctr">
              <a:lnSpc>
                <a:spcPts val="3570"/>
              </a:lnSpc>
            </a:pPr>
            <a:r>
              <a:rPr lang="en-US" sz="2800" b="1" dirty="0">
                <a:solidFill>
                  <a:srgbClr val="0070C0"/>
                </a:solidFill>
                <a:latin typeface="Source Sans Pro"/>
              </a:rPr>
              <a:t>873 undergraduate students </a:t>
            </a:r>
            <a:r>
              <a:rPr lang="en-US" sz="2400" dirty="0">
                <a:latin typeface="Source Sans Pro"/>
              </a:rPr>
              <a:t>invited to complete a survey designed on Qualtrics.</a:t>
            </a:r>
          </a:p>
          <a:p>
            <a:pPr algn="ctr">
              <a:lnSpc>
                <a:spcPts val="3570"/>
              </a:lnSpc>
            </a:pPr>
            <a:endParaRPr lang="en-US" sz="2400" dirty="0">
              <a:latin typeface="Source Sans Pro"/>
            </a:endParaRPr>
          </a:p>
          <a:p>
            <a:pPr algn="ctr">
              <a:lnSpc>
                <a:spcPts val="3570"/>
              </a:lnSpc>
            </a:pPr>
            <a:r>
              <a:rPr lang="en-US" sz="2800" b="1" dirty="0">
                <a:solidFill>
                  <a:srgbClr val="0070C0"/>
                </a:solidFill>
                <a:latin typeface="Source Sans Pro"/>
              </a:rPr>
              <a:t>216</a:t>
            </a:r>
            <a:r>
              <a:rPr lang="en-US" sz="2400" dirty="0">
                <a:latin typeface="Source Sans Pro"/>
              </a:rPr>
              <a:t> responses consisting of students from each year group: </a:t>
            </a:r>
          </a:p>
          <a:p>
            <a:pPr algn="ctr">
              <a:lnSpc>
                <a:spcPts val="3570"/>
              </a:lnSpc>
            </a:pPr>
            <a:r>
              <a:rPr lang="en-US" sz="2400" dirty="0">
                <a:latin typeface="Source Sans Pro"/>
              </a:rPr>
              <a:t>1</a:t>
            </a:r>
            <a:r>
              <a:rPr lang="en-US" sz="2400" baseline="30000" dirty="0">
                <a:latin typeface="Source Sans Pro"/>
              </a:rPr>
              <a:t>st</a:t>
            </a:r>
            <a:r>
              <a:rPr lang="en-US" sz="2400" dirty="0">
                <a:latin typeface="Source Sans Pro"/>
              </a:rPr>
              <a:t> (36%) </a:t>
            </a:r>
          </a:p>
          <a:p>
            <a:pPr algn="ctr">
              <a:lnSpc>
                <a:spcPts val="3570"/>
              </a:lnSpc>
            </a:pPr>
            <a:r>
              <a:rPr lang="en-US" sz="2400" dirty="0">
                <a:latin typeface="Source Sans Pro"/>
              </a:rPr>
              <a:t>2</a:t>
            </a:r>
            <a:r>
              <a:rPr lang="en-US" sz="2400" baseline="30000" dirty="0">
                <a:latin typeface="Source Sans Pro"/>
              </a:rPr>
              <a:t>nd  </a:t>
            </a:r>
            <a:r>
              <a:rPr lang="en-US" sz="2400" dirty="0">
                <a:latin typeface="Source Sans Pro"/>
              </a:rPr>
              <a:t>(25%)</a:t>
            </a:r>
            <a:r>
              <a:rPr lang="en-US" sz="2400" baseline="30000" dirty="0">
                <a:latin typeface="Source Sans Pro"/>
              </a:rPr>
              <a:t> </a:t>
            </a:r>
            <a:r>
              <a:rPr lang="en-US" sz="2400" dirty="0">
                <a:latin typeface="Source Sans Pro"/>
              </a:rPr>
              <a:t> </a:t>
            </a:r>
          </a:p>
          <a:p>
            <a:pPr algn="ctr">
              <a:lnSpc>
                <a:spcPts val="3570"/>
              </a:lnSpc>
            </a:pPr>
            <a:r>
              <a:rPr lang="en-US" sz="2400" dirty="0">
                <a:latin typeface="Source Sans Pro"/>
              </a:rPr>
              <a:t>3</a:t>
            </a:r>
            <a:r>
              <a:rPr lang="en-US" sz="2400" baseline="30000" dirty="0">
                <a:latin typeface="Source Sans Pro"/>
              </a:rPr>
              <a:t>rd</a:t>
            </a:r>
            <a:r>
              <a:rPr lang="en-US" sz="2400" dirty="0">
                <a:latin typeface="Source Sans Pro"/>
              </a:rPr>
              <a:t> (21%) </a:t>
            </a:r>
          </a:p>
          <a:p>
            <a:pPr algn="ctr">
              <a:lnSpc>
                <a:spcPts val="3570"/>
              </a:lnSpc>
            </a:pPr>
            <a:r>
              <a:rPr lang="en-US" sz="2400" dirty="0">
                <a:latin typeface="Source Sans Pro"/>
              </a:rPr>
              <a:t>4</a:t>
            </a:r>
            <a:r>
              <a:rPr lang="en-US" sz="2400" baseline="30000" dirty="0">
                <a:latin typeface="Source Sans Pro"/>
              </a:rPr>
              <a:t>th</a:t>
            </a:r>
            <a:r>
              <a:rPr lang="en-US" sz="2400" dirty="0">
                <a:latin typeface="Source Sans Pro"/>
              </a:rPr>
              <a:t> (17%) </a:t>
            </a:r>
          </a:p>
          <a:p>
            <a:pPr algn="ctr">
              <a:lnSpc>
                <a:spcPts val="3570"/>
              </a:lnSpc>
            </a:pPr>
            <a:r>
              <a:rPr lang="en-US" sz="2400" dirty="0">
                <a:latin typeface="Source Sans Pro"/>
              </a:rPr>
              <a:t>5</a:t>
            </a:r>
            <a:r>
              <a:rPr lang="en-US" sz="2400" baseline="30000" dirty="0">
                <a:latin typeface="Source Sans Pro"/>
              </a:rPr>
              <a:t>th</a:t>
            </a:r>
            <a:r>
              <a:rPr lang="en-US" sz="2400" dirty="0">
                <a:latin typeface="Source Sans Pro"/>
              </a:rPr>
              <a:t> (1%)</a:t>
            </a:r>
          </a:p>
          <a:p>
            <a:pPr algn="ctr">
              <a:lnSpc>
                <a:spcPts val="3570"/>
              </a:lnSpc>
            </a:pPr>
            <a:endParaRPr lang="en-US" sz="2400" dirty="0">
              <a:latin typeface="Source Sans Pro"/>
            </a:endParaRPr>
          </a:p>
          <a:p>
            <a:pPr algn="ctr">
              <a:lnSpc>
                <a:spcPts val="3570"/>
              </a:lnSpc>
            </a:pPr>
            <a:r>
              <a:rPr lang="en-US" sz="2400" dirty="0">
                <a:latin typeface="Source Sans Pro"/>
              </a:rPr>
              <a:t>Topics included: </a:t>
            </a:r>
          </a:p>
          <a:p>
            <a:pPr algn="ctr">
              <a:lnSpc>
                <a:spcPts val="3570"/>
              </a:lnSpc>
            </a:pPr>
            <a:r>
              <a:rPr lang="en-US" sz="2400" dirty="0">
                <a:latin typeface="Source Sans Pro"/>
              </a:rPr>
              <a:t>Student bio</a:t>
            </a:r>
          </a:p>
          <a:p>
            <a:pPr algn="ctr">
              <a:lnSpc>
                <a:spcPts val="3570"/>
              </a:lnSpc>
            </a:pPr>
            <a:r>
              <a:rPr lang="en-US" sz="2400" dirty="0">
                <a:latin typeface="Source Sans Pro"/>
              </a:rPr>
              <a:t>Use of student supports </a:t>
            </a:r>
          </a:p>
          <a:p>
            <a:pPr algn="ctr">
              <a:lnSpc>
                <a:spcPts val="3570"/>
              </a:lnSpc>
            </a:pPr>
            <a:r>
              <a:rPr lang="en-US" sz="2400" dirty="0">
                <a:latin typeface="Source Sans Pro"/>
              </a:rPr>
              <a:t>Academic experience </a:t>
            </a:r>
          </a:p>
          <a:p>
            <a:pPr algn="ctr">
              <a:lnSpc>
                <a:spcPts val="3570"/>
              </a:lnSpc>
            </a:pPr>
            <a:r>
              <a:rPr lang="en-US" sz="2400" dirty="0">
                <a:latin typeface="Source Sans Pro"/>
              </a:rPr>
              <a:t>Financials</a:t>
            </a:r>
          </a:p>
          <a:p>
            <a:pPr algn="ctr">
              <a:lnSpc>
                <a:spcPts val="3570"/>
              </a:lnSpc>
            </a:pPr>
            <a:r>
              <a:rPr lang="en-US" sz="2400" dirty="0">
                <a:latin typeface="Source Sans Pro"/>
              </a:rPr>
              <a:t>Accommodation</a:t>
            </a:r>
          </a:p>
          <a:p>
            <a:pPr algn="ctr">
              <a:lnSpc>
                <a:spcPts val="3570"/>
              </a:lnSpc>
            </a:pPr>
            <a:r>
              <a:rPr lang="en-US" sz="2400" dirty="0">
                <a:latin typeface="Source Sans Pro"/>
              </a:rPr>
              <a:t>Employment</a:t>
            </a:r>
          </a:p>
        </p:txBody>
      </p:sp>
      <p:pic>
        <p:nvPicPr>
          <p:cNvPr id="5" name="Picture 2">
            <a:extLst>
              <a:ext uri="{FF2B5EF4-FFF2-40B4-BE49-F238E27FC236}">
                <a16:creationId xmlns:a16="http://schemas.microsoft.com/office/drawing/2014/main" id="{BC0D0A29-57B1-69D2-B419-78E6D2703D0B}"/>
              </a:ext>
            </a:extLst>
          </p:cNvPr>
          <p:cNvPicPr>
            <a:picLocks noChangeAspect="1"/>
          </p:cNvPicPr>
          <p:nvPr/>
        </p:nvPicPr>
        <p:blipFill rotWithShape="1">
          <a:blip r:embed="rId10"/>
          <a:srcRect t="11749" r="54590" b="11749"/>
          <a:stretch/>
        </p:blipFill>
        <p:spPr>
          <a:xfrm>
            <a:off x="10356574" y="1617423"/>
            <a:ext cx="6015457" cy="7052153"/>
          </a:xfrm>
          <a:prstGeom prst="rect">
            <a:avLst/>
          </a:prstGeom>
        </p:spPr>
      </p:pic>
    </p:spTree>
    <p:extLst>
      <p:ext uri="{BB962C8B-B14F-4D97-AF65-F5344CB8AC3E}">
        <p14:creationId xmlns:p14="http://schemas.microsoft.com/office/powerpoint/2010/main" val="309921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131D92-2526-36BB-4C86-3984054EB99E}"/>
              </a:ext>
            </a:extLst>
          </p:cNvPr>
          <p:cNvSpPr txBox="1"/>
          <p:nvPr/>
        </p:nvSpPr>
        <p:spPr>
          <a:xfrm>
            <a:off x="1034681" y="398502"/>
            <a:ext cx="14215275" cy="553998"/>
          </a:xfrm>
          <a:prstGeom prst="rect">
            <a:avLst/>
          </a:prstGeom>
        </p:spPr>
        <p:txBody>
          <a:bodyPr wrap="square" lIns="0" tIns="0" rIns="0" bIns="0" rtlCol="0" anchor="t">
            <a:noAutofit/>
          </a:bodyPr>
          <a:lstStyle/>
          <a:p>
            <a:pPr>
              <a:spcBef>
                <a:spcPct val="0"/>
              </a:spcBef>
            </a:pPr>
            <a:r>
              <a:rPr lang="en-US" sz="3600" b="1" dirty="0">
                <a:solidFill>
                  <a:schemeClr val="tx1">
                    <a:lumMod val="75000"/>
                    <a:lumOff val="25000"/>
                  </a:schemeClr>
                </a:solidFill>
                <a:latin typeface="Arial" panose="020B0604020202020204" pitchFamily="34" charset="0"/>
                <a:cs typeface="Arial" panose="020B0604020202020204" pitchFamily="34" charset="0"/>
              </a:rPr>
              <a:t>Undergraduate 2023 evaluation- Parental third level obtainment</a:t>
            </a:r>
          </a:p>
        </p:txBody>
      </p:sp>
      <p:cxnSp>
        <p:nvCxnSpPr>
          <p:cNvPr id="4" name="Straight Connector 3">
            <a:extLst>
              <a:ext uri="{FF2B5EF4-FFF2-40B4-BE49-F238E27FC236}">
                <a16:creationId xmlns:a16="http://schemas.microsoft.com/office/drawing/2014/main" id="{0CEF64BF-D544-F2EB-BF6C-2F06E2D4CD3D}"/>
              </a:ext>
            </a:extLst>
          </p:cNvPr>
          <p:cNvCxnSpPr>
            <a:cxnSpLocks/>
          </p:cNvCxnSpPr>
          <p:nvPr/>
        </p:nvCxnSpPr>
        <p:spPr>
          <a:xfrm>
            <a:off x="1059618" y="1028700"/>
            <a:ext cx="14190338" cy="0"/>
          </a:xfrm>
          <a:prstGeom prst="line">
            <a:avLst/>
          </a:prstGeom>
          <a:ln w="31750" cmpd="sng">
            <a:gradFill>
              <a:gsLst>
                <a:gs pos="100000">
                  <a:srgbClr val="006CA6">
                    <a:alpha val="0"/>
                  </a:srgbClr>
                </a:gs>
                <a:gs pos="0">
                  <a:srgbClr val="006CA6"/>
                </a:gs>
                <a:gs pos="82000">
                  <a:srgbClr val="006CA6"/>
                </a:gs>
              </a:gsLst>
              <a:lin ang="0" scaled="0"/>
            </a:gradFill>
          </a:ln>
        </p:spPr>
        <p:style>
          <a:lnRef idx="1">
            <a:schemeClr val="accent2"/>
          </a:lnRef>
          <a:fillRef idx="0">
            <a:schemeClr val="accent2"/>
          </a:fillRef>
          <a:effectRef idx="0">
            <a:schemeClr val="accent2"/>
          </a:effectRef>
          <a:fontRef idx="minor">
            <a:schemeClr val="tx1"/>
          </a:fontRef>
        </p:style>
      </p:cxnSp>
      <p:pic>
        <p:nvPicPr>
          <p:cNvPr id="14" name="Graphic 13" descr="Open hand with solid fill">
            <a:extLst>
              <a:ext uri="{FF2B5EF4-FFF2-40B4-BE49-F238E27FC236}">
                <a16:creationId xmlns:a16="http://schemas.microsoft.com/office/drawing/2014/main" id="{0066B988-65BD-724E-FCC1-F255DD6BCFA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11871" y="2499478"/>
            <a:ext cx="1976400" cy="1976400"/>
          </a:xfrm>
          <a:prstGeom prst="rect">
            <a:avLst/>
          </a:prstGeom>
        </p:spPr>
      </p:pic>
      <p:sp>
        <p:nvSpPr>
          <p:cNvPr id="2" name="Graphic 15" descr="Piggy Bank with solid fill">
            <a:extLst>
              <a:ext uri="{FF2B5EF4-FFF2-40B4-BE49-F238E27FC236}">
                <a16:creationId xmlns:a16="http://schemas.microsoft.com/office/drawing/2014/main" id="{9730BD30-F096-3FC7-E8BE-9A2ED6DD014C}"/>
              </a:ext>
            </a:extLst>
          </p:cNvPr>
          <p:cNvSpPr/>
          <p:nvPr/>
        </p:nvSpPr>
        <p:spPr>
          <a:xfrm>
            <a:off x="10571793" y="4073878"/>
            <a:ext cx="914400" cy="588722"/>
          </a:xfrm>
          <a:custGeom>
            <a:avLst/>
            <a:gdLst>
              <a:gd name="connsiteX0" fmla="*/ 723900 w 809715"/>
              <a:gd name="connsiteY0" fmla="*/ 305813 h 602993"/>
              <a:gd name="connsiteX1" fmla="*/ 712470 w 809715"/>
              <a:gd name="connsiteY1" fmla="*/ 300098 h 602993"/>
              <a:gd name="connsiteX2" fmla="*/ 704850 w 809715"/>
              <a:gd name="connsiteY2" fmla="*/ 278191 h 602993"/>
              <a:gd name="connsiteX3" fmla="*/ 721043 w 809715"/>
              <a:gd name="connsiteY3" fmla="*/ 250568 h 602993"/>
              <a:gd name="connsiteX4" fmla="*/ 721995 w 809715"/>
              <a:gd name="connsiteY4" fmla="*/ 249616 h 602993"/>
              <a:gd name="connsiteX5" fmla="*/ 742950 w 809715"/>
              <a:gd name="connsiteY5" fmla="*/ 277238 h 602993"/>
              <a:gd name="connsiteX6" fmla="*/ 723900 w 809715"/>
              <a:gd name="connsiteY6" fmla="*/ 305813 h 602993"/>
              <a:gd name="connsiteX7" fmla="*/ 464820 w 809715"/>
              <a:gd name="connsiteY7" fmla="*/ 118171 h 602993"/>
              <a:gd name="connsiteX8" fmla="*/ 447675 w 809715"/>
              <a:gd name="connsiteY8" fmla="*/ 129601 h 602993"/>
              <a:gd name="connsiteX9" fmla="*/ 440055 w 809715"/>
              <a:gd name="connsiteY9" fmla="*/ 127696 h 602993"/>
              <a:gd name="connsiteX10" fmla="*/ 344805 w 809715"/>
              <a:gd name="connsiteY10" fmla="*/ 105788 h 602993"/>
              <a:gd name="connsiteX11" fmla="*/ 290513 w 809715"/>
              <a:gd name="connsiteY11" fmla="*/ 113408 h 602993"/>
              <a:gd name="connsiteX12" fmla="*/ 266700 w 809715"/>
              <a:gd name="connsiteY12" fmla="*/ 100073 h 602993"/>
              <a:gd name="connsiteX13" fmla="*/ 280035 w 809715"/>
              <a:gd name="connsiteY13" fmla="*/ 76261 h 602993"/>
              <a:gd name="connsiteX14" fmla="*/ 343853 w 809715"/>
              <a:gd name="connsiteY14" fmla="*/ 67688 h 602993"/>
              <a:gd name="connsiteX15" fmla="*/ 454343 w 809715"/>
              <a:gd name="connsiteY15" fmla="*/ 92453 h 602993"/>
              <a:gd name="connsiteX16" fmla="*/ 464820 w 809715"/>
              <a:gd name="connsiteY16" fmla="*/ 118171 h 602993"/>
              <a:gd name="connsiteX17" fmla="*/ 793433 w 809715"/>
              <a:gd name="connsiteY17" fmla="*/ 191513 h 602993"/>
              <a:gd name="connsiteX18" fmla="*/ 716280 w 809715"/>
              <a:gd name="connsiteY18" fmla="*/ 207706 h 602993"/>
              <a:gd name="connsiteX19" fmla="*/ 630555 w 809715"/>
              <a:gd name="connsiteY19" fmla="*/ 213421 h 602993"/>
              <a:gd name="connsiteX20" fmla="*/ 342900 w 809715"/>
              <a:gd name="connsiteY20" fmla="*/ 29588 h 602993"/>
              <a:gd name="connsiteX21" fmla="*/ 223838 w 809715"/>
              <a:gd name="connsiteY21" fmla="*/ 56258 h 602993"/>
              <a:gd name="connsiteX22" fmla="*/ 106680 w 809715"/>
              <a:gd name="connsiteY22" fmla="*/ 1013 h 602993"/>
              <a:gd name="connsiteX23" fmla="*/ 93345 w 809715"/>
              <a:gd name="connsiteY23" fmla="*/ 12443 h 602993"/>
              <a:gd name="connsiteX24" fmla="*/ 131445 w 809715"/>
              <a:gd name="connsiteY24" fmla="*/ 120076 h 602993"/>
              <a:gd name="connsiteX25" fmla="*/ 76200 w 809715"/>
              <a:gd name="connsiteY25" fmla="*/ 201991 h 602993"/>
              <a:gd name="connsiteX26" fmla="*/ 62865 w 809715"/>
              <a:gd name="connsiteY26" fmla="*/ 213421 h 602993"/>
              <a:gd name="connsiteX27" fmla="*/ 28575 w 809715"/>
              <a:gd name="connsiteY27" fmla="*/ 221993 h 602993"/>
              <a:gd name="connsiteX28" fmla="*/ 0 w 809715"/>
              <a:gd name="connsiteY28" fmla="*/ 259141 h 602993"/>
              <a:gd name="connsiteX29" fmla="*/ 0 w 809715"/>
              <a:gd name="connsiteY29" fmla="*/ 333436 h 602993"/>
              <a:gd name="connsiteX30" fmla="*/ 28575 w 809715"/>
              <a:gd name="connsiteY30" fmla="*/ 370583 h 602993"/>
              <a:gd name="connsiteX31" fmla="*/ 63818 w 809715"/>
              <a:gd name="connsiteY31" fmla="*/ 379156 h 602993"/>
              <a:gd name="connsiteX32" fmla="*/ 77153 w 809715"/>
              <a:gd name="connsiteY32" fmla="*/ 390586 h 602993"/>
              <a:gd name="connsiteX33" fmla="*/ 148590 w 809715"/>
              <a:gd name="connsiteY33" fmla="*/ 488693 h 602993"/>
              <a:gd name="connsiteX34" fmla="*/ 155258 w 809715"/>
              <a:gd name="connsiteY34" fmla="*/ 500123 h 602993"/>
              <a:gd name="connsiteX35" fmla="*/ 169545 w 809715"/>
              <a:gd name="connsiteY35" fmla="*/ 586801 h 602993"/>
              <a:gd name="connsiteX36" fmla="*/ 188595 w 809715"/>
              <a:gd name="connsiteY36" fmla="*/ 602993 h 602993"/>
              <a:gd name="connsiteX37" fmla="*/ 251460 w 809715"/>
              <a:gd name="connsiteY37" fmla="*/ 602993 h 602993"/>
              <a:gd name="connsiteX38" fmla="*/ 270510 w 809715"/>
              <a:gd name="connsiteY38" fmla="*/ 586801 h 602993"/>
              <a:gd name="connsiteX39" fmla="*/ 275273 w 809715"/>
              <a:gd name="connsiteY39" fmla="*/ 556321 h 602993"/>
              <a:gd name="connsiteX40" fmla="*/ 343853 w 809715"/>
              <a:gd name="connsiteY40" fmla="*/ 564893 h 602993"/>
              <a:gd name="connsiteX41" fmla="*/ 421005 w 809715"/>
              <a:gd name="connsiteY41" fmla="*/ 554416 h 602993"/>
              <a:gd name="connsiteX42" fmla="*/ 426720 w 809715"/>
              <a:gd name="connsiteY42" fmla="*/ 586801 h 602993"/>
              <a:gd name="connsiteX43" fmla="*/ 445770 w 809715"/>
              <a:gd name="connsiteY43" fmla="*/ 602993 h 602993"/>
              <a:gd name="connsiteX44" fmla="*/ 508635 w 809715"/>
              <a:gd name="connsiteY44" fmla="*/ 602993 h 602993"/>
              <a:gd name="connsiteX45" fmla="*/ 527685 w 809715"/>
              <a:gd name="connsiteY45" fmla="*/ 586801 h 602993"/>
              <a:gd name="connsiteX46" fmla="*/ 541973 w 809715"/>
              <a:gd name="connsiteY46" fmla="*/ 500123 h 602993"/>
              <a:gd name="connsiteX47" fmla="*/ 548640 w 809715"/>
              <a:gd name="connsiteY47" fmla="*/ 488693 h 602993"/>
              <a:gd name="connsiteX48" fmla="*/ 647700 w 809715"/>
              <a:gd name="connsiteY48" fmla="*/ 296288 h 602993"/>
              <a:gd name="connsiteX49" fmla="*/ 641985 w 809715"/>
              <a:gd name="connsiteY49" fmla="*/ 249616 h 602993"/>
              <a:gd name="connsiteX50" fmla="*/ 677228 w 809715"/>
              <a:gd name="connsiteY50" fmla="*/ 242948 h 602993"/>
              <a:gd name="connsiteX51" fmla="*/ 666750 w 809715"/>
              <a:gd name="connsiteY51" fmla="*/ 277238 h 602993"/>
              <a:gd name="connsiteX52" fmla="*/ 685800 w 809715"/>
              <a:gd name="connsiteY52" fmla="*/ 327721 h 602993"/>
              <a:gd name="connsiteX53" fmla="*/ 723900 w 809715"/>
              <a:gd name="connsiteY53" fmla="*/ 344866 h 602993"/>
              <a:gd name="connsiteX54" fmla="*/ 781050 w 809715"/>
              <a:gd name="connsiteY54" fmla="*/ 278191 h 602993"/>
              <a:gd name="connsiteX55" fmla="*/ 761048 w 809715"/>
              <a:gd name="connsiteY55" fmla="*/ 231518 h 602993"/>
              <a:gd name="connsiteX56" fmla="*/ 787718 w 809715"/>
              <a:gd name="connsiteY56" fmla="*/ 229613 h 602993"/>
              <a:gd name="connsiteX57" fmla="*/ 809625 w 809715"/>
              <a:gd name="connsiteY57" fmla="*/ 213421 h 602993"/>
              <a:gd name="connsiteX58" fmla="*/ 793433 w 809715"/>
              <a:gd name="connsiteY58" fmla="*/ 191513 h 60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09715" h="602993">
                <a:moveTo>
                  <a:pt x="723900" y="305813"/>
                </a:moveTo>
                <a:cubicBezTo>
                  <a:pt x="719138" y="305813"/>
                  <a:pt x="715328" y="302956"/>
                  <a:pt x="712470" y="300098"/>
                </a:cubicBezTo>
                <a:cubicBezTo>
                  <a:pt x="707708" y="295336"/>
                  <a:pt x="704850" y="286763"/>
                  <a:pt x="704850" y="278191"/>
                </a:cubicBezTo>
                <a:cubicBezTo>
                  <a:pt x="704850" y="265808"/>
                  <a:pt x="713423" y="256283"/>
                  <a:pt x="721043" y="250568"/>
                </a:cubicBezTo>
                <a:lnTo>
                  <a:pt x="721995" y="249616"/>
                </a:lnTo>
                <a:cubicBezTo>
                  <a:pt x="740093" y="259141"/>
                  <a:pt x="742950" y="268666"/>
                  <a:pt x="742950" y="277238"/>
                </a:cubicBezTo>
                <a:cubicBezTo>
                  <a:pt x="742950" y="292478"/>
                  <a:pt x="734378" y="305813"/>
                  <a:pt x="723900" y="305813"/>
                </a:cubicBezTo>
                <a:close/>
                <a:moveTo>
                  <a:pt x="464820" y="118171"/>
                </a:moveTo>
                <a:cubicBezTo>
                  <a:pt x="461963" y="124838"/>
                  <a:pt x="454343" y="129601"/>
                  <a:pt x="447675" y="129601"/>
                </a:cubicBezTo>
                <a:cubicBezTo>
                  <a:pt x="444818" y="129601"/>
                  <a:pt x="441960" y="128648"/>
                  <a:pt x="440055" y="127696"/>
                </a:cubicBezTo>
                <a:cubicBezTo>
                  <a:pt x="409575" y="113408"/>
                  <a:pt x="376238" y="105788"/>
                  <a:pt x="344805" y="105788"/>
                </a:cubicBezTo>
                <a:cubicBezTo>
                  <a:pt x="326708" y="105788"/>
                  <a:pt x="308610" y="108646"/>
                  <a:pt x="290513" y="113408"/>
                </a:cubicBezTo>
                <a:cubicBezTo>
                  <a:pt x="280035" y="116266"/>
                  <a:pt x="269558" y="110551"/>
                  <a:pt x="266700" y="100073"/>
                </a:cubicBezTo>
                <a:cubicBezTo>
                  <a:pt x="263843" y="89596"/>
                  <a:pt x="269558" y="79118"/>
                  <a:pt x="280035" y="76261"/>
                </a:cubicBezTo>
                <a:cubicBezTo>
                  <a:pt x="300990" y="70546"/>
                  <a:pt x="322898" y="67688"/>
                  <a:pt x="343853" y="67688"/>
                </a:cubicBezTo>
                <a:cubicBezTo>
                  <a:pt x="380048" y="67688"/>
                  <a:pt x="419100" y="76261"/>
                  <a:pt x="454343" y="92453"/>
                </a:cubicBezTo>
                <a:cubicBezTo>
                  <a:pt x="464820" y="97216"/>
                  <a:pt x="469583" y="108646"/>
                  <a:pt x="464820" y="118171"/>
                </a:cubicBezTo>
                <a:close/>
                <a:moveTo>
                  <a:pt x="793433" y="191513"/>
                </a:moveTo>
                <a:cubicBezTo>
                  <a:pt x="769620" y="187703"/>
                  <a:pt x="740093" y="194371"/>
                  <a:pt x="716280" y="207706"/>
                </a:cubicBezTo>
                <a:cubicBezTo>
                  <a:pt x="694373" y="202943"/>
                  <a:pt x="661035" y="202943"/>
                  <a:pt x="630555" y="213421"/>
                </a:cubicBezTo>
                <a:cubicBezTo>
                  <a:pt x="585788" y="106741"/>
                  <a:pt x="461010" y="29588"/>
                  <a:pt x="342900" y="29588"/>
                </a:cubicBezTo>
                <a:cubicBezTo>
                  <a:pt x="301943" y="29588"/>
                  <a:pt x="260985" y="39113"/>
                  <a:pt x="223838" y="56258"/>
                </a:cubicBezTo>
                <a:lnTo>
                  <a:pt x="106680" y="1013"/>
                </a:lnTo>
                <a:cubicBezTo>
                  <a:pt x="99060" y="-2797"/>
                  <a:pt x="90488" y="4823"/>
                  <a:pt x="93345" y="12443"/>
                </a:cubicBezTo>
                <a:lnTo>
                  <a:pt x="131445" y="120076"/>
                </a:lnTo>
                <a:cubicBezTo>
                  <a:pt x="108585" y="143888"/>
                  <a:pt x="89535" y="171511"/>
                  <a:pt x="76200" y="201991"/>
                </a:cubicBezTo>
                <a:cubicBezTo>
                  <a:pt x="74295" y="207706"/>
                  <a:pt x="69533" y="211516"/>
                  <a:pt x="62865" y="213421"/>
                </a:cubicBezTo>
                <a:lnTo>
                  <a:pt x="28575" y="221993"/>
                </a:lnTo>
                <a:cubicBezTo>
                  <a:pt x="11430" y="225803"/>
                  <a:pt x="0" y="241043"/>
                  <a:pt x="0" y="259141"/>
                </a:cubicBezTo>
                <a:lnTo>
                  <a:pt x="0" y="333436"/>
                </a:lnTo>
                <a:cubicBezTo>
                  <a:pt x="0" y="350581"/>
                  <a:pt x="11430" y="365821"/>
                  <a:pt x="28575" y="370583"/>
                </a:cubicBezTo>
                <a:lnTo>
                  <a:pt x="63818" y="379156"/>
                </a:lnTo>
                <a:cubicBezTo>
                  <a:pt x="69533" y="381061"/>
                  <a:pt x="74295" y="384871"/>
                  <a:pt x="77153" y="390586"/>
                </a:cubicBezTo>
                <a:cubicBezTo>
                  <a:pt x="93345" y="427733"/>
                  <a:pt x="118110" y="461071"/>
                  <a:pt x="148590" y="488693"/>
                </a:cubicBezTo>
                <a:cubicBezTo>
                  <a:pt x="151448" y="491551"/>
                  <a:pt x="154305" y="495361"/>
                  <a:pt x="155258" y="500123"/>
                </a:cubicBezTo>
                <a:lnTo>
                  <a:pt x="169545" y="586801"/>
                </a:lnTo>
                <a:cubicBezTo>
                  <a:pt x="171450" y="596326"/>
                  <a:pt x="179070" y="602993"/>
                  <a:pt x="188595" y="602993"/>
                </a:cubicBezTo>
                <a:lnTo>
                  <a:pt x="251460" y="602993"/>
                </a:lnTo>
                <a:cubicBezTo>
                  <a:pt x="260985" y="602993"/>
                  <a:pt x="268605" y="596326"/>
                  <a:pt x="270510" y="586801"/>
                </a:cubicBezTo>
                <a:lnTo>
                  <a:pt x="275273" y="556321"/>
                </a:lnTo>
                <a:cubicBezTo>
                  <a:pt x="297180" y="562036"/>
                  <a:pt x="320040" y="564893"/>
                  <a:pt x="343853" y="564893"/>
                </a:cubicBezTo>
                <a:cubicBezTo>
                  <a:pt x="369570" y="564893"/>
                  <a:pt x="396240" y="561083"/>
                  <a:pt x="421005" y="554416"/>
                </a:cubicBezTo>
                <a:lnTo>
                  <a:pt x="426720" y="586801"/>
                </a:lnTo>
                <a:cubicBezTo>
                  <a:pt x="428625" y="596326"/>
                  <a:pt x="436245" y="602993"/>
                  <a:pt x="445770" y="602993"/>
                </a:cubicBezTo>
                <a:lnTo>
                  <a:pt x="508635" y="602993"/>
                </a:lnTo>
                <a:cubicBezTo>
                  <a:pt x="518160" y="602993"/>
                  <a:pt x="525780" y="596326"/>
                  <a:pt x="527685" y="586801"/>
                </a:cubicBezTo>
                <a:lnTo>
                  <a:pt x="541973" y="500123"/>
                </a:lnTo>
                <a:cubicBezTo>
                  <a:pt x="542925" y="495361"/>
                  <a:pt x="544830" y="491551"/>
                  <a:pt x="548640" y="488693"/>
                </a:cubicBezTo>
                <a:cubicBezTo>
                  <a:pt x="606743" y="438211"/>
                  <a:pt x="647700" y="371536"/>
                  <a:pt x="647700" y="296288"/>
                </a:cubicBezTo>
                <a:cubicBezTo>
                  <a:pt x="647700" y="280096"/>
                  <a:pt x="645795" y="264856"/>
                  <a:pt x="641985" y="249616"/>
                </a:cubicBezTo>
                <a:cubicBezTo>
                  <a:pt x="653415" y="245806"/>
                  <a:pt x="665798" y="242948"/>
                  <a:pt x="677228" y="242948"/>
                </a:cubicBezTo>
                <a:cubicBezTo>
                  <a:pt x="670560" y="253426"/>
                  <a:pt x="666750" y="264856"/>
                  <a:pt x="666750" y="277238"/>
                </a:cubicBezTo>
                <a:cubicBezTo>
                  <a:pt x="665798" y="296288"/>
                  <a:pt x="673418" y="314386"/>
                  <a:pt x="685800" y="327721"/>
                </a:cubicBezTo>
                <a:cubicBezTo>
                  <a:pt x="696278" y="338198"/>
                  <a:pt x="709613" y="344866"/>
                  <a:pt x="723900" y="344866"/>
                </a:cubicBezTo>
                <a:cubicBezTo>
                  <a:pt x="755333" y="344866"/>
                  <a:pt x="781050" y="315338"/>
                  <a:pt x="781050" y="278191"/>
                </a:cubicBezTo>
                <a:cubicBezTo>
                  <a:pt x="781050" y="260093"/>
                  <a:pt x="774383" y="243901"/>
                  <a:pt x="761048" y="231518"/>
                </a:cubicBezTo>
                <a:cubicBezTo>
                  <a:pt x="770573" y="229613"/>
                  <a:pt x="779145" y="228661"/>
                  <a:pt x="787718" y="229613"/>
                </a:cubicBezTo>
                <a:cubicBezTo>
                  <a:pt x="798195" y="231518"/>
                  <a:pt x="807720" y="223898"/>
                  <a:pt x="809625" y="213421"/>
                </a:cubicBezTo>
                <a:cubicBezTo>
                  <a:pt x="810578" y="202943"/>
                  <a:pt x="803910" y="193418"/>
                  <a:pt x="793433" y="191513"/>
                </a:cubicBezTo>
                <a:close/>
              </a:path>
            </a:pathLst>
          </a:custGeom>
          <a:solidFill>
            <a:schemeClr val="bg1"/>
          </a:solidFill>
          <a:ln w="9525" cap="flat">
            <a:noFill/>
            <a:prstDash val="solid"/>
            <a:miter/>
          </a:ln>
        </p:spPr>
        <p:txBody>
          <a:bodyPr rtlCol="0" anchor="ctr"/>
          <a:lstStyle/>
          <a:p>
            <a:endParaRPr lang="en-US"/>
          </a:p>
        </p:txBody>
      </p:sp>
      <p:pic>
        <p:nvPicPr>
          <p:cNvPr id="7" name="Graphic 6" descr="Teacher with solid fill">
            <a:extLst>
              <a:ext uri="{FF2B5EF4-FFF2-40B4-BE49-F238E27FC236}">
                <a16:creationId xmlns:a16="http://schemas.microsoft.com/office/drawing/2014/main" id="{D1290646-EEA0-B8A9-1349-8F562CCC3AB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19221" y="3030676"/>
            <a:ext cx="914400" cy="914400"/>
          </a:xfrm>
          <a:prstGeom prst="rect">
            <a:avLst/>
          </a:prstGeom>
        </p:spPr>
      </p:pic>
      <p:pic>
        <p:nvPicPr>
          <p:cNvPr id="8" name="Graphic 7" descr="Ear outline">
            <a:extLst>
              <a:ext uri="{FF2B5EF4-FFF2-40B4-BE49-F238E27FC236}">
                <a16:creationId xmlns:a16="http://schemas.microsoft.com/office/drawing/2014/main" id="{D790511A-4ABA-E519-08A5-A047C7B97C6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97932" y="3030676"/>
            <a:ext cx="914400" cy="914400"/>
          </a:xfrm>
          <a:prstGeom prst="rect">
            <a:avLst/>
          </a:prstGeom>
        </p:spPr>
      </p:pic>
      <p:pic>
        <p:nvPicPr>
          <p:cNvPr id="9" name="Graphic 8" descr="Compass with solid fill">
            <a:extLst>
              <a:ext uri="{FF2B5EF4-FFF2-40B4-BE49-F238E27FC236}">
                <a16:creationId xmlns:a16="http://schemas.microsoft.com/office/drawing/2014/main" id="{8FA7FD5D-14D3-0680-10B9-0D5312B173C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571793" y="2219511"/>
            <a:ext cx="914400" cy="914400"/>
          </a:xfrm>
          <a:prstGeom prst="rect">
            <a:avLst/>
          </a:prstGeom>
        </p:spPr>
      </p:pic>
      <p:grpSp>
        <p:nvGrpSpPr>
          <p:cNvPr id="12" name="Group 7">
            <a:extLst>
              <a:ext uri="{FF2B5EF4-FFF2-40B4-BE49-F238E27FC236}">
                <a16:creationId xmlns:a16="http://schemas.microsoft.com/office/drawing/2014/main" id="{02E3D530-E161-B1B1-B488-0862E9A1A4A5}"/>
              </a:ext>
            </a:extLst>
          </p:cNvPr>
          <p:cNvGrpSpPr/>
          <p:nvPr/>
        </p:nvGrpSpPr>
        <p:grpSpPr>
          <a:xfrm>
            <a:off x="-16928" y="9554885"/>
            <a:ext cx="18287990" cy="782915"/>
            <a:chOff x="53736" y="255270"/>
            <a:chExt cx="1631616" cy="69850"/>
          </a:xfrm>
        </p:grpSpPr>
        <p:sp>
          <p:nvSpPr>
            <p:cNvPr id="17" name="Freeform 8">
              <a:extLst>
                <a:ext uri="{FF2B5EF4-FFF2-40B4-BE49-F238E27FC236}">
                  <a16:creationId xmlns:a16="http://schemas.microsoft.com/office/drawing/2014/main" id="{BFCF0672-0375-7A36-F5F0-9EC090F53E35}"/>
                </a:ext>
              </a:extLst>
            </p:cNvPr>
            <p:cNvSpPr/>
            <p:nvPr/>
          </p:nvSpPr>
          <p:spPr>
            <a:xfrm>
              <a:off x="53736" y="255270"/>
              <a:ext cx="1631616" cy="69850"/>
            </a:xfrm>
            <a:custGeom>
              <a:avLst/>
              <a:gdLst/>
              <a:ahLst/>
              <a:cxnLst/>
              <a:rect l="l" t="t" r="r" b="b"/>
              <a:pathLst>
                <a:path w="4121403" h="69850">
                  <a:moveTo>
                    <a:pt x="3830574" y="0"/>
                  </a:moveTo>
                  <a:lnTo>
                    <a:pt x="0" y="0"/>
                  </a:lnTo>
                  <a:lnTo>
                    <a:pt x="0" y="69850"/>
                  </a:lnTo>
                  <a:lnTo>
                    <a:pt x="4121403" y="69850"/>
                  </a:lnTo>
                  <a:lnTo>
                    <a:pt x="4121403" y="0"/>
                  </a:lnTo>
                  <a:close/>
                </a:path>
              </a:pathLst>
            </a:custGeom>
            <a:solidFill>
              <a:srgbClr val="0E73B9"/>
            </a:solidFill>
          </p:spPr>
        </p:sp>
      </p:grpSp>
      <p:sp>
        <p:nvSpPr>
          <p:cNvPr id="19" name="TextBox 9">
            <a:extLst>
              <a:ext uri="{FF2B5EF4-FFF2-40B4-BE49-F238E27FC236}">
                <a16:creationId xmlns:a16="http://schemas.microsoft.com/office/drawing/2014/main" id="{1F088D07-0F75-BE81-B82A-31894ACACABE}"/>
              </a:ext>
            </a:extLst>
          </p:cNvPr>
          <p:cNvSpPr txBox="1"/>
          <p:nvPr/>
        </p:nvSpPr>
        <p:spPr>
          <a:xfrm>
            <a:off x="424190" y="9781183"/>
            <a:ext cx="8078093" cy="316230"/>
          </a:xfrm>
          <a:prstGeom prst="rect">
            <a:avLst/>
          </a:prstGeom>
        </p:spPr>
        <p:txBody>
          <a:bodyPr lIns="0" tIns="0" rIns="0" bIns="0" rtlCol="0" anchor="t">
            <a:spAutoFit/>
          </a:bodyPr>
          <a:lstStyle/>
          <a:p>
            <a:pPr>
              <a:lnSpc>
                <a:spcPts val="2520"/>
              </a:lnSpc>
              <a:spcBef>
                <a:spcPct val="0"/>
              </a:spcBef>
            </a:pPr>
            <a:r>
              <a:rPr lang="en-US" sz="1800" dirty="0">
                <a:solidFill>
                  <a:srgbClr val="FFFFFF"/>
                </a:solidFill>
                <a:latin typeface="Source Sans Pro"/>
              </a:rPr>
              <a:t>Trinity College Dublin, The University of Dublin</a:t>
            </a:r>
          </a:p>
        </p:txBody>
      </p:sp>
      <p:sp>
        <p:nvSpPr>
          <p:cNvPr id="20" name="Slide Number Placeholder 6">
            <a:extLst>
              <a:ext uri="{FF2B5EF4-FFF2-40B4-BE49-F238E27FC236}">
                <a16:creationId xmlns:a16="http://schemas.microsoft.com/office/drawing/2014/main" id="{04A8CC90-03A7-5835-BD41-BF1B83039C99}"/>
              </a:ext>
            </a:extLst>
          </p:cNvPr>
          <p:cNvSpPr txBox="1">
            <a:spLocks/>
          </p:cNvSpPr>
          <p:nvPr/>
        </p:nvSpPr>
        <p:spPr>
          <a:xfrm>
            <a:off x="15996851" y="9743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smtClean="0">
                <a:solidFill>
                  <a:schemeClr val="bg1"/>
                </a:solidFill>
              </a:rPr>
              <a:pPr/>
              <a:t>6</a:t>
            </a:fld>
            <a:endParaRPr lang="en-US" sz="1400" dirty="0">
              <a:solidFill>
                <a:schemeClr val="bg1"/>
              </a:solidFill>
            </a:endParaRPr>
          </a:p>
        </p:txBody>
      </p:sp>
      <p:sp>
        <p:nvSpPr>
          <p:cNvPr id="11" name="TextBox 10">
            <a:extLst>
              <a:ext uri="{FF2B5EF4-FFF2-40B4-BE49-F238E27FC236}">
                <a16:creationId xmlns:a16="http://schemas.microsoft.com/office/drawing/2014/main" id="{41EF5F3F-C15F-3B7F-A104-8D1BFD2D1FE5}"/>
              </a:ext>
            </a:extLst>
          </p:cNvPr>
          <p:cNvSpPr txBox="1"/>
          <p:nvPr/>
        </p:nvSpPr>
        <p:spPr>
          <a:xfrm>
            <a:off x="1748485" y="3109534"/>
            <a:ext cx="7202019" cy="518796"/>
          </a:xfrm>
          <a:prstGeom prst="rect">
            <a:avLst/>
          </a:prstGeom>
          <a:noFill/>
        </p:spPr>
        <p:txBody>
          <a:bodyPr wrap="square">
            <a:spAutoFit/>
          </a:bodyPr>
          <a:lstStyle/>
          <a:p>
            <a:pPr algn="ctr">
              <a:lnSpc>
                <a:spcPts val="3570"/>
              </a:lnSpc>
            </a:pPr>
            <a:endParaRPr lang="en-US" sz="2400" dirty="0">
              <a:latin typeface="Source Sans Pro"/>
            </a:endParaRPr>
          </a:p>
        </p:txBody>
      </p:sp>
      <p:graphicFrame>
        <p:nvGraphicFramePr>
          <p:cNvPr id="13" name="Chart 12">
            <a:extLst>
              <a:ext uri="{FF2B5EF4-FFF2-40B4-BE49-F238E27FC236}">
                <a16:creationId xmlns:a16="http://schemas.microsoft.com/office/drawing/2014/main" id="{36FFB29A-4BFE-6A1C-8BE4-CC435C864E6E}"/>
              </a:ext>
            </a:extLst>
          </p:cNvPr>
          <p:cNvGraphicFramePr/>
          <p:nvPr>
            <p:extLst>
              <p:ext uri="{D42A27DB-BD31-4B8C-83A1-F6EECF244321}">
                <p14:modId xmlns:p14="http://schemas.microsoft.com/office/powerpoint/2010/main" val="244997209"/>
              </p:ext>
            </p:extLst>
          </p:nvPr>
        </p:nvGraphicFramePr>
        <p:xfrm>
          <a:off x="757845" y="1433375"/>
          <a:ext cx="7530426" cy="765256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0" name="Chart 9">
            <a:extLst>
              <a:ext uri="{FF2B5EF4-FFF2-40B4-BE49-F238E27FC236}">
                <a16:creationId xmlns:a16="http://schemas.microsoft.com/office/drawing/2014/main" id="{EE4B88AE-AE1A-3BD8-1E5D-E357C9DBE850}"/>
              </a:ext>
            </a:extLst>
          </p:cNvPr>
          <p:cNvGraphicFramePr/>
          <p:nvPr>
            <p:extLst>
              <p:ext uri="{D42A27DB-BD31-4B8C-83A1-F6EECF244321}">
                <p14:modId xmlns:p14="http://schemas.microsoft.com/office/powerpoint/2010/main" val="466175017"/>
              </p:ext>
            </p:extLst>
          </p:nvPr>
        </p:nvGraphicFramePr>
        <p:xfrm>
          <a:off x="8502283" y="1509571"/>
          <a:ext cx="9185621" cy="726785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57478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131D92-2526-36BB-4C86-3984054EB99E}"/>
              </a:ext>
            </a:extLst>
          </p:cNvPr>
          <p:cNvSpPr txBox="1"/>
          <p:nvPr/>
        </p:nvSpPr>
        <p:spPr>
          <a:xfrm>
            <a:off x="1034681" y="398502"/>
            <a:ext cx="15285371" cy="553998"/>
          </a:xfrm>
          <a:prstGeom prst="rect">
            <a:avLst/>
          </a:prstGeom>
        </p:spPr>
        <p:txBody>
          <a:bodyPr wrap="square" lIns="0" tIns="0" rIns="0" bIns="0" rtlCol="0" anchor="t">
            <a:noAutofit/>
          </a:bodyPr>
          <a:lstStyle/>
          <a:p>
            <a:pPr>
              <a:spcBef>
                <a:spcPct val="0"/>
              </a:spcBef>
            </a:pPr>
            <a:r>
              <a:rPr lang="en-US" sz="3600" b="1" dirty="0">
                <a:solidFill>
                  <a:schemeClr val="tx1">
                    <a:lumMod val="75000"/>
                    <a:lumOff val="25000"/>
                  </a:schemeClr>
                </a:solidFill>
                <a:latin typeface="Arial" panose="020B0604020202020204" pitchFamily="34" charset="0"/>
                <a:cs typeface="Arial" panose="020B0604020202020204" pitchFamily="34" charset="0"/>
              </a:rPr>
              <a:t>Undergraduate 2023 evaluation- Working during the academic year</a:t>
            </a:r>
          </a:p>
        </p:txBody>
      </p:sp>
      <p:cxnSp>
        <p:nvCxnSpPr>
          <p:cNvPr id="4" name="Straight Connector 3">
            <a:extLst>
              <a:ext uri="{FF2B5EF4-FFF2-40B4-BE49-F238E27FC236}">
                <a16:creationId xmlns:a16="http://schemas.microsoft.com/office/drawing/2014/main" id="{0CEF64BF-D544-F2EB-BF6C-2F06E2D4CD3D}"/>
              </a:ext>
            </a:extLst>
          </p:cNvPr>
          <p:cNvCxnSpPr>
            <a:cxnSpLocks/>
          </p:cNvCxnSpPr>
          <p:nvPr/>
        </p:nvCxnSpPr>
        <p:spPr>
          <a:xfrm>
            <a:off x="1059618" y="1028700"/>
            <a:ext cx="14190338" cy="0"/>
          </a:xfrm>
          <a:prstGeom prst="line">
            <a:avLst/>
          </a:prstGeom>
          <a:ln w="31750" cmpd="sng">
            <a:gradFill>
              <a:gsLst>
                <a:gs pos="100000">
                  <a:srgbClr val="006CA6">
                    <a:alpha val="0"/>
                  </a:srgbClr>
                </a:gs>
                <a:gs pos="0">
                  <a:srgbClr val="006CA6"/>
                </a:gs>
                <a:gs pos="82000">
                  <a:srgbClr val="006CA6"/>
                </a:gs>
              </a:gsLst>
              <a:lin ang="0" scaled="0"/>
            </a:gradFill>
          </a:ln>
        </p:spPr>
        <p:style>
          <a:lnRef idx="1">
            <a:schemeClr val="accent2"/>
          </a:lnRef>
          <a:fillRef idx="0">
            <a:schemeClr val="accent2"/>
          </a:fillRef>
          <a:effectRef idx="0">
            <a:schemeClr val="accent2"/>
          </a:effectRef>
          <a:fontRef idx="minor">
            <a:schemeClr val="tx1"/>
          </a:fontRef>
        </p:style>
      </p:cxnSp>
      <p:pic>
        <p:nvPicPr>
          <p:cNvPr id="14" name="Graphic 13" descr="Open hand with solid fill">
            <a:extLst>
              <a:ext uri="{FF2B5EF4-FFF2-40B4-BE49-F238E27FC236}">
                <a16:creationId xmlns:a16="http://schemas.microsoft.com/office/drawing/2014/main" id="{0066B988-65BD-724E-FCC1-F255DD6BCFA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11871" y="2499478"/>
            <a:ext cx="1976400" cy="1976400"/>
          </a:xfrm>
          <a:prstGeom prst="rect">
            <a:avLst/>
          </a:prstGeom>
        </p:spPr>
      </p:pic>
      <p:sp>
        <p:nvSpPr>
          <p:cNvPr id="2" name="Graphic 15" descr="Piggy Bank with solid fill">
            <a:extLst>
              <a:ext uri="{FF2B5EF4-FFF2-40B4-BE49-F238E27FC236}">
                <a16:creationId xmlns:a16="http://schemas.microsoft.com/office/drawing/2014/main" id="{9730BD30-F096-3FC7-E8BE-9A2ED6DD014C}"/>
              </a:ext>
            </a:extLst>
          </p:cNvPr>
          <p:cNvSpPr/>
          <p:nvPr/>
        </p:nvSpPr>
        <p:spPr>
          <a:xfrm>
            <a:off x="10571793" y="4073878"/>
            <a:ext cx="914400" cy="588722"/>
          </a:xfrm>
          <a:custGeom>
            <a:avLst/>
            <a:gdLst>
              <a:gd name="connsiteX0" fmla="*/ 723900 w 809715"/>
              <a:gd name="connsiteY0" fmla="*/ 305813 h 602993"/>
              <a:gd name="connsiteX1" fmla="*/ 712470 w 809715"/>
              <a:gd name="connsiteY1" fmla="*/ 300098 h 602993"/>
              <a:gd name="connsiteX2" fmla="*/ 704850 w 809715"/>
              <a:gd name="connsiteY2" fmla="*/ 278191 h 602993"/>
              <a:gd name="connsiteX3" fmla="*/ 721043 w 809715"/>
              <a:gd name="connsiteY3" fmla="*/ 250568 h 602993"/>
              <a:gd name="connsiteX4" fmla="*/ 721995 w 809715"/>
              <a:gd name="connsiteY4" fmla="*/ 249616 h 602993"/>
              <a:gd name="connsiteX5" fmla="*/ 742950 w 809715"/>
              <a:gd name="connsiteY5" fmla="*/ 277238 h 602993"/>
              <a:gd name="connsiteX6" fmla="*/ 723900 w 809715"/>
              <a:gd name="connsiteY6" fmla="*/ 305813 h 602993"/>
              <a:gd name="connsiteX7" fmla="*/ 464820 w 809715"/>
              <a:gd name="connsiteY7" fmla="*/ 118171 h 602993"/>
              <a:gd name="connsiteX8" fmla="*/ 447675 w 809715"/>
              <a:gd name="connsiteY8" fmla="*/ 129601 h 602993"/>
              <a:gd name="connsiteX9" fmla="*/ 440055 w 809715"/>
              <a:gd name="connsiteY9" fmla="*/ 127696 h 602993"/>
              <a:gd name="connsiteX10" fmla="*/ 344805 w 809715"/>
              <a:gd name="connsiteY10" fmla="*/ 105788 h 602993"/>
              <a:gd name="connsiteX11" fmla="*/ 290513 w 809715"/>
              <a:gd name="connsiteY11" fmla="*/ 113408 h 602993"/>
              <a:gd name="connsiteX12" fmla="*/ 266700 w 809715"/>
              <a:gd name="connsiteY12" fmla="*/ 100073 h 602993"/>
              <a:gd name="connsiteX13" fmla="*/ 280035 w 809715"/>
              <a:gd name="connsiteY13" fmla="*/ 76261 h 602993"/>
              <a:gd name="connsiteX14" fmla="*/ 343853 w 809715"/>
              <a:gd name="connsiteY14" fmla="*/ 67688 h 602993"/>
              <a:gd name="connsiteX15" fmla="*/ 454343 w 809715"/>
              <a:gd name="connsiteY15" fmla="*/ 92453 h 602993"/>
              <a:gd name="connsiteX16" fmla="*/ 464820 w 809715"/>
              <a:gd name="connsiteY16" fmla="*/ 118171 h 602993"/>
              <a:gd name="connsiteX17" fmla="*/ 793433 w 809715"/>
              <a:gd name="connsiteY17" fmla="*/ 191513 h 602993"/>
              <a:gd name="connsiteX18" fmla="*/ 716280 w 809715"/>
              <a:gd name="connsiteY18" fmla="*/ 207706 h 602993"/>
              <a:gd name="connsiteX19" fmla="*/ 630555 w 809715"/>
              <a:gd name="connsiteY19" fmla="*/ 213421 h 602993"/>
              <a:gd name="connsiteX20" fmla="*/ 342900 w 809715"/>
              <a:gd name="connsiteY20" fmla="*/ 29588 h 602993"/>
              <a:gd name="connsiteX21" fmla="*/ 223838 w 809715"/>
              <a:gd name="connsiteY21" fmla="*/ 56258 h 602993"/>
              <a:gd name="connsiteX22" fmla="*/ 106680 w 809715"/>
              <a:gd name="connsiteY22" fmla="*/ 1013 h 602993"/>
              <a:gd name="connsiteX23" fmla="*/ 93345 w 809715"/>
              <a:gd name="connsiteY23" fmla="*/ 12443 h 602993"/>
              <a:gd name="connsiteX24" fmla="*/ 131445 w 809715"/>
              <a:gd name="connsiteY24" fmla="*/ 120076 h 602993"/>
              <a:gd name="connsiteX25" fmla="*/ 76200 w 809715"/>
              <a:gd name="connsiteY25" fmla="*/ 201991 h 602993"/>
              <a:gd name="connsiteX26" fmla="*/ 62865 w 809715"/>
              <a:gd name="connsiteY26" fmla="*/ 213421 h 602993"/>
              <a:gd name="connsiteX27" fmla="*/ 28575 w 809715"/>
              <a:gd name="connsiteY27" fmla="*/ 221993 h 602993"/>
              <a:gd name="connsiteX28" fmla="*/ 0 w 809715"/>
              <a:gd name="connsiteY28" fmla="*/ 259141 h 602993"/>
              <a:gd name="connsiteX29" fmla="*/ 0 w 809715"/>
              <a:gd name="connsiteY29" fmla="*/ 333436 h 602993"/>
              <a:gd name="connsiteX30" fmla="*/ 28575 w 809715"/>
              <a:gd name="connsiteY30" fmla="*/ 370583 h 602993"/>
              <a:gd name="connsiteX31" fmla="*/ 63818 w 809715"/>
              <a:gd name="connsiteY31" fmla="*/ 379156 h 602993"/>
              <a:gd name="connsiteX32" fmla="*/ 77153 w 809715"/>
              <a:gd name="connsiteY32" fmla="*/ 390586 h 602993"/>
              <a:gd name="connsiteX33" fmla="*/ 148590 w 809715"/>
              <a:gd name="connsiteY33" fmla="*/ 488693 h 602993"/>
              <a:gd name="connsiteX34" fmla="*/ 155258 w 809715"/>
              <a:gd name="connsiteY34" fmla="*/ 500123 h 602993"/>
              <a:gd name="connsiteX35" fmla="*/ 169545 w 809715"/>
              <a:gd name="connsiteY35" fmla="*/ 586801 h 602993"/>
              <a:gd name="connsiteX36" fmla="*/ 188595 w 809715"/>
              <a:gd name="connsiteY36" fmla="*/ 602993 h 602993"/>
              <a:gd name="connsiteX37" fmla="*/ 251460 w 809715"/>
              <a:gd name="connsiteY37" fmla="*/ 602993 h 602993"/>
              <a:gd name="connsiteX38" fmla="*/ 270510 w 809715"/>
              <a:gd name="connsiteY38" fmla="*/ 586801 h 602993"/>
              <a:gd name="connsiteX39" fmla="*/ 275273 w 809715"/>
              <a:gd name="connsiteY39" fmla="*/ 556321 h 602993"/>
              <a:gd name="connsiteX40" fmla="*/ 343853 w 809715"/>
              <a:gd name="connsiteY40" fmla="*/ 564893 h 602993"/>
              <a:gd name="connsiteX41" fmla="*/ 421005 w 809715"/>
              <a:gd name="connsiteY41" fmla="*/ 554416 h 602993"/>
              <a:gd name="connsiteX42" fmla="*/ 426720 w 809715"/>
              <a:gd name="connsiteY42" fmla="*/ 586801 h 602993"/>
              <a:gd name="connsiteX43" fmla="*/ 445770 w 809715"/>
              <a:gd name="connsiteY43" fmla="*/ 602993 h 602993"/>
              <a:gd name="connsiteX44" fmla="*/ 508635 w 809715"/>
              <a:gd name="connsiteY44" fmla="*/ 602993 h 602993"/>
              <a:gd name="connsiteX45" fmla="*/ 527685 w 809715"/>
              <a:gd name="connsiteY45" fmla="*/ 586801 h 602993"/>
              <a:gd name="connsiteX46" fmla="*/ 541973 w 809715"/>
              <a:gd name="connsiteY46" fmla="*/ 500123 h 602993"/>
              <a:gd name="connsiteX47" fmla="*/ 548640 w 809715"/>
              <a:gd name="connsiteY47" fmla="*/ 488693 h 602993"/>
              <a:gd name="connsiteX48" fmla="*/ 647700 w 809715"/>
              <a:gd name="connsiteY48" fmla="*/ 296288 h 602993"/>
              <a:gd name="connsiteX49" fmla="*/ 641985 w 809715"/>
              <a:gd name="connsiteY49" fmla="*/ 249616 h 602993"/>
              <a:gd name="connsiteX50" fmla="*/ 677228 w 809715"/>
              <a:gd name="connsiteY50" fmla="*/ 242948 h 602993"/>
              <a:gd name="connsiteX51" fmla="*/ 666750 w 809715"/>
              <a:gd name="connsiteY51" fmla="*/ 277238 h 602993"/>
              <a:gd name="connsiteX52" fmla="*/ 685800 w 809715"/>
              <a:gd name="connsiteY52" fmla="*/ 327721 h 602993"/>
              <a:gd name="connsiteX53" fmla="*/ 723900 w 809715"/>
              <a:gd name="connsiteY53" fmla="*/ 344866 h 602993"/>
              <a:gd name="connsiteX54" fmla="*/ 781050 w 809715"/>
              <a:gd name="connsiteY54" fmla="*/ 278191 h 602993"/>
              <a:gd name="connsiteX55" fmla="*/ 761048 w 809715"/>
              <a:gd name="connsiteY55" fmla="*/ 231518 h 602993"/>
              <a:gd name="connsiteX56" fmla="*/ 787718 w 809715"/>
              <a:gd name="connsiteY56" fmla="*/ 229613 h 602993"/>
              <a:gd name="connsiteX57" fmla="*/ 809625 w 809715"/>
              <a:gd name="connsiteY57" fmla="*/ 213421 h 602993"/>
              <a:gd name="connsiteX58" fmla="*/ 793433 w 809715"/>
              <a:gd name="connsiteY58" fmla="*/ 191513 h 60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09715" h="602993">
                <a:moveTo>
                  <a:pt x="723900" y="305813"/>
                </a:moveTo>
                <a:cubicBezTo>
                  <a:pt x="719138" y="305813"/>
                  <a:pt x="715328" y="302956"/>
                  <a:pt x="712470" y="300098"/>
                </a:cubicBezTo>
                <a:cubicBezTo>
                  <a:pt x="707708" y="295336"/>
                  <a:pt x="704850" y="286763"/>
                  <a:pt x="704850" y="278191"/>
                </a:cubicBezTo>
                <a:cubicBezTo>
                  <a:pt x="704850" y="265808"/>
                  <a:pt x="713423" y="256283"/>
                  <a:pt x="721043" y="250568"/>
                </a:cubicBezTo>
                <a:lnTo>
                  <a:pt x="721995" y="249616"/>
                </a:lnTo>
                <a:cubicBezTo>
                  <a:pt x="740093" y="259141"/>
                  <a:pt x="742950" y="268666"/>
                  <a:pt x="742950" y="277238"/>
                </a:cubicBezTo>
                <a:cubicBezTo>
                  <a:pt x="742950" y="292478"/>
                  <a:pt x="734378" y="305813"/>
                  <a:pt x="723900" y="305813"/>
                </a:cubicBezTo>
                <a:close/>
                <a:moveTo>
                  <a:pt x="464820" y="118171"/>
                </a:moveTo>
                <a:cubicBezTo>
                  <a:pt x="461963" y="124838"/>
                  <a:pt x="454343" y="129601"/>
                  <a:pt x="447675" y="129601"/>
                </a:cubicBezTo>
                <a:cubicBezTo>
                  <a:pt x="444818" y="129601"/>
                  <a:pt x="441960" y="128648"/>
                  <a:pt x="440055" y="127696"/>
                </a:cubicBezTo>
                <a:cubicBezTo>
                  <a:pt x="409575" y="113408"/>
                  <a:pt x="376238" y="105788"/>
                  <a:pt x="344805" y="105788"/>
                </a:cubicBezTo>
                <a:cubicBezTo>
                  <a:pt x="326708" y="105788"/>
                  <a:pt x="308610" y="108646"/>
                  <a:pt x="290513" y="113408"/>
                </a:cubicBezTo>
                <a:cubicBezTo>
                  <a:pt x="280035" y="116266"/>
                  <a:pt x="269558" y="110551"/>
                  <a:pt x="266700" y="100073"/>
                </a:cubicBezTo>
                <a:cubicBezTo>
                  <a:pt x="263843" y="89596"/>
                  <a:pt x="269558" y="79118"/>
                  <a:pt x="280035" y="76261"/>
                </a:cubicBezTo>
                <a:cubicBezTo>
                  <a:pt x="300990" y="70546"/>
                  <a:pt x="322898" y="67688"/>
                  <a:pt x="343853" y="67688"/>
                </a:cubicBezTo>
                <a:cubicBezTo>
                  <a:pt x="380048" y="67688"/>
                  <a:pt x="419100" y="76261"/>
                  <a:pt x="454343" y="92453"/>
                </a:cubicBezTo>
                <a:cubicBezTo>
                  <a:pt x="464820" y="97216"/>
                  <a:pt x="469583" y="108646"/>
                  <a:pt x="464820" y="118171"/>
                </a:cubicBezTo>
                <a:close/>
                <a:moveTo>
                  <a:pt x="793433" y="191513"/>
                </a:moveTo>
                <a:cubicBezTo>
                  <a:pt x="769620" y="187703"/>
                  <a:pt x="740093" y="194371"/>
                  <a:pt x="716280" y="207706"/>
                </a:cubicBezTo>
                <a:cubicBezTo>
                  <a:pt x="694373" y="202943"/>
                  <a:pt x="661035" y="202943"/>
                  <a:pt x="630555" y="213421"/>
                </a:cubicBezTo>
                <a:cubicBezTo>
                  <a:pt x="585788" y="106741"/>
                  <a:pt x="461010" y="29588"/>
                  <a:pt x="342900" y="29588"/>
                </a:cubicBezTo>
                <a:cubicBezTo>
                  <a:pt x="301943" y="29588"/>
                  <a:pt x="260985" y="39113"/>
                  <a:pt x="223838" y="56258"/>
                </a:cubicBezTo>
                <a:lnTo>
                  <a:pt x="106680" y="1013"/>
                </a:lnTo>
                <a:cubicBezTo>
                  <a:pt x="99060" y="-2797"/>
                  <a:pt x="90488" y="4823"/>
                  <a:pt x="93345" y="12443"/>
                </a:cubicBezTo>
                <a:lnTo>
                  <a:pt x="131445" y="120076"/>
                </a:lnTo>
                <a:cubicBezTo>
                  <a:pt x="108585" y="143888"/>
                  <a:pt x="89535" y="171511"/>
                  <a:pt x="76200" y="201991"/>
                </a:cubicBezTo>
                <a:cubicBezTo>
                  <a:pt x="74295" y="207706"/>
                  <a:pt x="69533" y="211516"/>
                  <a:pt x="62865" y="213421"/>
                </a:cubicBezTo>
                <a:lnTo>
                  <a:pt x="28575" y="221993"/>
                </a:lnTo>
                <a:cubicBezTo>
                  <a:pt x="11430" y="225803"/>
                  <a:pt x="0" y="241043"/>
                  <a:pt x="0" y="259141"/>
                </a:cubicBezTo>
                <a:lnTo>
                  <a:pt x="0" y="333436"/>
                </a:lnTo>
                <a:cubicBezTo>
                  <a:pt x="0" y="350581"/>
                  <a:pt x="11430" y="365821"/>
                  <a:pt x="28575" y="370583"/>
                </a:cubicBezTo>
                <a:lnTo>
                  <a:pt x="63818" y="379156"/>
                </a:lnTo>
                <a:cubicBezTo>
                  <a:pt x="69533" y="381061"/>
                  <a:pt x="74295" y="384871"/>
                  <a:pt x="77153" y="390586"/>
                </a:cubicBezTo>
                <a:cubicBezTo>
                  <a:pt x="93345" y="427733"/>
                  <a:pt x="118110" y="461071"/>
                  <a:pt x="148590" y="488693"/>
                </a:cubicBezTo>
                <a:cubicBezTo>
                  <a:pt x="151448" y="491551"/>
                  <a:pt x="154305" y="495361"/>
                  <a:pt x="155258" y="500123"/>
                </a:cubicBezTo>
                <a:lnTo>
                  <a:pt x="169545" y="586801"/>
                </a:lnTo>
                <a:cubicBezTo>
                  <a:pt x="171450" y="596326"/>
                  <a:pt x="179070" y="602993"/>
                  <a:pt x="188595" y="602993"/>
                </a:cubicBezTo>
                <a:lnTo>
                  <a:pt x="251460" y="602993"/>
                </a:lnTo>
                <a:cubicBezTo>
                  <a:pt x="260985" y="602993"/>
                  <a:pt x="268605" y="596326"/>
                  <a:pt x="270510" y="586801"/>
                </a:cubicBezTo>
                <a:lnTo>
                  <a:pt x="275273" y="556321"/>
                </a:lnTo>
                <a:cubicBezTo>
                  <a:pt x="297180" y="562036"/>
                  <a:pt x="320040" y="564893"/>
                  <a:pt x="343853" y="564893"/>
                </a:cubicBezTo>
                <a:cubicBezTo>
                  <a:pt x="369570" y="564893"/>
                  <a:pt x="396240" y="561083"/>
                  <a:pt x="421005" y="554416"/>
                </a:cubicBezTo>
                <a:lnTo>
                  <a:pt x="426720" y="586801"/>
                </a:lnTo>
                <a:cubicBezTo>
                  <a:pt x="428625" y="596326"/>
                  <a:pt x="436245" y="602993"/>
                  <a:pt x="445770" y="602993"/>
                </a:cubicBezTo>
                <a:lnTo>
                  <a:pt x="508635" y="602993"/>
                </a:lnTo>
                <a:cubicBezTo>
                  <a:pt x="518160" y="602993"/>
                  <a:pt x="525780" y="596326"/>
                  <a:pt x="527685" y="586801"/>
                </a:cubicBezTo>
                <a:lnTo>
                  <a:pt x="541973" y="500123"/>
                </a:lnTo>
                <a:cubicBezTo>
                  <a:pt x="542925" y="495361"/>
                  <a:pt x="544830" y="491551"/>
                  <a:pt x="548640" y="488693"/>
                </a:cubicBezTo>
                <a:cubicBezTo>
                  <a:pt x="606743" y="438211"/>
                  <a:pt x="647700" y="371536"/>
                  <a:pt x="647700" y="296288"/>
                </a:cubicBezTo>
                <a:cubicBezTo>
                  <a:pt x="647700" y="280096"/>
                  <a:pt x="645795" y="264856"/>
                  <a:pt x="641985" y="249616"/>
                </a:cubicBezTo>
                <a:cubicBezTo>
                  <a:pt x="653415" y="245806"/>
                  <a:pt x="665798" y="242948"/>
                  <a:pt x="677228" y="242948"/>
                </a:cubicBezTo>
                <a:cubicBezTo>
                  <a:pt x="670560" y="253426"/>
                  <a:pt x="666750" y="264856"/>
                  <a:pt x="666750" y="277238"/>
                </a:cubicBezTo>
                <a:cubicBezTo>
                  <a:pt x="665798" y="296288"/>
                  <a:pt x="673418" y="314386"/>
                  <a:pt x="685800" y="327721"/>
                </a:cubicBezTo>
                <a:cubicBezTo>
                  <a:pt x="696278" y="338198"/>
                  <a:pt x="709613" y="344866"/>
                  <a:pt x="723900" y="344866"/>
                </a:cubicBezTo>
                <a:cubicBezTo>
                  <a:pt x="755333" y="344866"/>
                  <a:pt x="781050" y="315338"/>
                  <a:pt x="781050" y="278191"/>
                </a:cubicBezTo>
                <a:cubicBezTo>
                  <a:pt x="781050" y="260093"/>
                  <a:pt x="774383" y="243901"/>
                  <a:pt x="761048" y="231518"/>
                </a:cubicBezTo>
                <a:cubicBezTo>
                  <a:pt x="770573" y="229613"/>
                  <a:pt x="779145" y="228661"/>
                  <a:pt x="787718" y="229613"/>
                </a:cubicBezTo>
                <a:cubicBezTo>
                  <a:pt x="798195" y="231518"/>
                  <a:pt x="807720" y="223898"/>
                  <a:pt x="809625" y="213421"/>
                </a:cubicBezTo>
                <a:cubicBezTo>
                  <a:pt x="810578" y="202943"/>
                  <a:pt x="803910" y="193418"/>
                  <a:pt x="793433" y="191513"/>
                </a:cubicBezTo>
                <a:close/>
              </a:path>
            </a:pathLst>
          </a:custGeom>
          <a:solidFill>
            <a:schemeClr val="bg1"/>
          </a:solidFill>
          <a:ln w="9525" cap="flat">
            <a:noFill/>
            <a:prstDash val="solid"/>
            <a:miter/>
          </a:ln>
        </p:spPr>
        <p:txBody>
          <a:bodyPr rtlCol="0" anchor="ctr"/>
          <a:lstStyle/>
          <a:p>
            <a:endParaRPr lang="en-US"/>
          </a:p>
        </p:txBody>
      </p:sp>
      <p:pic>
        <p:nvPicPr>
          <p:cNvPr id="7" name="Graphic 6" descr="Teacher with solid fill">
            <a:extLst>
              <a:ext uri="{FF2B5EF4-FFF2-40B4-BE49-F238E27FC236}">
                <a16:creationId xmlns:a16="http://schemas.microsoft.com/office/drawing/2014/main" id="{D1290646-EEA0-B8A9-1349-8F562CCC3AB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19221" y="3030676"/>
            <a:ext cx="914400" cy="914400"/>
          </a:xfrm>
          <a:prstGeom prst="rect">
            <a:avLst/>
          </a:prstGeom>
        </p:spPr>
      </p:pic>
      <p:pic>
        <p:nvPicPr>
          <p:cNvPr id="8" name="Graphic 7" descr="Ear outline">
            <a:extLst>
              <a:ext uri="{FF2B5EF4-FFF2-40B4-BE49-F238E27FC236}">
                <a16:creationId xmlns:a16="http://schemas.microsoft.com/office/drawing/2014/main" id="{D790511A-4ABA-E519-08A5-A047C7B97C6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97932" y="3030676"/>
            <a:ext cx="914400" cy="914400"/>
          </a:xfrm>
          <a:prstGeom prst="rect">
            <a:avLst/>
          </a:prstGeom>
        </p:spPr>
      </p:pic>
      <p:pic>
        <p:nvPicPr>
          <p:cNvPr id="9" name="Graphic 8" descr="Compass with solid fill">
            <a:extLst>
              <a:ext uri="{FF2B5EF4-FFF2-40B4-BE49-F238E27FC236}">
                <a16:creationId xmlns:a16="http://schemas.microsoft.com/office/drawing/2014/main" id="{8FA7FD5D-14D3-0680-10B9-0D5312B173C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571793" y="2219511"/>
            <a:ext cx="914400" cy="914400"/>
          </a:xfrm>
          <a:prstGeom prst="rect">
            <a:avLst/>
          </a:prstGeom>
        </p:spPr>
      </p:pic>
      <p:grpSp>
        <p:nvGrpSpPr>
          <p:cNvPr id="12" name="Group 7">
            <a:extLst>
              <a:ext uri="{FF2B5EF4-FFF2-40B4-BE49-F238E27FC236}">
                <a16:creationId xmlns:a16="http://schemas.microsoft.com/office/drawing/2014/main" id="{02E3D530-E161-B1B1-B488-0862E9A1A4A5}"/>
              </a:ext>
            </a:extLst>
          </p:cNvPr>
          <p:cNvGrpSpPr/>
          <p:nvPr/>
        </p:nvGrpSpPr>
        <p:grpSpPr>
          <a:xfrm>
            <a:off x="-16928" y="9554885"/>
            <a:ext cx="18287990" cy="782915"/>
            <a:chOff x="53736" y="255270"/>
            <a:chExt cx="1631616" cy="69850"/>
          </a:xfrm>
        </p:grpSpPr>
        <p:sp>
          <p:nvSpPr>
            <p:cNvPr id="17" name="Freeform 8">
              <a:extLst>
                <a:ext uri="{FF2B5EF4-FFF2-40B4-BE49-F238E27FC236}">
                  <a16:creationId xmlns:a16="http://schemas.microsoft.com/office/drawing/2014/main" id="{BFCF0672-0375-7A36-F5F0-9EC090F53E35}"/>
                </a:ext>
              </a:extLst>
            </p:cNvPr>
            <p:cNvSpPr/>
            <p:nvPr/>
          </p:nvSpPr>
          <p:spPr>
            <a:xfrm>
              <a:off x="53736" y="255270"/>
              <a:ext cx="1631616" cy="69850"/>
            </a:xfrm>
            <a:custGeom>
              <a:avLst/>
              <a:gdLst/>
              <a:ahLst/>
              <a:cxnLst/>
              <a:rect l="l" t="t" r="r" b="b"/>
              <a:pathLst>
                <a:path w="4121403" h="69850">
                  <a:moveTo>
                    <a:pt x="3830574" y="0"/>
                  </a:moveTo>
                  <a:lnTo>
                    <a:pt x="0" y="0"/>
                  </a:lnTo>
                  <a:lnTo>
                    <a:pt x="0" y="69850"/>
                  </a:lnTo>
                  <a:lnTo>
                    <a:pt x="4121403" y="69850"/>
                  </a:lnTo>
                  <a:lnTo>
                    <a:pt x="4121403" y="0"/>
                  </a:lnTo>
                  <a:close/>
                </a:path>
              </a:pathLst>
            </a:custGeom>
            <a:solidFill>
              <a:srgbClr val="0E73B9"/>
            </a:solidFill>
          </p:spPr>
        </p:sp>
      </p:grpSp>
      <p:sp>
        <p:nvSpPr>
          <p:cNvPr id="19" name="TextBox 9">
            <a:extLst>
              <a:ext uri="{FF2B5EF4-FFF2-40B4-BE49-F238E27FC236}">
                <a16:creationId xmlns:a16="http://schemas.microsoft.com/office/drawing/2014/main" id="{1F088D07-0F75-BE81-B82A-31894ACACABE}"/>
              </a:ext>
            </a:extLst>
          </p:cNvPr>
          <p:cNvSpPr txBox="1"/>
          <p:nvPr/>
        </p:nvSpPr>
        <p:spPr>
          <a:xfrm>
            <a:off x="424190" y="9781183"/>
            <a:ext cx="8078093" cy="316230"/>
          </a:xfrm>
          <a:prstGeom prst="rect">
            <a:avLst/>
          </a:prstGeom>
        </p:spPr>
        <p:txBody>
          <a:bodyPr lIns="0" tIns="0" rIns="0" bIns="0" rtlCol="0" anchor="t">
            <a:spAutoFit/>
          </a:bodyPr>
          <a:lstStyle/>
          <a:p>
            <a:pPr>
              <a:lnSpc>
                <a:spcPts val="2520"/>
              </a:lnSpc>
              <a:spcBef>
                <a:spcPct val="0"/>
              </a:spcBef>
            </a:pPr>
            <a:r>
              <a:rPr lang="en-US" sz="1800" dirty="0">
                <a:solidFill>
                  <a:srgbClr val="FFFFFF"/>
                </a:solidFill>
                <a:latin typeface="Source Sans Pro"/>
              </a:rPr>
              <a:t>Trinity College Dublin, The University of Dublin</a:t>
            </a:r>
          </a:p>
        </p:txBody>
      </p:sp>
      <p:sp>
        <p:nvSpPr>
          <p:cNvPr id="20" name="Slide Number Placeholder 6">
            <a:extLst>
              <a:ext uri="{FF2B5EF4-FFF2-40B4-BE49-F238E27FC236}">
                <a16:creationId xmlns:a16="http://schemas.microsoft.com/office/drawing/2014/main" id="{04A8CC90-03A7-5835-BD41-BF1B83039C99}"/>
              </a:ext>
            </a:extLst>
          </p:cNvPr>
          <p:cNvSpPr txBox="1">
            <a:spLocks/>
          </p:cNvSpPr>
          <p:nvPr/>
        </p:nvSpPr>
        <p:spPr>
          <a:xfrm>
            <a:off x="15996851" y="9743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smtClean="0">
                <a:solidFill>
                  <a:schemeClr val="bg1"/>
                </a:solidFill>
              </a:rPr>
              <a:pPr/>
              <a:t>7</a:t>
            </a:fld>
            <a:endParaRPr lang="en-US" sz="1400" dirty="0">
              <a:solidFill>
                <a:schemeClr val="bg1"/>
              </a:solidFill>
            </a:endParaRPr>
          </a:p>
        </p:txBody>
      </p:sp>
      <p:sp>
        <p:nvSpPr>
          <p:cNvPr id="11" name="TextBox 10">
            <a:extLst>
              <a:ext uri="{FF2B5EF4-FFF2-40B4-BE49-F238E27FC236}">
                <a16:creationId xmlns:a16="http://schemas.microsoft.com/office/drawing/2014/main" id="{41EF5F3F-C15F-3B7F-A104-8D1BFD2D1FE5}"/>
              </a:ext>
            </a:extLst>
          </p:cNvPr>
          <p:cNvSpPr txBox="1"/>
          <p:nvPr/>
        </p:nvSpPr>
        <p:spPr>
          <a:xfrm>
            <a:off x="1748485" y="3109534"/>
            <a:ext cx="7202019" cy="518796"/>
          </a:xfrm>
          <a:prstGeom prst="rect">
            <a:avLst/>
          </a:prstGeom>
          <a:noFill/>
        </p:spPr>
        <p:txBody>
          <a:bodyPr wrap="square">
            <a:spAutoFit/>
          </a:bodyPr>
          <a:lstStyle/>
          <a:p>
            <a:pPr algn="ctr">
              <a:lnSpc>
                <a:spcPts val="3570"/>
              </a:lnSpc>
            </a:pPr>
            <a:endParaRPr lang="en-US" sz="2400" dirty="0">
              <a:latin typeface="Source Sans Pro"/>
            </a:endParaRPr>
          </a:p>
        </p:txBody>
      </p:sp>
      <p:graphicFrame>
        <p:nvGraphicFramePr>
          <p:cNvPr id="13" name="Chart 12">
            <a:extLst>
              <a:ext uri="{FF2B5EF4-FFF2-40B4-BE49-F238E27FC236}">
                <a16:creationId xmlns:a16="http://schemas.microsoft.com/office/drawing/2014/main" id="{36FFB29A-4BFE-6A1C-8BE4-CC435C864E6E}"/>
              </a:ext>
            </a:extLst>
          </p:cNvPr>
          <p:cNvGraphicFramePr/>
          <p:nvPr>
            <p:extLst>
              <p:ext uri="{D42A27DB-BD31-4B8C-83A1-F6EECF244321}">
                <p14:modId xmlns:p14="http://schemas.microsoft.com/office/powerpoint/2010/main" val="4052307319"/>
              </p:ext>
            </p:extLst>
          </p:nvPr>
        </p:nvGraphicFramePr>
        <p:xfrm>
          <a:off x="864851" y="1900761"/>
          <a:ext cx="7530426" cy="678206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0" name="Chart 9">
            <a:extLst>
              <a:ext uri="{FF2B5EF4-FFF2-40B4-BE49-F238E27FC236}">
                <a16:creationId xmlns:a16="http://schemas.microsoft.com/office/drawing/2014/main" id="{EE4B88AE-AE1A-3BD8-1E5D-E357C9DBE850}"/>
              </a:ext>
            </a:extLst>
          </p:cNvPr>
          <p:cNvGraphicFramePr/>
          <p:nvPr>
            <p:extLst>
              <p:ext uri="{D42A27DB-BD31-4B8C-83A1-F6EECF244321}">
                <p14:modId xmlns:p14="http://schemas.microsoft.com/office/powerpoint/2010/main" val="1577657586"/>
              </p:ext>
            </p:extLst>
          </p:nvPr>
        </p:nvGraphicFramePr>
        <p:xfrm>
          <a:off x="8502283" y="1509571"/>
          <a:ext cx="9185621" cy="726785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9178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131D92-2526-36BB-4C86-3984054EB99E}"/>
              </a:ext>
            </a:extLst>
          </p:cNvPr>
          <p:cNvSpPr txBox="1"/>
          <p:nvPr/>
        </p:nvSpPr>
        <p:spPr>
          <a:xfrm>
            <a:off x="1034681" y="398502"/>
            <a:ext cx="14962170" cy="553998"/>
          </a:xfrm>
          <a:prstGeom prst="rect">
            <a:avLst/>
          </a:prstGeom>
        </p:spPr>
        <p:txBody>
          <a:bodyPr wrap="square" lIns="0" tIns="0" rIns="0" bIns="0" rtlCol="0" anchor="t">
            <a:noAutofit/>
          </a:bodyPr>
          <a:lstStyle/>
          <a:p>
            <a:pPr>
              <a:spcBef>
                <a:spcPct val="0"/>
              </a:spcBef>
            </a:pPr>
            <a:r>
              <a:rPr lang="en-US" sz="3600" b="1" dirty="0">
                <a:solidFill>
                  <a:schemeClr val="tx1">
                    <a:lumMod val="75000"/>
                    <a:lumOff val="25000"/>
                  </a:schemeClr>
                </a:solidFill>
                <a:latin typeface="Arial" panose="020B0604020202020204" pitchFamily="34" charset="0"/>
                <a:cs typeface="Arial" panose="020B0604020202020204" pitchFamily="34" charset="0"/>
              </a:rPr>
              <a:t>Undergraduate 2023 evaluation- Engagement with college supports</a:t>
            </a:r>
          </a:p>
        </p:txBody>
      </p:sp>
      <p:cxnSp>
        <p:nvCxnSpPr>
          <p:cNvPr id="4" name="Straight Connector 3">
            <a:extLst>
              <a:ext uri="{FF2B5EF4-FFF2-40B4-BE49-F238E27FC236}">
                <a16:creationId xmlns:a16="http://schemas.microsoft.com/office/drawing/2014/main" id="{0CEF64BF-D544-F2EB-BF6C-2F06E2D4CD3D}"/>
              </a:ext>
            </a:extLst>
          </p:cNvPr>
          <p:cNvCxnSpPr>
            <a:cxnSpLocks/>
          </p:cNvCxnSpPr>
          <p:nvPr/>
        </p:nvCxnSpPr>
        <p:spPr>
          <a:xfrm>
            <a:off x="1059618" y="1028700"/>
            <a:ext cx="14190338" cy="0"/>
          </a:xfrm>
          <a:prstGeom prst="line">
            <a:avLst/>
          </a:prstGeom>
          <a:ln w="31750" cmpd="sng">
            <a:gradFill>
              <a:gsLst>
                <a:gs pos="100000">
                  <a:srgbClr val="006CA6">
                    <a:alpha val="0"/>
                  </a:srgbClr>
                </a:gs>
                <a:gs pos="0">
                  <a:srgbClr val="006CA6"/>
                </a:gs>
                <a:gs pos="82000">
                  <a:srgbClr val="006CA6"/>
                </a:gs>
              </a:gsLst>
              <a:lin ang="0" scaled="0"/>
            </a:gradFill>
          </a:ln>
        </p:spPr>
        <p:style>
          <a:lnRef idx="1">
            <a:schemeClr val="accent2"/>
          </a:lnRef>
          <a:fillRef idx="0">
            <a:schemeClr val="accent2"/>
          </a:fillRef>
          <a:effectRef idx="0">
            <a:schemeClr val="accent2"/>
          </a:effectRef>
          <a:fontRef idx="minor">
            <a:schemeClr val="tx1"/>
          </a:fontRef>
        </p:style>
      </p:cxnSp>
      <p:pic>
        <p:nvPicPr>
          <p:cNvPr id="14" name="Graphic 13" descr="Open hand with solid fill">
            <a:extLst>
              <a:ext uri="{FF2B5EF4-FFF2-40B4-BE49-F238E27FC236}">
                <a16:creationId xmlns:a16="http://schemas.microsoft.com/office/drawing/2014/main" id="{0066B988-65BD-724E-FCC1-F255DD6BCFA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11871" y="2499478"/>
            <a:ext cx="1976400" cy="1976400"/>
          </a:xfrm>
          <a:prstGeom prst="rect">
            <a:avLst/>
          </a:prstGeom>
        </p:spPr>
      </p:pic>
      <p:sp>
        <p:nvSpPr>
          <p:cNvPr id="2" name="Graphic 15" descr="Piggy Bank with solid fill">
            <a:extLst>
              <a:ext uri="{FF2B5EF4-FFF2-40B4-BE49-F238E27FC236}">
                <a16:creationId xmlns:a16="http://schemas.microsoft.com/office/drawing/2014/main" id="{9730BD30-F096-3FC7-E8BE-9A2ED6DD014C}"/>
              </a:ext>
            </a:extLst>
          </p:cNvPr>
          <p:cNvSpPr/>
          <p:nvPr/>
        </p:nvSpPr>
        <p:spPr>
          <a:xfrm>
            <a:off x="10571793" y="4073878"/>
            <a:ext cx="914400" cy="588722"/>
          </a:xfrm>
          <a:custGeom>
            <a:avLst/>
            <a:gdLst>
              <a:gd name="connsiteX0" fmla="*/ 723900 w 809715"/>
              <a:gd name="connsiteY0" fmla="*/ 305813 h 602993"/>
              <a:gd name="connsiteX1" fmla="*/ 712470 w 809715"/>
              <a:gd name="connsiteY1" fmla="*/ 300098 h 602993"/>
              <a:gd name="connsiteX2" fmla="*/ 704850 w 809715"/>
              <a:gd name="connsiteY2" fmla="*/ 278191 h 602993"/>
              <a:gd name="connsiteX3" fmla="*/ 721043 w 809715"/>
              <a:gd name="connsiteY3" fmla="*/ 250568 h 602993"/>
              <a:gd name="connsiteX4" fmla="*/ 721995 w 809715"/>
              <a:gd name="connsiteY4" fmla="*/ 249616 h 602993"/>
              <a:gd name="connsiteX5" fmla="*/ 742950 w 809715"/>
              <a:gd name="connsiteY5" fmla="*/ 277238 h 602993"/>
              <a:gd name="connsiteX6" fmla="*/ 723900 w 809715"/>
              <a:gd name="connsiteY6" fmla="*/ 305813 h 602993"/>
              <a:gd name="connsiteX7" fmla="*/ 464820 w 809715"/>
              <a:gd name="connsiteY7" fmla="*/ 118171 h 602993"/>
              <a:gd name="connsiteX8" fmla="*/ 447675 w 809715"/>
              <a:gd name="connsiteY8" fmla="*/ 129601 h 602993"/>
              <a:gd name="connsiteX9" fmla="*/ 440055 w 809715"/>
              <a:gd name="connsiteY9" fmla="*/ 127696 h 602993"/>
              <a:gd name="connsiteX10" fmla="*/ 344805 w 809715"/>
              <a:gd name="connsiteY10" fmla="*/ 105788 h 602993"/>
              <a:gd name="connsiteX11" fmla="*/ 290513 w 809715"/>
              <a:gd name="connsiteY11" fmla="*/ 113408 h 602993"/>
              <a:gd name="connsiteX12" fmla="*/ 266700 w 809715"/>
              <a:gd name="connsiteY12" fmla="*/ 100073 h 602993"/>
              <a:gd name="connsiteX13" fmla="*/ 280035 w 809715"/>
              <a:gd name="connsiteY13" fmla="*/ 76261 h 602993"/>
              <a:gd name="connsiteX14" fmla="*/ 343853 w 809715"/>
              <a:gd name="connsiteY14" fmla="*/ 67688 h 602993"/>
              <a:gd name="connsiteX15" fmla="*/ 454343 w 809715"/>
              <a:gd name="connsiteY15" fmla="*/ 92453 h 602993"/>
              <a:gd name="connsiteX16" fmla="*/ 464820 w 809715"/>
              <a:gd name="connsiteY16" fmla="*/ 118171 h 602993"/>
              <a:gd name="connsiteX17" fmla="*/ 793433 w 809715"/>
              <a:gd name="connsiteY17" fmla="*/ 191513 h 602993"/>
              <a:gd name="connsiteX18" fmla="*/ 716280 w 809715"/>
              <a:gd name="connsiteY18" fmla="*/ 207706 h 602993"/>
              <a:gd name="connsiteX19" fmla="*/ 630555 w 809715"/>
              <a:gd name="connsiteY19" fmla="*/ 213421 h 602993"/>
              <a:gd name="connsiteX20" fmla="*/ 342900 w 809715"/>
              <a:gd name="connsiteY20" fmla="*/ 29588 h 602993"/>
              <a:gd name="connsiteX21" fmla="*/ 223838 w 809715"/>
              <a:gd name="connsiteY21" fmla="*/ 56258 h 602993"/>
              <a:gd name="connsiteX22" fmla="*/ 106680 w 809715"/>
              <a:gd name="connsiteY22" fmla="*/ 1013 h 602993"/>
              <a:gd name="connsiteX23" fmla="*/ 93345 w 809715"/>
              <a:gd name="connsiteY23" fmla="*/ 12443 h 602993"/>
              <a:gd name="connsiteX24" fmla="*/ 131445 w 809715"/>
              <a:gd name="connsiteY24" fmla="*/ 120076 h 602993"/>
              <a:gd name="connsiteX25" fmla="*/ 76200 w 809715"/>
              <a:gd name="connsiteY25" fmla="*/ 201991 h 602993"/>
              <a:gd name="connsiteX26" fmla="*/ 62865 w 809715"/>
              <a:gd name="connsiteY26" fmla="*/ 213421 h 602993"/>
              <a:gd name="connsiteX27" fmla="*/ 28575 w 809715"/>
              <a:gd name="connsiteY27" fmla="*/ 221993 h 602993"/>
              <a:gd name="connsiteX28" fmla="*/ 0 w 809715"/>
              <a:gd name="connsiteY28" fmla="*/ 259141 h 602993"/>
              <a:gd name="connsiteX29" fmla="*/ 0 w 809715"/>
              <a:gd name="connsiteY29" fmla="*/ 333436 h 602993"/>
              <a:gd name="connsiteX30" fmla="*/ 28575 w 809715"/>
              <a:gd name="connsiteY30" fmla="*/ 370583 h 602993"/>
              <a:gd name="connsiteX31" fmla="*/ 63818 w 809715"/>
              <a:gd name="connsiteY31" fmla="*/ 379156 h 602993"/>
              <a:gd name="connsiteX32" fmla="*/ 77153 w 809715"/>
              <a:gd name="connsiteY32" fmla="*/ 390586 h 602993"/>
              <a:gd name="connsiteX33" fmla="*/ 148590 w 809715"/>
              <a:gd name="connsiteY33" fmla="*/ 488693 h 602993"/>
              <a:gd name="connsiteX34" fmla="*/ 155258 w 809715"/>
              <a:gd name="connsiteY34" fmla="*/ 500123 h 602993"/>
              <a:gd name="connsiteX35" fmla="*/ 169545 w 809715"/>
              <a:gd name="connsiteY35" fmla="*/ 586801 h 602993"/>
              <a:gd name="connsiteX36" fmla="*/ 188595 w 809715"/>
              <a:gd name="connsiteY36" fmla="*/ 602993 h 602993"/>
              <a:gd name="connsiteX37" fmla="*/ 251460 w 809715"/>
              <a:gd name="connsiteY37" fmla="*/ 602993 h 602993"/>
              <a:gd name="connsiteX38" fmla="*/ 270510 w 809715"/>
              <a:gd name="connsiteY38" fmla="*/ 586801 h 602993"/>
              <a:gd name="connsiteX39" fmla="*/ 275273 w 809715"/>
              <a:gd name="connsiteY39" fmla="*/ 556321 h 602993"/>
              <a:gd name="connsiteX40" fmla="*/ 343853 w 809715"/>
              <a:gd name="connsiteY40" fmla="*/ 564893 h 602993"/>
              <a:gd name="connsiteX41" fmla="*/ 421005 w 809715"/>
              <a:gd name="connsiteY41" fmla="*/ 554416 h 602993"/>
              <a:gd name="connsiteX42" fmla="*/ 426720 w 809715"/>
              <a:gd name="connsiteY42" fmla="*/ 586801 h 602993"/>
              <a:gd name="connsiteX43" fmla="*/ 445770 w 809715"/>
              <a:gd name="connsiteY43" fmla="*/ 602993 h 602993"/>
              <a:gd name="connsiteX44" fmla="*/ 508635 w 809715"/>
              <a:gd name="connsiteY44" fmla="*/ 602993 h 602993"/>
              <a:gd name="connsiteX45" fmla="*/ 527685 w 809715"/>
              <a:gd name="connsiteY45" fmla="*/ 586801 h 602993"/>
              <a:gd name="connsiteX46" fmla="*/ 541973 w 809715"/>
              <a:gd name="connsiteY46" fmla="*/ 500123 h 602993"/>
              <a:gd name="connsiteX47" fmla="*/ 548640 w 809715"/>
              <a:gd name="connsiteY47" fmla="*/ 488693 h 602993"/>
              <a:gd name="connsiteX48" fmla="*/ 647700 w 809715"/>
              <a:gd name="connsiteY48" fmla="*/ 296288 h 602993"/>
              <a:gd name="connsiteX49" fmla="*/ 641985 w 809715"/>
              <a:gd name="connsiteY49" fmla="*/ 249616 h 602993"/>
              <a:gd name="connsiteX50" fmla="*/ 677228 w 809715"/>
              <a:gd name="connsiteY50" fmla="*/ 242948 h 602993"/>
              <a:gd name="connsiteX51" fmla="*/ 666750 w 809715"/>
              <a:gd name="connsiteY51" fmla="*/ 277238 h 602993"/>
              <a:gd name="connsiteX52" fmla="*/ 685800 w 809715"/>
              <a:gd name="connsiteY52" fmla="*/ 327721 h 602993"/>
              <a:gd name="connsiteX53" fmla="*/ 723900 w 809715"/>
              <a:gd name="connsiteY53" fmla="*/ 344866 h 602993"/>
              <a:gd name="connsiteX54" fmla="*/ 781050 w 809715"/>
              <a:gd name="connsiteY54" fmla="*/ 278191 h 602993"/>
              <a:gd name="connsiteX55" fmla="*/ 761048 w 809715"/>
              <a:gd name="connsiteY55" fmla="*/ 231518 h 602993"/>
              <a:gd name="connsiteX56" fmla="*/ 787718 w 809715"/>
              <a:gd name="connsiteY56" fmla="*/ 229613 h 602993"/>
              <a:gd name="connsiteX57" fmla="*/ 809625 w 809715"/>
              <a:gd name="connsiteY57" fmla="*/ 213421 h 602993"/>
              <a:gd name="connsiteX58" fmla="*/ 793433 w 809715"/>
              <a:gd name="connsiteY58" fmla="*/ 191513 h 60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09715" h="602993">
                <a:moveTo>
                  <a:pt x="723900" y="305813"/>
                </a:moveTo>
                <a:cubicBezTo>
                  <a:pt x="719138" y="305813"/>
                  <a:pt x="715328" y="302956"/>
                  <a:pt x="712470" y="300098"/>
                </a:cubicBezTo>
                <a:cubicBezTo>
                  <a:pt x="707708" y="295336"/>
                  <a:pt x="704850" y="286763"/>
                  <a:pt x="704850" y="278191"/>
                </a:cubicBezTo>
                <a:cubicBezTo>
                  <a:pt x="704850" y="265808"/>
                  <a:pt x="713423" y="256283"/>
                  <a:pt x="721043" y="250568"/>
                </a:cubicBezTo>
                <a:lnTo>
                  <a:pt x="721995" y="249616"/>
                </a:lnTo>
                <a:cubicBezTo>
                  <a:pt x="740093" y="259141"/>
                  <a:pt x="742950" y="268666"/>
                  <a:pt x="742950" y="277238"/>
                </a:cubicBezTo>
                <a:cubicBezTo>
                  <a:pt x="742950" y="292478"/>
                  <a:pt x="734378" y="305813"/>
                  <a:pt x="723900" y="305813"/>
                </a:cubicBezTo>
                <a:close/>
                <a:moveTo>
                  <a:pt x="464820" y="118171"/>
                </a:moveTo>
                <a:cubicBezTo>
                  <a:pt x="461963" y="124838"/>
                  <a:pt x="454343" y="129601"/>
                  <a:pt x="447675" y="129601"/>
                </a:cubicBezTo>
                <a:cubicBezTo>
                  <a:pt x="444818" y="129601"/>
                  <a:pt x="441960" y="128648"/>
                  <a:pt x="440055" y="127696"/>
                </a:cubicBezTo>
                <a:cubicBezTo>
                  <a:pt x="409575" y="113408"/>
                  <a:pt x="376238" y="105788"/>
                  <a:pt x="344805" y="105788"/>
                </a:cubicBezTo>
                <a:cubicBezTo>
                  <a:pt x="326708" y="105788"/>
                  <a:pt x="308610" y="108646"/>
                  <a:pt x="290513" y="113408"/>
                </a:cubicBezTo>
                <a:cubicBezTo>
                  <a:pt x="280035" y="116266"/>
                  <a:pt x="269558" y="110551"/>
                  <a:pt x="266700" y="100073"/>
                </a:cubicBezTo>
                <a:cubicBezTo>
                  <a:pt x="263843" y="89596"/>
                  <a:pt x="269558" y="79118"/>
                  <a:pt x="280035" y="76261"/>
                </a:cubicBezTo>
                <a:cubicBezTo>
                  <a:pt x="300990" y="70546"/>
                  <a:pt x="322898" y="67688"/>
                  <a:pt x="343853" y="67688"/>
                </a:cubicBezTo>
                <a:cubicBezTo>
                  <a:pt x="380048" y="67688"/>
                  <a:pt x="419100" y="76261"/>
                  <a:pt x="454343" y="92453"/>
                </a:cubicBezTo>
                <a:cubicBezTo>
                  <a:pt x="464820" y="97216"/>
                  <a:pt x="469583" y="108646"/>
                  <a:pt x="464820" y="118171"/>
                </a:cubicBezTo>
                <a:close/>
                <a:moveTo>
                  <a:pt x="793433" y="191513"/>
                </a:moveTo>
                <a:cubicBezTo>
                  <a:pt x="769620" y="187703"/>
                  <a:pt x="740093" y="194371"/>
                  <a:pt x="716280" y="207706"/>
                </a:cubicBezTo>
                <a:cubicBezTo>
                  <a:pt x="694373" y="202943"/>
                  <a:pt x="661035" y="202943"/>
                  <a:pt x="630555" y="213421"/>
                </a:cubicBezTo>
                <a:cubicBezTo>
                  <a:pt x="585788" y="106741"/>
                  <a:pt x="461010" y="29588"/>
                  <a:pt x="342900" y="29588"/>
                </a:cubicBezTo>
                <a:cubicBezTo>
                  <a:pt x="301943" y="29588"/>
                  <a:pt x="260985" y="39113"/>
                  <a:pt x="223838" y="56258"/>
                </a:cubicBezTo>
                <a:lnTo>
                  <a:pt x="106680" y="1013"/>
                </a:lnTo>
                <a:cubicBezTo>
                  <a:pt x="99060" y="-2797"/>
                  <a:pt x="90488" y="4823"/>
                  <a:pt x="93345" y="12443"/>
                </a:cubicBezTo>
                <a:lnTo>
                  <a:pt x="131445" y="120076"/>
                </a:lnTo>
                <a:cubicBezTo>
                  <a:pt x="108585" y="143888"/>
                  <a:pt x="89535" y="171511"/>
                  <a:pt x="76200" y="201991"/>
                </a:cubicBezTo>
                <a:cubicBezTo>
                  <a:pt x="74295" y="207706"/>
                  <a:pt x="69533" y="211516"/>
                  <a:pt x="62865" y="213421"/>
                </a:cubicBezTo>
                <a:lnTo>
                  <a:pt x="28575" y="221993"/>
                </a:lnTo>
                <a:cubicBezTo>
                  <a:pt x="11430" y="225803"/>
                  <a:pt x="0" y="241043"/>
                  <a:pt x="0" y="259141"/>
                </a:cubicBezTo>
                <a:lnTo>
                  <a:pt x="0" y="333436"/>
                </a:lnTo>
                <a:cubicBezTo>
                  <a:pt x="0" y="350581"/>
                  <a:pt x="11430" y="365821"/>
                  <a:pt x="28575" y="370583"/>
                </a:cubicBezTo>
                <a:lnTo>
                  <a:pt x="63818" y="379156"/>
                </a:lnTo>
                <a:cubicBezTo>
                  <a:pt x="69533" y="381061"/>
                  <a:pt x="74295" y="384871"/>
                  <a:pt x="77153" y="390586"/>
                </a:cubicBezTo>
                <a:cubicBezTo>
                  <a:pt x="93345" y="427733"/>
                  <a:pt x="118110" y="461071"/>
                  <a:pt x="148590" y="488693"/>
                </a:cubicBezTo>
                <a:cubicBezTo>
                  <a:pt x="151448" y="491551"/>
                  <a:pt x="154305" y="495361"/>
                  <a:pt x="155258" y="500123"/>
                </a:cubicBezTo>
                <a:lnTo>
                  <a:pt x="169545" y="586801"/>
                </a:lnTo>
                <a:cubicBezTo>
                  <a:pt x="171450" y="596326"/>
                  <a:pt x="179070" y="602993"/>
                  <a:pt x="188595" y="602993"/>
                </a:cubicBezTo>
                <a:lnTo>
                  <a:pt x="251460" y="602993"/>
                </a:lnTo>
                <a:cubicBezTo>
                  <a:pt x="260985" y="602993"/>
                  <a:pt x="268605" y="596326"/>
                  <a:pt x="270510" y="586801"/>
                </a:cubicBezTo>
                <a:lnTo>
                  <a:pt x="275273" y="556321"/>
                </a:lnTo>
                <a:cubicBezTo>
                  <a:pt x="297180" y="562036"/>
                  <a:pt x="320040" y="564893"/>
                  <a:pt x="343853" y="564893"/>
                </a:cubicBezTo>
                <a:cubicBezTo>
                  <a:pt x="369570" y="564893"/>
                  <a:pt x="396240" y="561083"/>
                  <a:pt x="421005" y="554416"/>
                </a:cubicBezTo>
                <a:lnTo>
                  <a:pt x="426720" y="586801"/>
                </a:lnTo>
                <a:cubicBezTo>
                  <a:pt x="428625" y="596326"/>
                  <a:pt x="436245" y="602993"/>
                  <a:pt x="445770" y="602993"/>
                </a:cubicBezTo>
                <a:lnTo>
                  <a:pt x="508635" y="602993"/>
                </a:lnTo>
                <a:cubicBezTo>
                  <a:pt x="518160" y="602993"/>
                  <a:pt x="525780" y="596326"/>
                  <a:pt x="527685" y="586801"/>
                </a:cubicBezTo>
                <a:lnTo>
                  <a:pt x="541973" y="500123"/>
                </a:lnTo>
                <a:cubicBezTo>
                  <a:pt x="542925" y="495361"/>
                  <a:pt x="544830" y="491551"/>
                  <a:pt x="548640" y="488693"/>
                </a:cubicBezTo>
                <a:cubicBezTo>
                  <a:pt x="606743" y="438211"/>
                  <a:pt x="647700" y="371536"/>
                  <a:pt x="647700" y="296288"/>
                </a:cubicBezTo>
                <a:cubicBezTo>
                  <a:pt x="647700" y="280096"/>
                  <a:pt x="645795" y="264856"/>
                  <a:pt x="641985" y="249616"/>
                </a:cubicBezTo>
                <a:cubicBezTo>
                  <a:pt x="653415" y="245806"/>
                  <a:pt x="665798" y="242948"/>
                  <a:pt x="677228" y="242948"/>
                </a:cubicBezTo>
                <a:cubicBezTo>
                  <a:pt x="670560" y="253426"/>
                  <a:pt x="666750" y="264856"/>
                  <a:pt x="666750" y="277238"/>
                </a:cubicBezTo>
                <a:cubicBezTo>
                  <a:pt x="665798" y="296288"/>
                  <a:pt x="673418" y="314386"/>
                  <a:pt x="685800" y="327721"/>
                </a:cubicBezTo>
                <a:cubicBezTo>
                  <a:pt x="696278" y="338198"/>
                  <a:pt x="709613" y="344866"/>
                  <a:pt x="723900" y="344866"/>
                </a:cubicBezTo>
                <a:cubicBezTo>
                  <a:pt x="755333" y="344866"/>
                  <a:pt x="781050" y="315338"/>
                  <a:pt x="781050" y="278191"/>
                </a:cubicBezTo>
                <a:cubicBezTo>
                  <a:pt x="781050" y="260093"/>
                  <a:pt x="774383" y="243901"/>
                  <a:pt x="761048" y="231518"/>
                </a:cubicBezTo>
                <a:cubicBezTo>
                  <a:pt x="770573" y="229613"/>
                  <a:pt x="779145" y="228661"/>
                  <a:pt x="787718" y="229613"/>
                </a:cubicBezTo>
                <a:cubicBezTo>
                  <a:pt x="798195" y="231518"/>
                  <a:pt x="807720" y="223898"/>
                  <a:pt x="809625" y="213421"/>
                </a:cubicBezTo>
                <a:cubicBezTo>
                  <a:pt x="810578" y="202943"/>
                  <a:pt x="803910" y="193418"/>
                  <a:pt x="793433" y="191513"/>
                </a:cubicBezTo>
                <a:close/>
              </a:path>
            </a:pathLst>
          </a:custGeom>
          <a:solidFill>
            <a:schemeClr val="bg1"/>
          </a:solidFill>
          <a:ln w="9525" cap="flat">
            <a:noFill/>
            <a:prstDash val="solid"/>
            <a:miter/>
          </a:ln>
        </p:spPr>
        <p:txBody>
          <a:bodyPr rtlCol="0" anchor="ctr"/>
          <a:lstStyle/>
          <a:p>
            <a:endParaRPr lang="en-US"/>
          </a:p>
        </p:txBody>
      </p:sp>
      <p:pic>
        <p:nvPicPr>
          <p:cNvPr id="7" name="Graphic 6" descr="Teacher with solid fill">
            <a:extLst>
              <a:ext uri="{FF2B5EF4-FFF2-40B4-BE49-F238E27FC236}">
                <a16:creationId xmlns:a16="http://schemas.microsoft.com/office/drawing/2014/main" id="{D1290646-EEA0-B8A9-1349-8F562CCC3AB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19221" y="3030676"/>
            <a:ext cx="914400" cy="914400"/>
          </a:xfrm>
          <a:prstGeom prst="rect">
            <a:avLst/>
          </a:prstGeom>
        </p:spPr>
      </p:pic>
      <p:pic>
        <p:nvPicPr>
          <p:cNvPr id="8" name="Graphic 7" descr="Ear outline">
            <a:extLst>
              <a:ext uri="{FF2B5EF4-FFF2-40B4-BE49-F238E27FC236}">
                <a16:creationId xmlns:a16="http://schemas.microsoft.com/office/drawing/2014/main" id="{D790511A-4ABA-E519-08A5-A047C7B97C6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97932" y="3030676"/>
            <a:ext cx="914400" cy="914400"/>
          </a:xfrm>
          <a:prstGeom prst="rect">
            <a:avLst/>
          </a:prstGeom>
        </p:spPr>
      </p:pic>
      <p:pic>
        <p:nvPicPr>
          <p:cNvPr id="9" name="Graphic 8" descr="Compass with solid fill">
            <a:extLst>
              <a:ext uri="{FF2B5EF4-FFF2-40B4-BE49-F238E27FC236}">
                <a16:creationId xmlns:a16="http://schemas.microsoft.com/office/drawing/2014/main" id="{8FA7FD5D-14D3-0680-10B9-0D5312B173C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571793" y="2219511"/>
            <a:ext cx="914400" cy="914400"/>
          </a:xfrm>
          <a:prstGeom prst="rect">
            <a:avLst/>
          </a:prstGeom>
        </p:spPr>
      </p:pic>
      <p:grpSp>
        <p:nvGrpSpPr>
          <p:cNvPr id="12" name="Group 7">
            <a:extLst>
              <a:ext uri="{FF2B5EF4-FFF2-40B4-BE49-F238E27FC236}">
                <a16:creationId xmlns:a16="http://schemas.microsoft.com/office/drawing/2014/main" id="{02E3D530-E161-B1B1-B488-0862E9A1A4A5}"/>
              </a:ext>
            </a:extLst>
          </p:cNvPr>
          <p:cNvGrpSpPr/>
          <p:nvPr/>
        </p:nvGrpSpPr>
        <p:grpSpPr>
          <a:xfrm>
            <a:off x="-16928" y="9554885"/>
            <a:ext cx="18287990" cy="782915"/>
            <a:chOff x="53736" y="255270"/>
            <a:chExt cx="1631616" cy="69850"/>
          </a:xfrm>
        </p:grpSpPr>
        <p:sp>
          <p:nvSpPr>
            <p:cNvPr id="17" name="Freeform 8">
              <a:extLst>
                <a:ext uri="{FF2B5EF4-FFF2-40B4-BE49-F238E27FC236}">
                  <a16:creationId xmlns:a16="http://schemas.microsoft.com/office/drawing/2014/main" id="{BFCF0672-0375-7A36-F5F0-9EC090F53E35}"/>
                </a:ext>
              </a:extLst>
            </p:cNvPr>
            <p:cNvSpPr/>
            <p:nvPr/>
          </p:nvSpPr>
          <p:spPr>
            <a:xfrm>
              <a:off x="53736" y="255270"/>
              <a:ext cx="1631616" cy="69850"/>
            </a:xfrm>
            <a:custGeom>
              <a:avLst/>
              <a:gdLst/>
              <a:ahLst/>
              <a:cxnLst/>
              <a:rect l="l" t="t" r="r" b="b"/>
              <a:pathLst>
                <a:path w="4121403" h="69850">
                  <a:moveTo>
                    <a:pt x="3830574" y="0"/>
                  </a:moveTo>
                  <a:lnTo>
                    <a:pt x="0" y="0"/>
                  </a:lnTo>
                  <a:lnTo>
                    <a:pt x="0" y="69850"/>
                  </a:lnTo>
                  <a:lnTo>
                    <a:pt x="4121403" y="69850"/>
                  </a:lnTo>
                  <a:lnTo>
                    <a:pt x="4121403" y="0"/>
                  </a:lnTo>
                  <a:close/>
                </a:path>
              </a:pathLst>
            </a:custGeom>
            <a:solidFill>
              <a:srgbClr val="0E73B9"/>
            </a:solidFill>
          </p:spPr>
        </p:sp>
      </p:grpSp>
      <p:sp>
        <p:nvSpPr>
          <p:cNvPr id="19" name="TextBox 9">
            <a:extLst>
              <a:ext uri="{FF2B5EF4-FFF2-40B4-BE49-F238E27FC236}">
                <a16:creationId xmlns:a16="http://schemas.microsoft.com/office/drawing/2014/main" id="{1F088D07-0F75-BE81-B82A-31894ACACABE}"/>
              </a:ext>
            </a:extLst>
          </p:cNvPr>
          <p:cNvSpPr txBox="1"/>
          <p:nvPr/>
        </p:nvSpPr>
        <p:spPr>
          <a:xfrm>
            <a:off x="424190" y="9781183"/>
            <a:ext cx="8078093" cy="316230"/>
          </a:xfrm>
          <a:prstGeom prst="rect">
            <a:avLst/>
          </a:prstGeom>
        </p:spPr>
        <p:txBody>
          <a:bodyPr lIns="0" tIns="0" rIns="0" bIns="0" rtlCol="0" anchor="t">
            <a:spAutoFit/>
          </a:bodyPr>
          <a:lstStyle/>
          <a:p>
            <a:pPr>
              <a:lnSpc>
                <a:spcPts val="2520"/>
              </a:lnSpc>
              <a:spcBef>
                <a:spcPct val="0"/>
              </a:spcBef>
            </a:pPr>
            <a:r>
              <a:rPr lang="en-US" sz="1800" dirty="0">
                <a:solidFill>
                  <a:srgbClr val="FFFFFF"/>
                </a:solidFill>
                <a:latin typeface="Source Sans Pro"/>
              </a:rPr>
              <a:t>Trinity College Dublin, The University of Dublin</a:t>
            </a:r>
          </a:p>
        </p:txBody>
      </p:sp>
      <p:sp>
        <p:nvSpPr>
          <p:cNvPr id="20" name="Slide Number Placeholder 6">
            <a:extLst>
              <a:ext uri="{FF2B5EF4-FFF2-40B4-BE49-F238E27FC236}">
                <a16:creationId xmlns:a16="http://schemas.microsoft.com/office/drawing/2014/main" id="{04A8CC90-03A7-5835-BD41-BF1B83039C99}"/>
              </a:ext>
            </a:extLst>
          </p:cNvPr>
          <p:cNvSpPr txBox="1">
            <a:spLocks/>
          </p:cNvSpPr>
          <p:nvPr/>
        </p:nvSpPr>
        <p:spPr>
          <a:xfrm>
            <a:off x="15996851" y="9743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smtClean="0">
                <a:solidFill>
                  <a:schemeClr val="bg1"/>
                </a:solidFill>
              </a:rPr>
              <a:pPr/>
              <a:t>8</a:t>
            </a:fld>
            <a:endParaRPr lang="en-US" sz="1400" dirty="0">
              <a:solidFill>
                <a:schemeClr val="bg1"/>
              </a:solidFill>
            </a:endParaRPr>
          </a:p>
        </p:txBody>
      </p:sp>
      <p:sp>
        <p:nvSpPr>
          <p:cNvPr id="11" name="TextBox 10">
            <a:extLst>
              <a:ext uri="{FF2B5EF4-FFF2-40B4-BE49-F238E27FC236}">
                <a16:creationId xmlns:a16="http://schemas.microsoft.com/office/drawing/2014/main" id="{41EF5F3F-C15F-3B7F-A104-8D1BFD2D1FE5}"/>
              </a:ext>
            </a:extLst>
          </p:cNvPr>
          <p:cNvSpPr txBox="1"/>
          <p:nvPr/>
        </p:nvSpPr>
        <p:spPr>
          <a:xfrm>
            <a:off x="1748485" y="3109534"/>
            <a:ext cx="7202019" cy="518796"/>
          </a:xfrm>
          <a:prstGeom prst="rect">
            <a:avLst/>
          </a:prstGeom>
          <a:noFill/>
        </p:spPr>
        <p:txBody>
          <a:bodyPr wrap="square">
            <a:spAutoFit/>
          </a:bodyPr>
          <a:lstStyle/>
          <a:p>
            <a:pPr algn="ctr">
              <a:lnSpc>
                <a:spcPts val="3570"/>
              </a:lnSpc>
            </a:pPr>
            <a:endParaRPr lang="en-US" sz="2400" dirty="0">
              <a:latin typeface="Source Sans Pro"/>
            </a:endParaRPr>
          </a:p>
        </p:txBody>
      </p:sp>
      <p:graphicFrame>
        <p:nvGraphicFramePr>
          <p:cNvPr id="13" name="Chart 12">
            <a:extLst>
              <a:ext uri="{FF2B5EF4-FFF2-40B4-BE49-F238E27FC236}">
                <a16:creationId xmlns:a16="http://schemas.microsoft.com/office/drawing/2014/main" id="{36FFB29A-4BFE-6A1C-8BE4-CC435C864E6E}"/>
              </a:ext>
            </a:extLst>
          </p:cNvPr>
          <p:cNvGraphicFramePr/>
          <p:nvPr>
            <p:extLst>
              <p:ext uri="{D42A27DB-BD31-4B8C-83A1-F6EECF244321}">
                <p14:modId xmlns:p14="http://schemas.microsoft.com/office/powerpoint/2010/main" val="1836334974"/>
              </p:ext>
            </p:extLst>
          </p:nvPr>
        </p:nvGraphicFramePr>
        <p:xfrm>
          <a:off x="2854504" y="1951721"/>
          <a:ext cx="12192000" cy="8128000"/>
        </p:xfrm>
        <a:graphic>
          <a:graphicData uri="http://schemas.openxmlformats.org/drawingml/2006/chart">
            <c:chart xmlns:c="http://schemas.openxmlformats.org/drawingml/2006/chart" xmlns:r="http://schemas.openxmlformats.org/officeDocument/2006/relationships" r:id="rId10"/>
          </a:graphicData>
        </a:graphic>
      </p:graphicFrame>
      <p:sp>
        <p:nvSpPr>
          <p:cNvPr id="5" name="TextBox 4">
            <a:extLst>
              <a:ext uri="{FF2B5EF4-FFF2-40B4-BE49-F238E27FC236}">
                <a16:creationId xmlns:a16="http://schemas.microsoft.com/office/drawing/2014/main" id="{D08C3545-A7C1-652E-A34E-E5893E87344B}"/>
              </a:ext>
            </a:extLst>
          </p:cNvPr>
          <p:cNvSpPr txBox="1"/>
          <p:nvPr/>
        </p:nvSpPr>
        <p:spPr>
          <a:xfrm>
            <a:off x="4303966" y="1439534"/>
            <a:ext cx="9915224" cy="461665"/>
          </a:xfrm>
          <a:prstGeom prst="rect">
            <a:avLst/>
          </a:prstGeom>
          <a:noFill/>
        </p:spPr>
        <p:txBody>
          <a:bodyPr wrap="square" rtlCol="0">
            <a:spAutoFit/>
          </a:bodyPr>
          <a:lstStyle/>
          <a:p>
            <a:pPr algn="ctr"/>
            <a:r>
              <a:rPr lang="en-IE" sz="2400" dirty="0"/>
              <a:t>Have you engaged with the following areas during the last academic year?</a:t>
            </a:r>
          </a:p>
        </p:txBody>
      </p:sp>
    </p:spTree>
    <p:extLst>
      <p:ext uri="{BB962C8B-B14F-4D97-AF65-F5344CB8AC3E}">
        <p14:creationId xmlns:p14="http://schemas.microsoft.com/office/powerpoint/2010/main" val="681255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131D92-2526-36BB-4C86-3984054EB99E}"/>
              </a:ext>
            </a:extLst>
          </p:cNvPr>
          <p:cNvSpPr txBox="1"/>
          <p:nvPr/>
        </p:nvSpPr>
        <p:spPr>
          <a:xfrm>
            <a:off x="1034681" y="398502"/>
            <a:ext cx="14215275" cy="553998"/>
          </a:xfrm>
          <a:prstGeom prst="rect">
            <a:avLst/>
          </a:prstGeom>
        </p:spPr>
        <p:txBody>
          <a:bodyPr wrap="square" lIns="0" tIns="0" rIns="0" bIns="0" rtlCol="0" anchor="t">
            <a:noAutofit/>
          </a:bodyPr>
          <a:lstStyle/>
          <a:p>
            <a:pPr>
              <a:spcBef>
                <a:spcPct val="0"/>
              </a:spcBef>
            </a:pPr>
            <a:r>
              <a:rPr lang="en-US" sz="3600" b="1" dirty="0">
                <a:solidFill>
                  <a:schemeClr val="tx1">
                    <a:lumMod val="75000"/>
                    <a:lumOff val="25000"/>
                  </a:schemeClr>
                </a:solidFill>
                <a:latin typeface="Arial" panose="020B0604020202020204" pitchFamily="34" charset="0"/>
                <a:cs typeface="Arial" panose="020B0604020202020204" pitchFamily="34" charset="0"/>
              </a:rPr>
              <a:t>Undergraduate 2023 evaluation- Academic skills</a:t>
            </a:r>
          </a:p>
        </p:txBody>
      </p:sp>
      <p:cxnSp>
        <p:nvCxnSpPr>
          <p:cNvPr id="4" name="Straight Connector 3">
            <a:extLst>
              <a:ext uri="{FF2B5EF4-FFF2-40B4-BE49-F238E27FC236}">
                <a16:creationId xmlns:a16="http://schemas.microsoft.com/office/drawing/2014/main" id="{0CEF64BF-D544-F2EB-BF6C-2F06E2D4CD3D}"/>
              </a:ext>
            </a:extLst>
          </p:cNvPr>
          <p:cNvCxnSpPr>
            <a:cxnSpLocks/>
          </p:cNvCxnSpPr>
          <p:nvPr/>
        </p:nvCxnSpPr>
        <p:spPr>
          <a:xfrm>
            <a:off x="1059618" y="1028700"/>
            <a:ext cx="14190338" cy="0"/>
          </a:xfrm>
          <a:prstGeom prst="line">
            <a:avLst/>
          </a:prstGeom>
          <a:ln w="31750" cmpd="sng">
            <a:gradFill>
              <a:gsLst>
                <a:gs pos="100000">
                  <a:srgbClr val="006CA6">
                    <a:alpha val="0"/>
                  </a:srgbClr>
                </a:gs>
                <a:gs pos="0">
                  <a:srgbClr val="006CA6"/>
                </a:gs>
                <a:gs pos="82000">
                  <a:srgbClr val="006CA6"/>
                </a:gs>
              </a:gsLst>
              <a:lin ang="0" scaled="0"/>
            </a:gradFill>
          </a:ln>
        </p:spPr>
        <p:style>
          <a:lnRef idx="1">
            <a:schemeClr val="accent2"/>
          </a:lnRef>
          <a:fillRef idx="0">
            <a:schemeClr val="accent2"/>
          </a:fillRef>
          <a:effectRef idx="0">
            <a:schemeClr val="accent2"/>
          </a:effectRef>
          <a:fontRef idx="minor">
            <a:schemeClr val="tx1"/>
          </a:fontRef>
        </p:style>
      </p:cxnSp>
      <p:pic>
        <p:nvPicPr>
          <p:cNvPr id="14" name="Graphic 13" descr="Open hand with solid fill">
            <a:extLst>
              <a:ext uri="{FF2B5EF4-FFF2-40B4-BE49-F238E27FC236}">
                <a16:creationId xmlns:a16="http://schemas.microsoft.com/office/drawing/2014/main" id="{0066B988-65BD-724E-FCC1-F255DD6BCFA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11871" y="2499478"/>
            <a:ext cx="1976400" cy="1976400"/>
          </a:xfrm>
          <a:prstGeom prst="rect">
            <a:avLst/>
          </a:prstGeom>
        </p:spPr>
      </p:pic>
      <p:sp>
        <p:nvSpPr>
          <p:cNvPr id="2" name="Graphic 15" descr="Piggy Bank with solid fill">
            <a:extLst>
              <a:ext uri="{FF2B5EF4-FFF2-40B4-BE49-F238E27FC236}">
                <a16:creationId xmlns:a16="http://schemas.microsoft.com/office/drawing/2014/main" id="{9730BD30-F096-3FC7-E8BE-9A2ED6DD014C}"/>
              </a:ext>
            </a:extLst>
          </p:cNvPr>
          <p:cNvSpPr/>
          <p:nvPr/>
        </p:nvSpPr>
        <p:spPr>
          <a:xfrm>
            <a:off x="10571793" y="4073878"/>
            <a:ext cx="914400" cy="588722"/>
          </a:xfrm>
          <a:custGeom>
            <a:avLst/>
            <a:gdLst>
              <a:gd name="connsiteX0" fmla="*/ 723900 w 809715"/>
              <a:gd name="connsiteY0" fmla="*/ 305813 h 602993"/>
              <a:gd name="connsiteX1" fmla="*/ 712470 w 809715"/>
              <a:gd name="connsiteY1" fmla="*/ 300098 h 602993"/>
              <a:gd name="connsiteX2" fmla="*/ 704850 w 809715"/>
              <a:gd name="connsiteY2" fmla="*/ 278191 h 602993"/>
              <a:gd name="connsiteX3" fmla="*/ 721043 w 809715"/>
              <a:gd name="connsiteY3" fmla="*/ 250568 h 602993"/>
              <a:gd name="connsiteX4" fmla="*/ 721995 w 809715"/>
              <a:gd name="connsiteY4" fmla="*/ 249616 h 602993"/>
              <a:gd name="connsiteX5" fmla="*/ 742950 w 809715"/>
              <a:gd name="connsiteY5" fmla="*/ 277238 h 602993"/>
              <a:gd name="connsiteX6" fmla="*/ 723900 w 809715"/>
              <a:gd name="connsiteY6" fmla="*/ 305813 h 602993"/>
              <a:gd name="connsiteX7" fmla="*/ 464820 w 809715"/>
              <a:gd name="connsiteY7" fmla="*/ 118171 h 602993"/>
              <a:gd name="connsiteX8" fmla="*/ 447675 w 809715"/>
              <a:gd name="connsiteY8" fmla="*/ 129601 h 602993"/>
              <a:gd name="connsiteX9" fmla="*/ 440055 w 809715"/>
              <a:gd name="connsiteY9" fmla="*/ 127696 h 602993"/>
              <a:gd name="connsiteX10" fmla="*/ 344805 w 809715"/>
              <a:gd name="connsiteY10" fmla="*/ 105788 h 602993"/>
              <a:gd name="connsiteX11" fmla="*/ 290513 w 809715"/>
              <a:gd name="connsiteY11" fmla="*/ 113408 h 602993"/>
              <a:gd name="connsiteX12" fmla="*/ 266700 w 809715"/>
              <a:gd name="connsiteY12" fmla="*/ 100073 h 602993"/>
              <a:gd name="connsiteX13" fmla="*/ 280035 w 809715"/>
              <a:gd name="connsiteY13" fmla="*/ 76261 h 602993"/>
              <a:gd name="connsiteX14" fmla="*/ 343853 w 809715"/>
              <a:gd name="connsiteY14" fmla="*/ 67688 h 602993"/>
              <a:gd name="connsiteX15" fmla="*/ 454343 w 809715"/>
              <a:gd name="connsiteY15" fmla="*/ 92453 h 602993"/>
              <a:gd name="connsiteX16" fmla="*/ 464820 w 809715"/>
              <a:gd name="connsiteY16" fmla="*/ 118171 h 602993"/>
              <a:gd name="connsiteX17" fmla="*/ 793433 w 809715"/>
              <a:gd name="connsiteY17" fmla="*/ 191513 h 602993"/>
              <a:gd name="connsiteX18" fmla="*/ 716280 w 809715"/>
              <a:gd name="connsiteY18" fmla="*/ 207706 h 602993"/>
              <a:gd name="connsiteX19" fmla="*/ 630555 w 809715"/>
              <a:gd name="connsiteY19" fmla="*/ 213421 h 602993"/>
              <a:gd name="connsiteX20" fmla="*/ 342900 w 809715"/>
              <a:gd name="connsiteY20" fmla="*/ 29588 h 602993"/>
              <a:gd name="connsiteX21" fmla="*/ 223838 w 809715"/>
              <a:gd name="connsiteY21" fmla="*/ 56258 h 602993"/>
              <a:gd name="connsiteX22" fmla="*/ 106680 w 809715"/>
              <a:gd name="connsiteY22" fmla="*/ 1013 h 602993"/>
              <a:gd name="connsiteX23" fmla="*/ 93345 w 809715"/>
              <a:gd name="connsiteY23" fmla="*/ 12443 h 602993"/>
              <a:gd name="connsiteX24" fmla="*/ 131445 w 809715"/>
              <a:gd name="connsiteY24" fmla="*/ 120076 h 602993"/>
              <a:gd name="connsiteX25" fmla="*/ 76200 w 809715"/>
              <a:gd name="connsiteY25" fmla="*/ 201991 h 602993"/>
              <a:gd name="connsiteX26" fmla="*/ 62865 w 809715"/>
              <a:gd name="connsiteY26" fmla="*/ 213421 h 602993"/>
              <a:gd name="connsiteX27" fmla="*/ 28575 w 809715"/>
              <a:gd name="connsiteY27" fmla="*/ 221993 h 602993"/>
              <a:gd name="connsiteX28" fmla="*/ 0 w 809715"/>
              <a:gd name="connsiteY28" fmla="*/ 259141 h 602993"/>
              <a:gd name="connsiteX29" fmla="*/ 0 w 809715"/>
              <a:gd name="connsiteY29" fmla="*/ 333436 h 602993"/>
              <a:gd name="connsiteX30" fmla="*/ 28575 w 809715"/>
              <a:gd name="connsiteY30" fmla="*/ 370583 h 602993"/>
              <a:gd name="connsiteX31" fmla="*/ 63818 w 809715"/>
              <a:gd name="connsiteY31" fmla="*/ 379156 h 602993"/>
              <a:gd name="connsiteX32" fmla="*/ 77153 w 809715"/>
              <a:gd name="connsiteY32" fmla="*/ 390586 h 602993"/>
              <a:gd name="connsiteX33" fmla="*/ 148590 w 809715"/>
              <a:gd name="connsiteY33" fmla="*/ 488693 h 602993"/>
              <a:gd name="connsiteX34" fmla="*/ 155258 w 809715"/>
              <a:gd name="connsiteY34" fmla="*/ 500123 h 602993"/>
              <a:gd name="connsiteX35" fmla="*/ 169545 w 809715"/>
              <a:gd name="connsiteY35" fmla="*/ 586801 h 602993"/>
              <a:gd name="connsiteX36" fmla="*/ 188595 w 809715"/>
              <a:gd name="connsiteY36" fmla="*/ 602993 h 602993"/>
              <a:gd name="connsiteX37" fmla="*/ 251460 w 809715"/>
              <a:gd name="connsiteY37" fmla="*/ 602993 h 602993"/>
              <a:gd name="connsiteX38" fmla="*/ 270510 w 809715"/>
              <a:gd name="connsiteY38" fmla="*/ 586801 h 602993"/>
              <a:gd name="connsiteX39" fmla="*/ 275273 w 809715"/>
              <a:gd name="connsiteY39" fmla="*/ 556321 h 602993"/>
              <a:gd name="connsiteX40" fmla="*/ 343853 w 809715"/>
              <a:gd name="connsiteY40" fmla="*/ 564893 h 602993"/>
              <a:gd name="connsiteX41" fmla="*/ 421005 w 809715"/>
              <a:gd name="connsiteY41" fmla="*/ 554416 h 602993"/>
              <a:gd name="connsiteX42" fmla="*/ 426720 w 809715"/>
              <a:gd name="connsiteY42" fmla="*/ 586801 h 602993"/>
              <a:gd name="connsiteX43" fmla="*/ 445770 w 809715"/>
              <a:gd name="connsiteY43" fmla="*/ 602993 h 602993"/>
              <a:gd name="connsiteX44" fmla="*/ 508635 w 809715"/>
              <a:gd name="connsiteY44" fmla="*/ 602993 h 602993"/>
              <a:gd name="connsiteX45" fmla="*/ 527685 w 809715"/>
              <a:gd name="connsiteY45" fmla="*/ 586801 h 602993"/>
              <a:gd name="connsiteX46" fmla="*/ 541973 w 809715"/>
              <a:gd name="connsiteY46" fmla="*/ 500123 h 602993"/>
              <a:gd name="connsiteX47" fmla="*/ 548640 w 809715"/>
              <a:gd name="connsiteY47" fmla="*/ 488693 h 602993"/>
              <a:gd name="connsiteX48" fmla="*/ 647700 w 809715"/>
              <a:gd name="connsiteY48" fmla="*/ 296288 h 602993"/>
              <a:gd name="connsiteX49" fmla="*/ 641985 w 809715"/>
              <a:gd name="connsiteY49" fmla="*/ 249616 h 602993"/>
              <a:gd name="connsiteX50" fmla="*/ 677228 w 809715"/>
              <a:gd name="connsiteY50" fmla="*/ 242948 h 602993"/>
              <a:gd name="connsiteX51" fmla="*/ 666750 w 809715"/>
              <a:gd name="connsiteY51" fmla="*/ 277238 h 602993"/>
              <a:gd name="connsiteX52" fmla="*/ 685800 w 809715"/>
              <a:gd name="connsiteY52" fmla="*/ 327721 h 602993"/>
              <a:gd name="connsiteX53" fmla="*/ 723900 w 809715"/>
              <a:gd name="connsiteY53" fmla="*/ 344866 h 602993"/>
              <a:gd name="connsiteX54" fmla="*/ 781050 w 809715"/>
              <a:gd name="connsiteY54" fmla="*/ 278191 h 602993"/>
              <a:gd name="connsiteX55" fmla="*/ 761048 w 809715"/>
              <a:gd name="connsiteY55" fmla="*/ 231518 h 602993"/>
              <a:gd name="connsiteX56" fmla="*/ 787718 w 809715"/>
              <a:gd name="connsiteY56" fmla="*/ 229613 h 602993"/>
              <a:gd name="connsiteX57" fmla="*/ 809625 w 809715"/>
              <a:gd name="connsiteY57" fmla="*/ 213421 h 602993"/>
              <a:gd name="connsiteX58" fmla="*/ 793433 w 809715"/>
              <a:gd name="connsiteY58" fmla="*/ 191513 h 60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09715" h="602993">
                <a:moveTo>
                  <a:pt x="723900" y="305813"/>
                </a:moveTo>
                <a:cubicBezTo>
                  <a:pt x="719138" y="305813"/>
                  <a:pt x="715328" y="302956"/>
                  <a:pt x="712470" y="300098"/>
                </a:cubicBezTo>
                <a:cubicBezTo>
                  <a:pt x="707708" y="295336"/>
                  <a:pt x="704850" y="286763"/>
                  <a:pt x="704850" y="278191"/>
                </a:cubicBezTo>
                <a:cubicBezTo>
                  <a:pt x="704850" y="265808"/>
                  <a:pt x="713423" y="256283"/>
                  <a:pt x="721043" y="250568"/>
                </a:cubicBezTo>
                <a:lnTo>
                  <a:pt x="721995" y="249616"/>
                </a:lnTo>
                <a:cubicBezTo>
                  <a:pt x="740093" y="259141"/>
                  <a:pt x="742950" y="268666"/>
                  <a:pt x="742950" y="277238"/>
                </a:cubicBezTo>
                <a:cubicBezTo>
                  <a:pt x="742950" y="292478"/>
                  <a:pt x="734378" y="305813"/>
                  <a:pt x="723900" y="305813"/>
                </a:cubicBezTo>
                <a:close/>
                <a:moveTo>
                  <a:pt x="464820" y="118171"/>
                </a:moveTo>
                <a:cubicBezTo>
                  <a:pt x="461963" y="124838"/>
                  <a:pt x="454343" y="129601"/>
                  <a:pt x="447675" y="129601"/>
                </a:cubicBezTo>
                <a:cubicBezTo>
                  <a:pt x="444818" y="129601"/>
                  <a:pt x="441960" y="128648"/>
                  <a:pt x="440055" y="127696"/>
                </a:cubicBezTo>
                <a:cubicBezTo>
                  <a:pt x="409575" y="113408"/>
                  <a:pt x="376238" y="105788"/>
                  <a:pt x="344805" y="105788"/>
                </a:cubicBezTo>
                <a:cubicBezTo>
                  <a:pt x="326708" y="105788"/>
                  <a:pt x="308610" y="108646"/>
                  <a:pt x="290513" y="113408"/>
                </a:cubicBezTo>
                <a:cubicBezTo>
                  <a:pt x="280035" y="116266"/>
                  <a:pt x="269558" y="110551"/>
                  <a:pt x="266700" y="100073"/>
                </a:cubicBezTo>
                <a:cubicBezTo>
                  <a:pt x="263843" y="89596"/>
                  <a:pt x="269558" y="79118"/>
                  <a:pt x="280035" y="76261"/>
                </a:cubicBezTo>
                <a:cubicBezTo>
                  <a:pt x="300990" y="70546"/>
                  <a:pt x="322898" y="67688"/>
                  <a:pt x="343853" y="67688"/>
                </a:cubicBezTo>
                <a:cubicBezTo>
                  <a:pt x="380048" y="67688"/>
                  <a:pt x="419100" y="76261"/>
                  <a:pt x="454343" y="92453"/>
                </a:cubicBezTo>
                <a:cubicBezTo>
                  <a:pt x="464820" y="97216"/>
                  <a:pt x="469583" y="108646"/>
                  <a:pt x="464820" y="118171"/>
                </a:cubicBezTo>
                <a:close/>
                <a:moveTo>
                  <a:pt x="793433" y="191513"/>
                </a:moveTo>
                <a:cubicBezTo>
                  <a:pt x="769620" y="187703"/>
                  <a:pt x="740093" y="194371"/>
                  <a:pt x="716280" y="207706"/>
                </a:cubicBezTo>
                <a:cubicBezTo>
                  <a:pt x="694373" y="202943"/>
                  <a:pt x="661035" y="202943"/>
                  <a:pt x="630555" y="213421"/>
                </a:cubicBezTo>
                <a:cubicBezTo>
                  <a:pt x="585788" y="106741"/>
                  <a:pt x="461010" y="29588"/>
                  <a:pt x="342900" y="29588"/>
                </a:cubicBezTo>
                <a:cubicBezTo>
                  <a:pt x="301943" y="29588"/>
                  <a:pt x="260985" y="39113"/>
                  <a:pt x="223838" y="56258"/>
                </a:cubicBezTo>
                <a:lnTo>
                  <a:pt x="106680" y="1013"/>
                </a:lnTo>
                <a:cubicBezTo>
                  <a:pt x="99060" y="-2797"/>
                  <a:pt x="90488" y="4823"/>
                  <a:pt x="93345" y="12443"/>
                </a:cubicBezTo>
                <a:lnTo>
                  <a:pt x="131445" y="120076"/>
                </a:lnTo>
                <a:cubicBezTo>
                  <a:pt x="108585" y="143888"/>
                  <a:pt x="89535" y="171511"/>
                  <a:pt x="76200" y="201991"/>
                </a:cubicBezTo>
                <a:cubicBezTo>
                  <a:pt x="74295" y="207706"/>
                  <a:pt x="69533" y="211516"/>
                  <a:pt x="62865" y="213421"/>
                </a:cubicBezTo>
                <a:lnTo>
                  <a:pt x="28575" y="221993"/>
                </a:lnTo>
                <a:cubicBezTo>
                  <a:pt x="11430" y="225803"/>
                  <a:pt x="0" y="241043"/>
                  <a:pt x="0" y="259141"/>
                </a:cubicBezTo>
                <a:lnTo>
                  <a:pt x="0" y="333436"/>
                </a:lnTo>
                <a:cubicBezTo>
                  <a:pt x="0" y="350581"/>
                  <a:pt x="11430" y="365821"/>
                  <a:pt x="28575" y="370583"/>
                </a:cubicBezTo>
                <a:lnTo>
                  <a:pt x="63818" y="379156"/>
                </a:lnTo>
                <a:cubicBezTo>
                  <a:pt x="69533" y="381061"/>
                  <a:pt x="74295" y="384871"/>
                  <a:pt x="77153" y="390586"/>
                </a:cubicBezTo>
                <a:cubicBezTo>
                  <a:pt x="93345" y="427733"/>
                  <a:pt x="118110" y="461071"/>
                  <a:pt x="148590" y="488693"/>
                </a:cubicBezTo>
                <a:cubicBezTo>
                  <a:pt x="151448" y="491551"/>
                  <a:pt x="154305" y="495361"/>
                  <a:pt x="155258" y="500123"/>
                </a:cubicBezTo>
                <a:lnTo>
                  <a:pt x="169545" y="586801"/>
                </a:lnTo>
                <a:cubicBezTo>
                  <a:pt x="171450" y="596326"/>
                  <a:pt x="179070" y="602993"/>
                  <a:pt x="188595" y="602993"/>
                </a:cubicBezTo>
                <a:lnTo>
                  <a:pt x="251460" y="602993"/>
                </a:lnTo>
                <a:cubicBezTo>
                  <a:pt x="260985" y="602993"/>
                  <a:pt x="268605" y="596326"/>
                  <a:pt x="270510" y="586801"/>
                </a:cubicBezTo>
                <a:lnTo>
                  <a:pt x="275273" y="556321"/>
                </a:lnTo>
                <a:cubicBezTo>
                  <a:pt x="297180" y="562036"/>
                  <a:pt x="320040" y="564893"/>
                  <a:pt x="343853" y="564893"/>
                </a:cubicBezTo>
                <a:cubicBezTo>
                  <a:pt x="369570" y="564893"/>
                  <a:pt x="396240" y="561083"/>
                  <a:pt x="421005" y="554416"/>
                </a:cubicBezTo>
                <a:lnTo>
                  <a:pt x="426720" y="586801"/>
                </a:lnTo>
                <a:cubicBezTo>
                  <a:pt x="428625" y="596326"/>
                  <a:pt x="436245" y="602993"/>
                  <a:pt x="445770" y="602993"/>
                </a:cubicBezTo>
                <a:lnTo>
                  <a:pt x="508635" y="602993"/>
                </a:lnTo>
                <a:cubicBezTo>
                  <a:pt x="518160" y="602993"/>
                  <a:pt x="525780" y="596326"/>
                  <a:pt x="527685" y="586801"/>
                </a:cubicBezTo>
                <a:lnTo>
                  <a:pt x="541973" y="500123"/>
                </a:lnTo>
                <a:cubicBezTo>
                  <a:pt x="542925" y="495361"/>
                  <a:pt x="544830" y="491551"/>
                  <a:pt x="548640" y="488693"/>
                </a:cubicBezTo>
                <a:cubicBezTo>
                  <a:pt x="606743" y="438211"/>
                  <a:pt x="647700" y="371536"/>
                  <a:pt x="647700" y="296288"/>
                </a:cubicBezTo>
                <a:cubicBezTo>
                  <a:pt x="647700" y="280096"/>
                  <a:pt x="645795" y="264856"/>
                  <a:pt x="641985" y="249616"/>
                </a:cubicBezTo>
                <a:cubicBezTo>
                  <a:pt x="653415" y="245806"/>
                  <a:pt x="665798" y="242948"/>
                  <a:pt x="677228" y="242948"/>
                </a:cubicBezTo>
                <a:cubicBezTo>
                  <a:pt x="670560" y="253426"/>
                  <a:pt x="666750" y="264856"/>
                  <a:pt x="666750" y="277238"/>
                </a:cubicBezTo>
                <a:cubicBezTo>
                  <a:pt x="665798" y="296288"/>
                  <a:pt x="673418" y="314386"/>
                  <a:pt x="685800" y="327721"/>
                </a:cubicBezTo>
                <a:cubicBezTo>
                  <a:pt x="696278" y="338198"/>
                  <a:pt x="709613" y="344866"/>
                  <a:pt x="723900" y="344866"/>
                </a:cubicBezTo>
                <a:cubicBezTo>
                  <a:pt x="755333" y="344866"/>
                  <a:pt x="781050" y="315338"/>
                  <a:pt x="781050" y="278191"/>
                </a:cubicBezTo>
                <a:cubicBezTo>
                  <a:pt x="781050" y="260093"/>
                  <a:pt x="774383" y="243901"/>
                  <a:pt x="761048" y="231518"/>
                </a:cubicBezTo>
                <a:cubicBezTo>
                  <a:pt x="770573" y="229613"/>
                  <a:pt x="779145" y="228661"/>
                  <a:pt x="787718" y="229613"/>
                </a:cubicBezTo>
                <a:cubicBezTo>
                  <a:pt x="798195" y="231518"/>
                  <a:pt x="807720" y="223898"/>
                  <a:pt x="809625" y="213421"/>
                </a:cubicBezTo>
                <a:cubicBezTo>
                  <a:pt x="810578" y="202943"/>
                  <a:pt x="803910" y="193418"/>
                  <a:pt x="793433" y="191513"/>
                </a:cubicBezTo>
                <a:close/>
              </a:path>
            </a:pathLst>
          </a:custGeom>
          <a:solidFill>
            <a:schemeClr val="bg1"/>
          </a:solidFill>
          <a:ln w="9525" cap="flat">
            <a:noFill/>
            <a:prstDash val="solid"/>
            <a:miter/>
          </a:ln>
        </p:spPr>
        <p:txBody>
          <a:bodyPr rtlCol="0" anchor="ctr"/>
          <a:lstStyle/>
          <a:p>
            <a:endParaRPr lang="en-US"/>
          </a:p>
        </p:txBody>
      </p:sp>
      <p:pic>
        <p:nvPicPr>
          <p:cNvPr id="7" name="Graphic 6" descr="Teacher with solid fill">
            <a:extLst>
              <a:ext uri="{FF2B5EF4-FFF2-40B4-BE49-F238E27FC236}">
                <a16:creationId xmlns:a16="http://schemas.microsoft.com/office/drawing/2014/main" id="{D1290646-EEA0-B8A9-1349-8F562CCC3AB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19221" y="3030676"/>
            <a:ext cx="914400" cy="914400"/>
          </a:xfrm>
          <a:prstGeom prst="rect">
            <a:avLst/>
          </a:prstGeom>
        </p:spPr>
      </p:pic>
      <p:pic>
        <p:nvPicPr>
          <p:cNvPr id="8" name="Graphic 7" descr="Ear outline">
            <a:extLst>
              <a:ext uri="{FF2B5EF4-FFF2-40B4-BE49-F238E27FC236}">
                <a16:creationId xmlns:a16="http://schemas.microsoft.com/office/drawing/2014/main" id="{D790511A-4ABA-E519-08A5-A047C7B97C6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97932" y="3030676"/>
            <a:ext cx="914400" cy="914400"/>
          </a:xfrm>
          <a:prstGeom prst="rect">
            <a:avLst/>
          </a:prstGeom>
        </p:spPr>
      </p:pic>
      <p:pic>
        <p:nvPicPr>
          <p:cNvPr id="9" name="Graphic 8" descr="Compass with solid fill">
            <a:extLst>
              <a:ext uri="{FF2B5EF4-FFF2-40B4-BE49-F238E27FC236}">
                <a16:creationId xmlns:a16="http://schemas.microsoft.com/office/drawing/2014/main" id="{8FA7FD5D-14D3-0680-10B9-0D5312B173C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571793" y="2219511"/>
            <a:ext cx="914400" cy="914400"/>
          </a:xfrm>
          <a:prstGeom prst="rect">
            <a:avLst/>
          </a:prstGeom>
        </p:spPr>
      </p:pic>
      <p:grpSp>
        <p:nvGrpSpPr>
          <p:cNvPr id="12" name="Group 7">
            <a:extLst>
              <a:ext uri="{FF2B5EF4-FFF2-40B4-BE49-F238E27FC236}">
                <a16:creationId xmlns:a16="http://schemas.microsoft.com/office/drawing/2014/main" id="{02E3D530-E161-B1B1-B488-0862E9A1A4A5}"/>
              </a:ext>
            </a:extLst>
          </p:cNvPr>
          <p:cNvGrpSpPr/>
          <p:nvPr/>
        </p:nvGrpSpPr>
        <p:grpSpPr>
          <a:xfrm>
            <a:off x="-16928" y="9554885"/>
            <a:ext cx="18287990" cy="782915"/>
            <a:chOff x="53736" y="255270"/>
            <a:chExt cx="1631616" cy="69850"/>
          </a:xfrm>
        </p:grpSpPr>
        <p:sp>
          <p:nvSpPr>
            <p:cNvPr id="17" name="Freeform 8">
              <a:extLst>
                <a:ext uri="{FF2B5EF4-FFF2-40B4-BE49-F238E27FC236}">
                  <a16:creationId xmlns:a16="http://schemas.microsoft.com/office/drawing/2014/main" id="{BFCF0672-0375-7A36-F5F0-9EC090F53E35}"/>
                </a:ext>
              </a:extLst>
            </p:cNvPr>
            <p:cNvSpPr/>
            <p:nvPr/>
          </p:nvSpPr>
          <p:spPr>
            <a:xfrm>
              <a:off x="53736" y="255270"/>
              <a:ext cx="1631616" cy="69850"/>
            </a:xfrm>
            <a:custGeom>
              <a:avLst/>
              <a:gdLst/>
              <a:ahLst/>
              <a:cxnLst/>
              <a:rect l="l" t="t" r="r" b="b"/>
              <a:pathLst>
                <a:path w="4121403" h="69850">
                  <a:moveTo>
                    <a:pt x="3830574" y="0"/>
                  </a:moveTo>
                  <a:lnTo>
                    <a:pt x="0" y="0"/>
                  </a:lnTo>
                  <a:lnTo>
                    <a:pt x="0" y="69850"/>
                  </a:lnTo>
                  <a:lnTo>
                    <a:pt x="4121403" y="69850"/>
                  </a:lnTo>
                  <a:lnTo>
                    <a:pt x="4121403" y="0"/>
                  </a:lnTo>
                  <a:close/>
                </a:path>
              </a:pathLst>
            </a:custGeom>
            <a:solidFill>
              <a:srgbClr val="0E73B9"/>
            </a:solidFill>
          </p:spPr>
        </p:sp>
      </p:grpSp>
      <p:sp>
        <p:nvSpPr>
          <p:cNvPr id="19" name="TextBox 9">
            <a:extLst>
              <a:ext uri="{FF2B5EF4-FFF2-40B4-BE49-F238E27FC236}">
                <a16:creationId xmlns:a16="http://schemas.microsoft.com/office/drawing/2014/main" id="{1F088D07-0F75-BE81-B82A-31894ACACABE}"/>
              </a:ext>
            </a:extLst>
          </p:cNvPr>
          <p:cNvSpPr txBox="1"/>
          <p:nvPr/>
        </p:nvSpPr>
        <p:spPr>
          <a:xfrm>
            <a:off x="424190" y="9781183"/>
            <a:ext cx="8078093" cy="316230"/>
          </a:xfrm>
          <a:prstGeom prst="rect">
            <a:avLst/>
          </a:prstGeom>
        </p:spPr>
        <p:txBody>
          <a:bodyPr lIns="0" tIns="0" rIns="0" bIns="0" rtlCol="0" anchor="t">
            <a:spAutoFit/>
          </a:bodyPr>
          <a:lstStyle/>
          <a:p>
            <a:pPr>
              <a:lnSpc>
                <a:spcPts val="2520"/>
              </a:lnSpc>
              <a:spcBef>
                <a:spcPct val="0"/>
              </a:spcBef>
            </a:pPr>
            <a:r>
              <a:rPr lang="en-US" sz="1800" dirty="0">
                <a:solidFill>
                  <a:srgbClr val="FFFFFF"/>
                </a:solidFill>
                <a:latin typeface="Source Sans Pro"/>
              </a:rPr>
              <a:t>Trinity College Dublin, The University of Dublin</a:t>
            </a:r>
          </a:p>
        </p:txBody>
      </p:sp>
      <p:sp>
        <p:nvSpPr>
          <p:cNvPr id="20" name="Slide Number Placeholder 6">
            <a:extLst>
              <a:ext uri="{FF2B5EF4-FFF2-40B4-BE49-F238E27FC236}">
                <a16:creationId xmlns:a16="http://schemas.microsoft.com/office/drawing/2014/main" id="{04A8CC90-03A7-5835-BD41-BF1B83039C99}"/>
              </a:ext>
            </a:extLst>
          </p:cNvPr>
          <p:cNvSpPr txBox="1">
            <a:spLocks/>
          </p:cNvSpPr>
          <p:nvPr/>
        </p:nvSpPr>
        <p:spPr>
          <a:xfrm>
            <a:off x="15996851" y="9743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smtClean="0">
                <a:solidFill>
                  <a:schemeClr val="bg1"/>
                </a:solidFill>
              </a:rPr>
              <a:pPr/>
              <a:t>9</a:t>
            </a:fld>
            <a:endParaRPr lang="en-US" sz="1400" dirty="0">
              <a:solidFill>
                <a:schemeClr val="bg1"/>
              </a:solidFill>
            </a:endParaRPr>
          </a:p>
        </p:txBody>
      </p:sp>
      <p:sp>
        <p:nvSpPr>
          <p:cNvPr id="11" name="TextBox 10">
            <a:extLst>
              <a:ext uri="{FF2B5EF4-FFF2-40B4-BE49-F238E27FC236}">
                <a16:creationId xmlns:a16="http://schemas.microsoft.com/office/drawing/2014/main" id="{41EF5F3F-C15F-3B7F-A104-8D1BFD2D1FE5}"/>
              </a:ext>
            </a:extLst>
          </p:cNvPr>
          <p:cNvSpPr txBox="1"/>
          <p:nvPr/>
        </p:nvSpPr>
        <p:spPr>
          <a:xfrm>
            <a:off x="1748485" y="3109534"/>
            <a:ext cx="7202019" cy="518796"/>
          </a:xfrm>
          <a:prstGeom prst="rect">
            <a:avLst/>
          </a:prstGeom>
          <a:noFill/>
        </p:spPr>
        <p:txBody>
          <a:bodyPr wrap="square">
            <a:spAutoFit/>
          </a:bodyPr>
          <a:lstStyle/>
          <a:p>
            <a:pPr algn="ctr">
              <a:lnSpc>
                <a:spcPts val="3570"/>
              </a:lnSpc>
            </a:pPr>
            <a:endParaRPr lang="en-US" sz="2400" dirty="0">
              <a:latin typeface="Source Sans Pro"/>
            </a:endParaRPr>
          </a:p>
        </p:txBody>
      </p:sp>
      <p:graphicFrame>
        <p:nvGraphicFramePr>
          <p:cNvPr id="13" name="Chart 12">
            <a:extLst>
              <a:ext uri="{FF2B5EF4-FFF2-40B4-BE49-F238E27FC236}">
                <a16:creationId xmlns:a16="http://schemas.microsoft.com/office/drawing/2014/main" id="{36FFB29A-4BFE-6A1C-8BE4-CC435C864E6E}"/>
              </a:ext>
            </a:extLst>
          </p:cNvPr>
          <p:cNvGraphicFramePr/>
          <p:nvPr>
            <p:extLst>
              <p:ext uri="{D42A27DB-BD31-4B8C-83A1-F6EECF244321}">
                <p14:modId xmlns:p14="http://schemas.microsoft.com/office/powerpoint/2010/main" val="470921813"/>
              </p:ext>
            </p:extLst>
          </p:nvPr>
        </p:nvGraphicFramePr>
        <p:xfrm>
          <a:off x="3057956" y="1731414"/>
          <a:ext cx="12192000" cy="8128000"/>
        </p:xfrm>
        <a:graphic>
          <a:graphicData uri="http://schemas.openxmlformats.org/drawingml/2006/chart">
            <c:chart xmlns:c="http://schemas.openxmlformats.org/drawingml/2006/chart" xmlns:r="http://schemas.openxmlformats.org/officeDocument/2006/relationships" r:id="rId10"/>
          </a:graphicData>
        </a:graphic>
      </p:graphicFrame>
      <p:sp>
        <p:nvSpPr>
          <p:cNvPr id="5" name="TextBox 4">
            <a:extLst>
              <a:ext uri="{FF2B5EF4-FFF2-40B4-BE49-F238E27FC236}">
                <a16:creationId xmlns:a16="http://schemas.microsoft.com/office/drawing/2014/main" id="{08563CFE-D073-3913-12E6-A77904BDACB7}"/>
              </a:ext>
            </a:extLst>
          </p:cNvPr>
          <p:cNvSpPr txBox="1"/>
          <p:nvPr/>
        </p:nvSpPr>
        <p:spPr>
          <a:xfrm>
            <a:off x="4914081" y="1180892"/>
            <a:ext cx="7707086" cy="461665"/>
          </a:xfrm>
          <a:prstGeom prst="rect">
            <a:avLst/>
          </a:prstGeom>
          <a:noFill/>
        </p:spPr>
        <p:txBody>
          <a:bodyPr wrap="square" rtlCol="0">
            <a:spAutoFit/>
          </a:bodyPr>
          <a:lstStyle/>
          <a:p>
            <a:pPr algn="ctr"/>
            <a:r>
              <a:rPr lang="en-IE" sz="2400" dirty="0"/>
              <a:t>Do you have issues with the following areas of your studies?</a:t>
            </a:r>
          </a:p>
        </p:txBody>
      </p:sp>
    </p:spTree>
    <p:extLst>
      <p:ext uri="{BB962C8B-B14F-4D97-AF65-F5344CB8AC3E}">
        <p14:creationId xmlns:p14="http://schemas.microsoft.com/office/powerpoint/2010/main" val="227482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bd6abf0-fe1d-4efd-a767-85843db1665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418564E02E9B40B667052097B7FAC0" ma:contentTypeVersion="8" ma:contentTypeDescription="Create a new document." ma:contentTypeScope="" ma:versionID="64760198c4ecaf8a6ad9d8dcf158ac43">
  <xsd:schema xmlns:xsd="http://www.w3.org/2001/XMLSchema" xmlns:xs="http://www.w3.org/2001/XMLSchema" xmlns:p="http://schemas.microsoft.com/office/2006/metadata/properties" xmlns:ns3="bbd6abf0-fe1d-4efd-a767-85843db16654" xmlns:ns4="7ef04ee2-ae8d-450a-9b72-44e8c422bd61" targetNamespace="http://schemas.microsoft.com/office/2006/metadata/properties" ma:root="true" ma:fieldsID="e0a318ad6c9dfc605e2351ff5b1eb530" ns3:_="" ns4:_="">
    <xsd:import namespace="bbd6abf0-fe1d-4efd-a767-85843db16654"/>
    <xsd:import namespace="7ef04ee2-ae8d-450a-9b72-44e8c422bd6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6abf0-fe1d-4efd-a767-85843db166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f04ee2-ae8d-450a-9b72-44e8c422bd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02C199-6D2B-4CE2-BCC7-AD883DBB4D10}">
  <ds:schemaRefs>
    <ds:schemaRef ds:uri="http://schemas.microsoft.com/office/2006/documentManagement/types"/>
    <ds:schemaRef ds:uri="bbd6abf0-fe1d-4efd-a767-85843db16654"/>
    <ds:schemaRef ds:uri="http://purl.org/dc/dcmitype/"/>
    <ds:schemaRef ds:uri="7ef04ee2-ae8d-450a-9b72-44e8c422bd61"/>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http://www.w3.org/XML/1998/namespace"/>
    <ds:schemaRef ds:uri="http://purl.org/dc/terms/"/>
  </ds:schemaRefs>
</ds:datastoreItem>
</file>

<file path=customXml/itemProps2.xml><?xml version="1.0" encoding="utf-8"?>
<ds:datastoreItem xmlns:ds="http://schemas.openxmlformats.org/officeDocument/2006/customXml" ds:itemID="{E2143EF2-54AE-491F-ABB4-0EBFE79BF03C}">
  <ds:schemaRefs>
    <ds:schemaRef ds:uri="http://schemas.microsoft.com/sharepoint/v3/contenttype/forms"/>
  </ds:schemaRefs>
</ds:datastoreItem>
</file>

<file path=customXml/itemProps3.xml><?xml version="1.0" encoding="utf-8"?>
<ds:datastoreItem xmlns:ds="http://schemas.openxmlformats.org/officeDocument/2006/customXml" ds:itemID="{6EBD1255-E1E0-4F66-80C9-C9F7781D3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6abf0-fe1d-4efd-a767-85843db16654"/>
    <ds:schemaRef ds:uri="7ef04ee2-ae8d-450a-9b72-44e8c422bd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17753</TotalTime>
  <Words>476</Words>
  <Application>Microsoft Office PowerPoint</Application>
  <PresentationFormat>Custom</PresentationFormat>
  <Paragraphs>82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Trinity Access slides</dc:title>
  <dc:creator>Ann Walsh</dc:creator>
  <cp:lastModifiedBy>Jennifer Maguire Donohoe</cp:lastModifiedBy>
  <cp:revision>166</cp:revision>
  <dcterms:created xsi:type="dcterms:W3CDTF">2006-08-16T00:00:00Z</dcterms:created>
  <dcterms:modified xsi:type="dcterms:W3CDTF">2023-06-12T12:48:52Z</dcterms:modified>
  <dc:identifier>DAErlg48JHU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0x010100CB418564E02E9B40B667052097B7FAC0</vt:lpwstr>
  </property>
</Properties>
</file>