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4" r:id="rId4"/>
    <p:sldId id="258" r:id="rId5"/>
    <p:sldId id="259" r:id="rId6"/>
    <p:sldId id="262" r:id="rId7"/>
    <p:sldId id="261" r:id="rId8"/>
    <p:sldId id="260" r:id="rId9"/>
    <p:sldId id="263" r:id="rId10"/>
    <p:sldId id="265" r:id="rId11"/>
    <p:sldId id="266" r:id="rId12"/>
    <p:sldId id="267" r:id="rId13"/>
    <p:sldId id="268"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0850" autoAdjust="0"/>
  </p:normalViewPr>
  <p:slideViewPr>
    <p:cSldViewPr snapToGrid="0">
      <p:cViewPr varScale="1">
        <p:scale>
          <a:sx n="47" d="100"/>
          <a:sy n="47" d="100"/>
        </p:scale>
        <p:origin x="141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3A856D-1580-41AD-BE54-E5A054BBD466}" type="datetimeFigureOut">
              <a:rPr lang="en-IE" smtClean="0"/>
              <a:t>13/06/2023</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B9AFE0-3044-459F-82AB-FD66B82A6CE6}" type="slidenum">
              <a:rPr lang="en-IE" smtClean="0"/>
              <a:t>‹#›</a:t>
            </a:fld>
            <a:endParaRPr lang="en-IE"/>
          </a:p>
        </p:txBody>
      </p:sp>
    </p:spTree>
    <p:extLst>
      <p:ext uri="{BB962C8B-B14F-4D97-AF65-F5344CB8AC3E}">
        <p14:creationId xmlns:p14="http://schemas.microsoft.com/office/powerpoint/2010/main" val="1166586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1</a:t>
            </a:fld>
            <a:endParaRPr lang="en-IE"/>
          </a:p>
        </p:txBody>
      </p:sp>
    </p:spTree>
    <p:extLst>
      <p:ext uri="{BB962C8B-B14F-4D97-AF65-F5344CB8AC3E}">
        <p14:creationId xmlns:p14="http://schemas.microsoft.com/office/powerpoint/2010/main" val="1133714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effectiveness, through an analysis of GPA outcomes, we can see a clear link between flagged students and lower GPA, demonstrating we are targeting relevant students.</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11</a:t>
            </a:fld>
            <a:endParaRPr lang="en-IE"/>
          </a:p>
        </p:txBody>
      </p:sp>
    </p:spTree>
    <p:extLst>
      <p:ext uri="{BB962C8B-B14F-4D97-AF65-F5344CB8AC3E}">
        <p14:creationId xmlns:p14="http://schemas.microsoft.com/office/powerpoint/2010/main" val="4204609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Additionally those that were flagged and availed of support interventions had higher GPA outcomes than not which shows the positive impact of analytics informed interventions by advisory staff</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12</a:t>
            </a:fld>
            <a:endParaRPr lang="en-IE"/>
          </a:p>
        </p:txBody>
      </p:sp>
    </p:spTree>
    <p:extLst>
      <p:ext uri="{BB962C8B-B14F-4D97-AF65-F5344CB8AC3E}">
        <p14:creationId xmlns:p14="http://schemas.microsoft.com/office/powerpoint/2010/main" val="4140220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Needed to remain GDPR compliant while still retaining enough actionable data for interventions which could then be replicated</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13</a:t>
            </a:fld>
            <a:endParaRPr lang="en-IE"/>
          </a:p>
        </p:txBody>
      </p:sp>
    </p:spTree>
    <p:extLst>
      <p:ext uri="{BB962C8B-B14F-4D97-AF65-F5344CB8AC3E}">
        <p14:creationId xmlns:p14="http://schemas.microsoft.com/office/powerpoint/2010/main" val="1876228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15</a:t>
            </a:fld>
            <a:endParaRPr lang="en-IE"/>
          </a:p>
        </p:txBody>
      </p:sp>
    </p:spTree>
    <p:extLst>
      <p:ext uri="{BB962C8B-B14F-4D97-AF65-F5344CB8AC3E}">
        <p14:creationId xmlns:p14="http://schemas.microsoft.com/office/powerpoint/2010/main" val="559544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2</a:t>
            </a:fld>
            <a:endParaRPr lang="en-IE"/>
          </a:p>
        </p:txBody>
      </p:sp>
    </p:spTree>
    <p:extLst>
      <p:ext uri="{BB962C8B-B14F-4D97-AF65-F5344CB8AC3E}">
        <p14:creationId xmlns:p14="http://schemas.microsoft.com/office/powerpoint/2010/main" val="2885812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aim of the LEAP is to help students transition to HE, specifically by linking analytics with student supports. The approach we’ve taken is to develop a broad model of engagement and developing a system informed by RT data which monitors prog. level engagement by students. </a:t>
            </a:r>
          </a:p>
          <a:p>
            <a:r>
              <a:rPr lang="en-US" dirty="0"/>
              <a:t>The desired outcome is to enable proactive targeted interventions specifically by student advisers</a:t>
            </a:r>
          </a:p>
          <a:p>
            <a:r>
              <a:rPr lang="en-US" dirty="0"/>
              <a:t>Our model recognizes engagement as multi-faceted. External factors can negatively impact any of these elements of engagement and it can be challenging for institutions to have visibility of these areas. However, universities have an opportunity here to use a </a:t>
            </a:r>
            <a:r>
              <a:rPr lang="en-US" dirty="0" err="1"/>
              <a:t>behavioural</a:t>
            </a:r>
            <a:r>
              <a:rPr lang="en-US" dirty="0"/>
              <a:t> engagement marker, like VLE data in our case, to gain insights into other aspects in real time, and this informs our intervention activity. </a:t>
            </a:r>
            <a:endParaRPr lang="en-IE" dirty="0"/>
          </a:p>
          <a:p>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3</a:t>
            </a:fld>
            <a:endParaRPr lang="en-IE"/>
          </a:p>
        </p:txBody>
      </p:sp>
    </p:spTree>
    <p:extLst>
      <p:ext uri="{BB962C8B-B14F-4D97-AF65-F5344CB8AC3E}">
        <p14:creationId xmlns:p14="http://schemas.microsoft.com/office/powerpoint/2010/main" val="434887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Classroom and practical components – even with a dedicated adviser, challenges maintaining visibility of engagement overall, which we’ll move on to talk about now. </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4</a:t>
            </a:fld>
            <a:endParaRPr lang="en-IE"/>
          </a:p>
        </p:txBody>
      </p:sp>
    </p:spTree>
    <p:extLst>
      <p:ext uri="{BB962C8B-B14F-4D97-AF65-F5344CB8AC3E}">
        <p14:creationId xmlns:p14="http://schemas.microsoft.com/office/powerpoint/2010/main" val="2828143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project began as a result of some of the issues listed here on the left.</a:t>
            </a:r>
          </a:p>
          <a:p>
            <a:r>
              <a:rPr lang="en-US" dirty="0"/>
              <a:t>Outside of certain FTP concerns, attendance isn’t strictly mandatory – UCD academic regs. Positive that autonomy is encouraged. </a:t>
            </a:r>
          </a:p>
          <a:p>
            <a:r>
              <a:rPr lang="en-US" dirty="0"/>
              <a:t>Post exams – point at which it’s challenging to remediate grades and re-engage students, etc. Existing supports are also underutilised in these scenarios. Any interventions are possibly not as effective as they would be using RT data. </a:t>
            </a:r>
          </a:p>
          <a:p>
            <a:r>
              <a:rPr lang="en-US" dirty="0"/>
              <a:t>The idea of the project was to use RT attendance data to help engage and enable proactive interventions by student advisers when potential disengagement occurring. The hope was that getting RT </a:t>
            </a:r>
            <a:r>
              <a:rPr lang="en-US" dirty="0" err="1"/>
              <a:t>programme</a:t>
            </a:r>
            <a:r>
              <a:rPr lang="en-US" dirty="0"/>
              <a:t> level visibility in place  would positively affect student wellbeing and increase use of supports and avoid the use of supports too late to have a positive impact. </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5</a:t>
            </a:fld>
            <a:endParaRPr lang="en-IE"/>
          </a:p>
        </p:txBody>
      </p:sp>
    </p:spTree>
    <p:extLst>
      <p:ext uri="{BB962C8B-B14F-4D97-AF65-F5344CB8AC3E}">
        <p14:creationId xmlns:p14="http://schemas.microsoft.com/office/powerpoint/2010/main" val="1934214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an initial pilot study, here is how the project looked from a design point of view. </a:t>
            </a:r>
          </a:p>
          <a:p>
            <a:r>
              <a:rPr lang="en-US" dirty="0"/>
              <a:t>Explain the way it worked – students identified as at risk were contacted by the SA.</a:t>
            </a:r>
          </a:p>
          <a:p>
            <a:r>
              <a:rPr lang="en-US" dirty="0"/>
              <a:t>Initiative underpinned by SDT – student autonomy with the app being self-populated and students encouraged to self-reflect</a:t>
            </a:r>
          </a:p>
          <a:p>
            <a:r>
              <a:rPr lang="en-US" dirty="0"/>
              <a:t>The project had a long timeframe; ensure value add – regular feedback gathering was embedded into the project with the goal being to adjust interventions and supports offered in response to emerging student needs.</a:t>
            </a:r>
          </a:p>
          <a:p>
            <a:r>
              <a:rPr lang="en-US" dirty="0"/>
              <a:t>Here’s how it went!</a:t>
            </a:r>
          </a:p>
          <a:p>
            <a:r>
              <a:rPr lang="en-US" dirty="0"/>
              <a:t>The system was adopted for about 300 students over stage 1 and some from stage 2. Bluetooth beacons in 50 classrooms facilitating check-ins for the entire timetable. </a:t>
            </a:r>
          </a:p>
          <a:p>
            <a:r>
              <a:rPr lang="en-US" dirty="0"/>
              <a:t>Most importantly, student receptivity was high; GDPR concerns were resolved. The students could see the value add; it was also very valuable for the SA who could track attendance at a prog level and offer targeted RT support which more than likely would not have otherwise been delivered.</a:t>
            </a:r>
          </a:p>
          <a:p>
            <a:r>
              <a:rPr lang="en-US" dirty="0"/>
              <a:t>Preliminary findings confirmed a relationship between flagged students and lower GPA outcomes. </a:t>
            </a:r>
          </a:p>
          <a:p>
            <a:r>
              <a:rPr lang="en-US" dirty="0"/>
              <a:t>Some concerns – how to make sure those not flagged were also receiving information on supports</a:t>
            </a:r>
            <a:endParaRPr lang="en-IE" dirty="0"/>
          </a:p>
          <a:p>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6</a:t>
            </a:fld>
            <a:endParaRPr lang="en-IE"/>
          </a:p>
        </p:txBody>
      </p:sp>
    </p:spTree>
    <p:extLst>
      <p:ext uri="{BB962C8B-B14F-4D97-AF65-F5344CB8AC3E}">
        <p14:creationId xmlns:p14="http://schemas.microsoft.com/office/powerpoint/2010/main" val="2488071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terms of student feedback, the project reflected previous institutional findings – they preferred seeking out trusted persons as a first point of support as opposed to seeking out more specialized supports</a:t>
            </a:r>
          </a:p>
          <a:p>
            <a:r>
              <a:rPr lang="en-US" dirty="0"/>
              <a:t>First flag was adjusted to be as light touch as possible – some concerns around disciplinary; supports regularly signposted</a:t>
            </a:r>
            <a:r>
              <a:rPr lang="en-IE" dirty="0"/>
              <a:t>; VLE flagged as a key engagement source – important and fortunate given what happened next!</a:t>
            </a:r>
            <a:endParaRPr lang="en-US" dirty="0"/>
          </a:p>
        </p:txBody>
      </p:sp>
      <p:sp>
        <p:nvSpPr>
          <p:cNvPr id="4" name="Slide Number Placeholder 3"/>
          <p:cNvSpPr>
            <a:spLocks noGrp="1"/>
          </p:cNvSpPr>
          <p:nvPr>
            <p:ph type="sldNum" sz="quarter" idx="5"/>
          </p:nvPr>
        </p:nvSpPr>
        <p:spPr/>
        <p:txBody>
          <a:bodyPr/>
          <a:lstStyle/>
          <a:p>
            <a:fld id="{17B9AFE0-3044-459F-82AB-FD66B82A6CE6}" type="slidenum">
              <a:rPr lang="en-IE" smtClean="0"/>
              <a:t>7</a:t>
            </a:fld>
            <a:endParaRPr lang="en-IE"/>
          </a:p>
        </p:txBody>
      </p:sp>
    </p:spTree>
    <p:extLst>
      <p:ext uri="{BB962C8B-B14F-4D97-AF65-F5344CB8AC3E}">
        <p14:creationId xmlns:p14="http://schemas.microsoft.com/office/powerpoint/2010/main" val="2920422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how we intervene and support, we collect online module data and combine it together to get a baseline total engagement across all classes. Based on this analysis, a report is created that includes all students flagged as potentially at risk. </a:t>
            </a:r>
          </a:p>
          <a:p>
            <a:r>
              <a:rPr lang="en-US" dirty="0"/>
              <a:t>The advisory staff assess – check in or not?</a:t>
            </a:r>
          </a:p>
          <a:p>
            <a:r>
              <a:rPr lang="en-US" dirty="0"/>
              <a:t>This ensures emerging issues are addressed earlier in the student journey reducing the likelihood any problems compound over time</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8</a:t>
            </a:fld>
            <a:endParaRPr lang="en-IE"/>
          </a:p>
        </p:txBody>
      </p:sp>
    </p:spTree>
    <p:extLst>
      <p:ext uri="{BB962C8B-B14F-4D97-AF65-F5344CB8AC3E}">
        <p14:creationId xmlns:p14="http://schemas.microsoft.com/office/powerpoint/2010/main" val="141356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use 2 criteria as seen here. Not logged in for majority of modules; secondly topic access less than 30% - below the average for other students in their </a:t>
            </a:r>
            <a:r>
              <a:rPr lang="en-US" dirty="0" err="1"/>
              <a:t>programme</a:t>
            </a:r>
            <a:r>
              <a:rPr lang="en-US" dirty="0"/>
              <a:t>. Together, these flags help to pinpoint which students are at risk of disengaging</a:t>
            </a:r>
            <a:endParaRPr lang="en-IE" dirty="0"/>
          </a:p>
        </p:txBody>
      </p:sp>
      <p:sp>
        <p:nvSpPr>
          <p:cNvPr id="4" name="Slide Number Placeholder 3"/>
          <p:cNvSpPr>
            <a:spLocks noGrp="1"/>
          </p:cNvSpPr>
          <p:nvPr>
            <p:ph type="sldNum" sz="quarter" idx="5"/>
          </p:nvPr>
        </p:nvSpPr>
        <p:spPr/>
        <p:txBody>
          <a:bodyPr/>
          <a:lstStyle/>
          <a:p>
            <a:fld id="{17B9AFE0-3044-459F-82AB-FD66B82A6CE6}" type="slidenum">
              <a:rPr lang="en-IE" smtClean="0"/>
              <a:t>10</a:t>
            </a:fld>
            <a:endParaRPr lang="en-IE"/>
          </a:p>
        </p:txBody>
      </p:sp>
    </p:spTree>
    <p:extLst>
      <p:ext uri="{BB962C8B-B14F-4D97-AF65-F5344CB8AC3E}">
        <p14:creationId xmlns:p14="http://schemas.microsoft.com/office/powerpoint/2010/main" val="67558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A41C7-107F-24BE-765C-952AA3FC1C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C724E820-BA00-8603-840B-3D86ABB5D4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F5A9CE4D-09E1-EC21-1BB2-B136F21F64D8}"/>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5" name="Footer Placeholder 4">
            <a:extLst>
              <a:ext uri="{FF2B5EF4-FFF2-40B4-BE49-F238E27FC236}">
                <a16:creationId xmlns:a16="http://schemas.microsoft.com/office/drawing/2014/main" id="{43A02694-9252-5C87-F25D-78C4640E8EE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9F16213-4059-E3E1-7F0C-F7BF3C72E536}"/>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1667245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D665F-D0CB-C3BF-CB18-DC6C1BD8BE01}"/>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B623975A-FD0E-A881-3A6C-F096842A1B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4AC18C4D-38A3-8796-4634-D5171D8DA46D}"/>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5" name="Footer Placeholder 4">
            <a:extLst>
              <a:ext uri="{FF2B5EF4-FFF2-40B4-BE49-F238E27FC236}">
                <a16:creationId xmlns:a16="http://schemas.microsoft.com/office/drawing/2014/main" id="{B7870C9D-8478-7438-4ED8-F943236404C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40B656A-B3DC-64C2-F888-870023899774}"/>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3849469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FFACE2-6B4D-1F76-E14D-70CEA567AA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6CE50CE-352B-35FE-883C-2FD8743DB7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E4CBB1C-C9A3-10CD-4E05-0795BE88C03D}"/>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5" name="Footer Placeholder 4">
            <a:extLst>
              <a:ext uri="{FF2B5EF4-FFF2-40B4-BE49-F238E27FC236}">
                <a16:creationId xmlns:a16="http://schemas.microsoft.com/office/drawing/2014/main" id="{03FDF033-D1B7-C417-7869-CA836EFDF66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A105D19-5C66-EA3E-7251-54C43CB3C7C2}"/>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825417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A1193-F39F-007B-5D24-3E3C5A5226FA}"/>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607D1CEA-D7EA-8011-8ED4-F5F0A2550E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27562BA-45A9-88DB-1A53-6FD54BCA56F5}"/>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5" name="Footer Placeholder 4">
            <a:extLst>
              <a:ext uri="{FF2B5EF4-FFF2-40B4-BE49-F238E27FC236}">
                <a16:creationId xmlns:a16="http://schemas.microsoft.com/office/drawing/2014/main" id="{148901F3-618C-C5F6-B0CF-3EE55BCEA4D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DDF7ADD-9C12-F3A4-FA44-0281EEC69139}"/>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1769747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7DB2F-522E-4DA5-0A00-66240D3A19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CCFCC98-F681-C885-F756-5C4BB1D4B5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23A52A-5F41-947C-B206-7FC119E65445}"/>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5" name="Footer Placeholder 4">
            <a:extLst>
              <a:ext uri="{FF2B5EF4-FFF2-40B4-BE49-F238E27FC236}">
                <a16:creationId xmlns:a16="http://schemas.microsoft.com/office/drawing/2014/main" id="{EC4A0EF4-F2C9-5DEB-0ABB-5D510798B7C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A05E647-3B8C-07D7-2509-BF5DE17D721D}"/>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640487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6BCEA-451B-71F6-D43E-A9472CFC8830}"/>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B3F9B87F-5CBD-907C-1E69-A145941BE6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B5460182-6CC1-BCAE-1ABE-A599FCAB00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0012B793-6DA7-0514-6C98-BBBA2F7BE476}"/>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6" name="Footer Placeholder 5">
            <a:extLst>
              <a:ext uri="{FF2B5EF4-FFF2-40B4-BE49-F238E27FC236}">
                <a16:creationId xmlns:a16="http://schemas.microsoft.com/office/drawing/2014/main" id="{539C8B74-F276-9F12-77D6-3F843D3569F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0F94819F-77E8-FE34-6F1B-3E8FDAC91D5E}"/>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1940532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5582-65C5-E718-CB26-18EDA5D3486A}"/>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7AC27268-C02C-A281-CE57-EC59D05312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643861-A7A1-5AC2-7EEB-6C0A79A9BC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566EA6B3-2DC7-8196-5FF4-945375D8B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D1B8F-6459-14F5-C6E9-7AE559E79B9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63C8ECA6-BB81-5259-4778-5C1646FF427B}"/>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8" name="Footer Placeholder 7">
            <a:extLst>
              <a:ext uri="{FF2B5EF4-FFF2-40B4-BE49-F238E27FC236}">
                <a16:creationId xmlns:a16="http://schemas.microsoft.com/office/drawing/2014/main" id="{27066DD7-D72E-C76C-27CC-3D6DB0DE432C}"/>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8CDFDDBA-A1CE-9A0E-A8E0-F6B96DB65D8B}"/>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2323274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F1804-76D2-C1ED-4C1C-5F742B3F1995}"/>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1A163356-CF4B-EF92-8ACC-A9297ECAD03D}"/>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4" name="Footer Placeholder 3">
            <a:extLst>
              <a:ext uri="{FF2B5EF4-FFF2-40B4-BE49-F238E27FC236}">
                <a16:creationId xmlns:a16="http://schemas.microsoft.com/office/drawing/2014/main" id="{7C2F84EA-198B-871B-0B0A-31AD1703E269}"/>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B3D7D7D2-5957-3C6B-DE12-CDB40F0CEF94}"/>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2231135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69C480-3905-8C23-BCBF-99A7EF69358D}"/>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3" name="Footer Placeholder 2">
            <a:extLst>
              <a:ext uri="{FF2B5EF4-FFF2-40B4-BE49-F238E27FC236}">
                <a16:creationId xmlns:a16="http://schemas.microsoft.com/office/drawing/2014/main" id="{B7F949E8-082F-5199-468F-A29E19F5D567}"/>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C367DA9C-65F6-F682-49D5-6BC2BDD3F2CD}"/>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162808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6903E-84D3-907E-1097-A9EC87A18D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16CA1BEE-DA43-2D24-651F-94B742CD8C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CFF1F019-E1B2-21A3-9BB2-FC49AA1B07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386F5E-A78C-5725-E384-F0D7D52550A2}"/>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6" name="Footer Placeholder 5">
            <a:extLst>
              <a:ext uri="{FF2B5EF4-FFF2-40B4-BE49-F238E27FC236}">
                <a16:creationId xmlns:a16="http://schemas.microsoft.com/office/drawing/2014/main" id="{388177BD-930F-46F1-11E8-CD73D4E2F05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7866CE09-823D-E65F-125D-8B8E349DA4C6}"/>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2439234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6FB08-E987-13F4-0C06-D704952E02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E272E2AA-893F-44CD-8928-A398DCC05E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BE56FCB-4E52-95BA-E783-E9FBEB4404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39689F-4AEA-34C0-8E2A-8DEAA26615C3}"/>
              </a:ext>
            </a:extLst>
          </p:cNvPr>
          <p:cNvSpPr>
            <a:spLocks noGrp="1"/>
          </p:cNvSpPr>
          <p:nvPr>
            <p:ph type="dt" sz="half" idx="10"/>
          </p:nvPr>
        </p:nvSpPr>
        <p:spPr/>
        <p:txBody>
          <a:bodyPr/>
          <a:lstStyle/>
          <a:p>
            <a:fld id="{54D5E577-031D-43FD-9617-68AA10734170}" type="datetimeFigureOut">
              <a:rPr lang="en-IE" smtClean="0"/>
              <a:t>13/06/2023</a:t>
            </a:fld>
            <a:endParaRPr lang="en-IE"/>
          </a:p>
        </p:txBody>
      </p:sp>
      <p:sp>
        <p:nvSpPr>
          <p:cNvPr id="6" name="Footer Placeholder 5">
            <a:extLst>
              <a:ext uri="{FF2B5EF4-FFF2-40B4-BE49-F238E27FC236}">
                <a16:creationId xmlns:a16="http://schemas.microsoft.com/office/drawing/2014/main" id="{3A78F451-2489-4411-18A5-0E7031E571FE}"/>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BD83A3B0-DD0D-8C76-6F8A-52119A6B839C}"/>
              </a:ext>
            </a:extLst>
          </p:cNvPr>
          <p:cNvSpPr>
            <a:spLocks noGrp="1"/>
          </p:cNvSpPr>
          <p:nvPr>
            <p:ph type="sldNum" sz="quarter" idx="12"/>
          </p:nvPr>
        </p:nvSpPr>
        <p:spPr/>
        <p:txBody>
          <a:bodyPr/>
          <a:lstStyle/>
          <a:p>
            <a:fld id="{CCB68128-3287-4083-A5A4-E8990AFA3184}" type="slidenum">
              <a:rPr lang="en-IE" smtClean="0"/>
              <a:t>‹#›</a:t>
            </a:fld>
            <a:endParaRPr lang="en-IE"/>
          </a:p>
        </p:txBody>
      </p:sp>
    </p:spTree>
    <p:extLst>
      <p:ext uri="{BB962C8B-B14F-4D97-AF65-F5344CB8AC3E}">
        <p14:creationId xmlns:p14="http://schemas.microsoft.com/office/powerpoint/2010/main" val="260340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602138-6BF8-A073-9D81-3E13CB3E3D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29C7158-38E6-BF11-2885-C68E801F24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4593310-D319-63C4-3B93-7149B4DB81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5E577-031D-43FD-9617-68AA10734170}" type="datetimeFigureOut">
              <a:rPr lang="en-IE" smtClean="0"/>
              <a:t>13/06/2023</a:t>
            </a:fld>
            <a:endParaRPr lang="en-IE"/>
          </a:p>
        </p:txBody>
      </p:sp>
      <p:sp>
        <p:nvSpPr>
          <p:cNvPr id="5" name="Footer Placeholder 4">
            <a:extLst>
              <a:ext uri="{FF2B5EF4-FFF2-40B4-BE49-F238E27FC236}">
                <a16:creationId xmlns:a16="http://schemas.microsoft.com/office/drawing/2014/main" id="{3541D25A-F0FC-5967-2140-2AF7AC69D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C590670F-4DC7-CE35-DE2B-166A2B14B2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B68128-3287-4083-A5A4-E8990AFA3184}" type="slidenum">
              <a:rPr lang="en-IE" smtClean="0"/>
              <a:t>‹#›</a:t>
            </a:fld>
            <a:endParaRPr lang="en-IE"/>
          </a:p>
        </p:txBody>
      </p:sp>
    </p:spTree>
    <p:extLst>
      <p:ext uri="{BB962C8B-B14F-4D97-AF65-F5344CB8AC3E}">
        <p14:creationId xmlns:p14="http://schemas.microsoft.com/office/powerpoint/2010/main" val="4019499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2" Type="http://schemas.openxmlformats.org/officeDocument/2006/relationships/hyperlink" Target="https://www.ucd.ie/agile/whatagiledoes/mappingourstudentsexperience/thestudentperspectiv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2.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2.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2.jp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2.jp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2.jp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FFB6EAD-767A-4A95-9246-C39976AD11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4F4ADE-4142-05C9-35C1-971C0695D191}"/>
              </a:ext>
            </a:extLst>
          </p:cNvPr>
          <p:cNvSpPr>
            <a:spLocks noGrp="1"/>
          </p:cNvSpPr>
          <p:nvPr>
            <p:ph type="ctrTitle"/>
          </p:nvPr>
        </p:nvSpPr>
        <p:spPr>
          <a:xfrm>
            <a:off x="6164753" y="753626"/>
            <a:ext cx="5556783" cy="3289304"/>
          </a:xfrm>
        </p:spPr>
        <p:txBody>
          <a:bodyPr>
            <a:normAutofit/>
          </a:bodyPr>
          <a:lstStyle/>
          <a:p>
            <a:r>
              <a:rPr lang="en-US" sz="4200" b="1" i="0" dirty="0">
                <a:solidFill>
                  <a:schemeClr val="accent1">
                    <a:lumMod val="50000"/>
                  </a:schemeClr>
                </a:solidFill>
                <a:effectLst/>
              </a:rPr>
              <a:t>Using the VLE to Assess Student Engagement and Enhance Student Supports </a:t>
            </a:r>
            <a:endParaRPr lang="en-IE" sz="4200" dirty="0">
              <a:solidFill>
                <a:schemeClr val="accent1">
                  <a:lumMod val="50000"/>
                </a:schemeClr>
              </a:solidFill>
            </a:endParaRPr>
          </a:p>
        </p:txBody>
      </p:sp>
      <p:sp>
        <p:nvSpPr>
          <p:cNvPr id="3" name="Subtitle 2">
            <a:extLst>
              <a:ext uri="{FF2B5EF4-FFF2-40B4-BE49-F238E27FC236}">
                <a16:creationId xmlns:a16="http://schemas.microsoft.com/office/drawing/2014/main" id="{827F7BCD-6CC9-8CF6-D343-EF37F5B5BC0C}"/>
              </a:ext>
            </a:extLst>
          </p:cNvPr>
          <p:cNvSpPr>
            <a:spLocks noGrp="1"/>
          </p:cNvSpPr>
          <p:nvPr>
            <p:ph type="subTitle" idx="1"/>
          </p:nvPr>
        </p:nvSpPr>
        <p:spPr>
          <a:xfrm>
            <a:off x="6402181" y="4424589"/>
            <a:ext cx="5081926" cy="2189214"/>
          </a:xfrm>
        </p:spPr>
        <p:txBody>
          <a:bodyPr>
            <a:normAutofit/>
          </a:bodyPr>
          <a:lstStyle/>
          <a:p>
            <a:r>
              <a:rPr lang="en-IE" sz="1800" b="1" i="0" dirty="0">
                <a:solidFill>
                  <a:srgbClr val="339966"/>
                </a:solidFill>
                <a:effectLst/>
                <a:latin typeface="YAFLd8sKbwc 2"/>
              </a:rPr>
              <a:t>Dr Niamh Nestor, UCD Student Adviser based in UCD Veterinary Sciences</a:t>
            </a:r>
          </a:p>
          <a:p>
            <a:endParaRPr lang="en-IE" sz="1800" dirty="0">
              <a:solidFill>
                <a:srgbClr val="339966"/>
              </a:solidFill>
              <a:effectLst/>
              <a:latin typeface="YAFLd8sKbwc 2"/>
            </a:endParaRPr>
          </a:p>
          <a:p>
            <a:r>
              <a:rPr lang="en-IE" sz="1800" b="1" i="0" dirty="0">
                <a:solidFill>
                  <a:srgbClr val="339966"/>
                </a:solidFill>
                <a:effectLst/>
                <a:latin typeface="YAFLd8sKbwc 2"/>
              </a:rPr>
              <a:t>SAI Summer Seminar in ATU Galway</a:t>
            </a:r>
            <a:endParaRPr lang="en-IE" sz="1800" dirty="0">
              <a:solidFill>
                <a:srgbClr val="339966"/>
              </a:solidFill>
              <a:effectLst/>
              <a:latin typeface="YAFLd8sKbwc 2"/>
            </a:endParaRPr>
          </a:p>
          <a:p>
            <a:r>
              <a:rPr lang="en-IE" sz="1800" b="1" i="0" dirty="0">
                <a:solidFill>
                  <a:srgbClr val="339966"/>
                </a:solidFill>
                <a:effectLst/>
                <a:latin typeface="YAFLd8sKbwc 2"/>
              </a:rPr>
              <a:t>June 13, 2023</a:t>
            </a:r>
            <a:endParaRPr lang="en-IE" sz="1800" dirty="0">
              <a:solidFill>
                <a:srgbClr val="339966"/>
              </a:solidFill>
            </a:endParaRPr>
          </a:p>
        </p:txBody>
      </p:sp>
      <p:pic>
        <p:nvPicPr>
          <p:cNvPr id="14" name="Picture 13">
            <a:extLst>
              <a:ext uri="{FF2B5EF4-FFF2-40B4-BE49-F238E27FC236}">
                <a16:creationId xmlns:a16="http://schemas.microsoft.com/office/drawing/2014/main" id="{0145A0DE-FF6B-6A0D-5E24-E6A6F28EDAC7}"/>
              </a:ext>
            </a:extLst>
          </p:cNvPr>
          <p:cNvPicPr>
            <a:picLocks noChangeAspect="1"/>
          </p:cNvPicPr>
          <p:nvPr/>
        </p:nvPicPr>
        <p:blipFill>
          <a:blip r:embed="rId3"/>
          <a:stretch>
            <a:fillRect/>
          </a:stretch>
        </p:blipFill>
        <p:spPr>
          <a:xfrm>
            <a:off x="829916" y="962632"/>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sp>
        <p:nvSpPr>
          <p:cNvPr id="34" name="Freeform: Shape 33">
            <a:extLst>
              <a:ext uri="{FF2B5EF4-FFF2-40B4-BE49-F238E27FC236}">
                <a16:creationId xmlns:a16="http://schemas.microsoft.com/office/drawing/2014/main" id="{07062BB1-E215-424E-80C4-7E1CF179A3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0301"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B368E167-B2D7-4904-BB6B-AE0486A2C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295758"/>
            <a:ext cx="1261243" cy="1648694"/>
          </a:xfrm>
          <a:custGeom>
            <a:avLst/>
            <a:gdLst>
              <a:gd name="connsiteX0" fmla="*/ 824347 w 1261243"/>
              <a:gd name="connsiteY0" fmla="*/ 0 h 1648694"/>
              <a:gd name="connsiteX1" fmla="*/ 1145220 w 1261243"/>
              <a:gd name="connsiteY1" fmla="*/ 64781 h 1648694"/>
              <a:gd name="connsiteX2" fmla="*/ 1261243 w 1261243"/>
              <a:gd name="connsiteY2" fmla="*/ 127757 h 1648694"/>
              <a:gd name="connsiteX3" fmla="*/ 1261243 w 1261243"/>
              <a:gd name="connsiteY3" fmla="*/ 1520938 h 1648694"/>
              <a:gd name="connsiteX4" fmla="*/ 1145220 w 1261243"/>
              <a:gd name="connsiteY4" fmla="*/ 1583913 h 1648694"/>
              <a:gd name="connsiteX5" fmla="*/ 824347 w 1261243"/>
              <a:gd name="connsiteY5" fmla="*/ 1648694 h 1648694"/>
              <a:gd name="connsiteX6" fmla="*/ 0 w 1261243"/>
              <a:gd name="connsiteY6" fmla="*/ 824347 h 1648694"/>
              <a:gd name="connsiteX7" fmla="*/ 824347 w 1261243"/>
              <a:gd name="connsiteY7" fmla="*/ 0 h 1648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1243" h="1648694">
                <a:moveTo>
                  <a:pt x="824347" y="0"/>
                </a:moveTo>
                <a:cubicBezTo>
                  <a:pt x="938165" y="0"/>
                  <a:pt x="1046596" y="23067"/>
                  <a:pt x="1145220" y="64781"/>
                </a:cubicBezTo>
                <a:lnTo>
                  <a:pt x="1261243" y="127757"/>
                </a:lnTo>
                <a:lnTo>
                  <a:pt x="1261243" y="1520938"/>
                </a:lnTo>
                <a:lnTo>
                  <a:pt x="1145220" y="1583913"/>
                </a:lnTo>
                <a:cubicBezTo>
                  <a:pt x="1046596" y="1625627"/>
                  <a:pt x="938165" y="1648694"/>
                  <a:pt x="824347" y="1648694"/>
                </a:cubicBezTo>
                <a:cubicBezTo>
                  <a:pt x="369073" y="1648694"/>
                  <a:pt x="0" y="1279621"/>
                  <a:pt x="0" y="824347"/>
                </a:cubicBezTo>
                <a:cubicBezTo>
                  <a:pt x="0" y="369073"/>
                  <a:pt x="369073" y="0"/>
                  <a:pt x="824347" y="0"/>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Oval 37">
            <a:extLst>
              <a:ext uri="{FF2B5EF4-FFF2-40B4-BE49-F238E27FC236}">
                <a16:creationId xmlns:a16="http://schemas.microsoft.com/office/drawing/2014/main" id="{6FD0FBFA-B43E-40C1-A6E4-B88234171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112432" y="4748447"/>
            <a:ext cx="569514" cy="569514"/>
          </a:xfrm>
          <a:prstGeom prst="ellipse">
            <a:avLst/>
          </a:prstGeom>
          <a:noFill/>
          <a:ln w="127000">
            <a:solidFill>
              <a:schemeClr val="accent5">
                <a:alpha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ue and green shield with white text&#10;&#10;Description automatically generated with medium confidence">
            <a:extLst>
              <a:ext uri="{FF2B5EF4-FFF2-40B4-BE49-F238E27FC236}">
                <a16:creationId xmlns:a16="http://schemas.microsoft.com/office/drawing/2014/main" id="{79A5E3D0-E21E-D0DB-B633-1F044F93BD74}"/>
              </a:ext>
            </a:extLst>
          </p:cNvPr>
          <p:cNvPicPr>
            <a:picLocks noChangeAspect="1"/>
          </p:cNvPicPr>
          <p:nvPr/>
        </p:nvPicPr>
        <p:blipFill rotWithShape="1">
          <a:blip r:embed="rId4">
            <a:extLst>
              <a:ext uri="{28A0092B-C50C-407E-A947-70E740481C1C}">
                <a14:useLocalDpi xmlns:a14="http://schemas.microsoft.com/office/drawing/2010/main" val="0"/>
              </a:ext>
            </a:extLst>
          </a:blip>
          <a:srcRect r="-2" b="-2"/>
          <a:stretch/>
        </p:blipFill>
        <p:spPr>
          <a:xfrm>
            <a:off x="1572459" y="3004323"/>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sp>
        <p:nvSpPr>
          <p:cNvPr id="40" name="Freeform: Shape 39">
            <a:extLst>
              <a:ext uri="{FF2B5EF4-FFF2-40B4-BE49-F238E27FC236}">
                <a16:creationId xmlns:a16="http://schemas.microsoft.com/office/drawing/2014/main" id="{70A21480-D93D-46BE-9A94-B5A80469D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33E49524-66B4-4DB0-AD09-DC8B9874E1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898354" y="6039059"/>
            <a:ext cx="1978348" cy="818941"/>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 name="Freeform: Shape 43">
            <a:extLst>
              <a:ext uri="{FF2B5EF4-FFF2-40B4-BE49-F238E27FC236}">
                <a16:creationId xmlns:a16="http://schemas.microsoft.com/office/drawing/2014/main" id="{E5EBF8F5-ABE5-4029-A8FC-4E32622D70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36562" flipH="1">
            <a:off x="3441866" y="5166681"/>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B64A07AC-150F-396D-240F-52AFCBA793BC}"/>
              </a:ext>
            </a:extLst>
          </p:cNvPr>
          <p:cNvSpPr txBox="1"/>
          <p:nvPr/>
        </p:nvSpPr>
        <p:spPr>
          <a:xfrm>
            <a:off x="457200" y="6158984"/>
            <a:ext cx="6096000" cy="369332"/>
          </a:xfrm>
          <a:prstGeom prst="rect">
            <a:avLst/>
          </a:prstGeom>
          <a:noFill/>
        </p:spPr>
        <p:txBody>
          <a:bodyPr wrap="square">
            <a:spAutoFit/>
          </a:bodyPr>
          <a:lstStyle/>
          <a:p>
            <a:endParaRPr lang="en-IE" dirty="0"/>
          </a:p>
        </p:txBody>
      </p:sp>
      <p:pic>
        <p:nvPicPr>
          <p:cNvPr id="1026" name="Picture 2">
            <a:extLst>
              <a:ext uri="{FF2B5EF4-FFF2-40B4-BE49-F238E27FC236}">
                <a16:creationId xmlns:a16="http://schemas.microsoft.com/office/drawing/2014/main" id="{12E563ED-780E-1FDC-0225-C9033D4E53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957" y="1857544"/>
            <a:ext cx="2066948" cy="1146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2294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090DA8-1769-431B-381F-A8A8A1ECBBEE}"/>
              </a:ext>
            </a:extLst>
          </p:cNvPr>
          <p:cNvPicPr>
            <a:picLocks noChangeAspect="1"/>
          </p:cNvPicPr>
          <p:nvPr/>
        </p:nvPicPr>
        <p:blipFill>
          <a:blip r:embed="rId3"/>
          <a:stretch>
            <a:fillRect/>
          </a:stretch>
        </p:blipFill>
        <p:spPr>
          <a:xfrm>
            <a:off x="509587" y="1688782"/>
            <a:ext cx="11172825" cy="4943475"/>
          </a:xfrm>
          <a:prstGeom prst="rect">
            <a:avLst/>
          </a:prstGeom>
        </p:spPr>
      </p:pic>
      <p:sp>
        <p:nvSpPr>
          <p:cNvPr id="4" name="Title 1">
            <a:extLst>
              <a:ext uri="{FF2B5EF4-FFF2-40B4-BE49-F238E27FC236}">
                <a16:creationId xmlns:a16="http://schemas.microsoft.com/office/drawing/2014/main" id="{1D6A5835-DD13-E983-520C-EB2E5F8DC05F}"/>
              </a:ext>
            </a:extLst>
          </p:cNvPr>
          <p:cNvSpPr txBox="1">
            <a:spLocks/>
          </p:cNvSpPr>
          <p:nvPr/>
        </p:nvSpPr>
        <p:spPr>
          <a:xfrm>
            <a:off x="373109" y="225743"/>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How do we flag students?</a:t>
            </a:r>
            <a:endParaRPr lang="en-IE" sz="6000" dirty="0">
              <a:solidFill>
                <a:schemeClr val="accent1">
                  <a:lumMod val="50000"/>
                </a:schemeClr>
              </a:solidFill>
            </a:endParaRPr>
          </a:p>
        </p:txBody>
      </p:sp>
      <p:sp>
        <p:nvSpPr>
          <p:cNvPr id="5" name="Arrow: Right 4">
            <a:extLst>
              <a:ext uri="{FF2B5EF4-FFF2-40B4-BE49-F238E27FC236}">
                <a16:creationId xmlns:a16="http://schemas.microsoft.com/office/drawing/2014/main" id="{D8EDCA41-9BE4-B9D4-E666-2451362576B9}"/>
              </a:ext>
            </a:extLst>
          </p:cNvPr>
          <p:cNvSpPr/>
          <p:nvPr/>
        </p:nvSpPr>
        <p:spPr>
          <a:xfrm>
            <a:off x="475662" y="1050656"/>
            <a:ext cx="8054189" cy="218586"/>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539925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CA22B8-0243-4FCC-5AE5-5AE2A819593C}"/>
              </a:ext>
            </a:extLst>
          </p:cNvPr>
          <p:cNvPicPr>
            <a:picLocks noChangeAspect="1"/>
          </p:cNvPicPr>
          <p:nvPr/>
        </p:nvPicPr>
        <p:blipFill>
          <a:blip r:embed="rId3"/>
          <a:stretch>
            <a:fillRect/>
          </a:stretch>
        </p:blipFill>
        <p:spPr>
          <a:xfrm>
            <a:off x="647700" y="1540376"/>
            <a:ext cx="10896600" cy="4895850"/>
          </a:xfrm>
          <a:prstGeom prst="rect">
            <a:avLst/>
          </a:prstGeom>
        </p:spPr>
      </p:pic>
      <p:sp>
        <p:nvSpPr>
          <p:cNvPr id="4" name="Title 1">
            <a:extLst>
              <a:ext uri="{FF2B5EF4-FFF2-40B4-BE49-F238E27FC236}">
                <a16:creationId xmlns:a16="http://schemas.microsoft.com/office/drawing/2014/main" id="{6C451FD8-F45C-4951-1262-E83D1D7D70B8}"/>
              </a:ext>
            </a:extLst>
          </p:cNvPr>
          <p:cNvSpPr txBox="1">
            <a:spLocks/>
          </p:cNvSpPr>
          <p:nvPr/>
        </p:nvSpPr>
        <p:spPr>
          <a:xfrm>
            <a:off x="373109" y="214813"/>
            <a:ext cx="10896600" cy="1450214"/>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How do we identify disengagement?</a:t>
            </a:r>
            <a:endParaRPr lang="en-IE" sz="6000" dirty="0">
              <a:solidFill>
                <a:schemeClr val="accent1">
                  <a:lumMod val="50000"/>
                </a:schemeClr>
              </a:solidFill>
            </a:endParaRPr>
          </a:p>
        </p:txBody>
      </p:sp>
      <p:sp>
        <p:nvSpPr>
          <p:cNvPr id="2" name="Arrow: Right 1">
            <a:extLst>
              <a:ext uri="{FF2B5EF4-FFF2-40B4-BE49-F238E27FC236}">
                <a16:creationId xmlns:a16="http://schemas.microsoft.com/office/drawing/2014/main" id="{B1BAB46C-04A3-A3E5-6093-217D234B0547}"/>
              </a:ext>
            </a:extLst>
          </p:cNvPr>
          <p:cNvSpPr/>
          <p:nvPr/>
        </p:nvSpPr>
        <p:spPr>
          <a:xfrm>
            <a:off x="475661" y="1050656"/>
            <a:ext cx="10415252" cy="150348"/>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2791353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47E7D9-2007-A461-1E47-DC4EA4CD397F}"/>
              </a:ext>
            </a:extLst>
          </p:cNvPr>
          <p:cNvPicPr>
            <a:picLocks noChangeAspect="1"/>
          </p:cNvPicPr>
          <p:nvPr/>
        </p:nvPicPr>
        <p:blipFill>
          <a:blip r:embed="rId3"/>
          <a:stretch>
            <a:fillRect/>
          </a:stretch>
        </p:blipFill>
        <p:spPr>
          <a:xfrm>
            <a:off x="742950" y="1401127"/>
            <a:ext cx="10706100" cy="4848225"/>
          </a:xfrm>
          <a:prstGeom prst="rect">
            <a:avLst/>
          </a:prstGeom>
        </p:spPr>
      </p:pic>
      <p:sp>
        <p:nvSpPr>
          <p:cNvPr id="4" name="Title 1">
            <a:extLst>
              <a:ext uri="{FF2B5EF4-FFF2-40B4-BE49-F238E27FC236}">
                <a16:creationId xmlns:a16="http://schemas.microsoft.com/office/drawing/2014/main" id="{6F51C2A1-2465-E428-D40B-A296529C8081}"/>
              </a:ext>
            </a:extLst>
          </p:cNvPr>
          <p:cNvSpPr txBox="1">
            <a:spLocks/>
          </p:cNvSpPr>
          <p:nvPr/>
        </p:nvSpPr>
        <p:spPr>
          <a:xfrm>
            <a:off x="475661" y="246855"/>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Is our impact positive? </a:t>
            </a:r>
            <a:endParaRPr lang="en-IE" sz="6000" dirty="0">
              <a:solidFill>
                <a:schemeClr val="accent1">
                  <a:lumMod val="50000"/>
                </a:schemeClr>
              </a:solidFill>
            </a:endParaRPr>
          </a:p>
        </p:txBody>
      </p:sp>
      <p:sp>
        <p:nvSpPr>
          <p:cNvPr id="2" name="Arrow: Right 1">
            <a:extLst>
              <a:ext uri="{FF2B5EF4-FFF2-40B4-BE49-F238E27FC236}">
                <a16:creationId xmlns:a16="http://schemas.microsoft.com/office/drawing/2014/main" id="{605C63E3-A635-A970-146D-00DE06C53E88}"/>
              </a:ext>
            </a:extLst>
          </p:cNvPr>
          <p:cNvSpPr/>
          <p:nvPr/>
        </p:nvSpPr>
        <p:spPr>
          <a:xfrm>
            <a:off x="475662" y="1050655"/>
            <a:ext cx="7139790" cy="191291"/>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4066583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EFF4C-12C8-8E0D-0929-49ECC80BD979}"/>
              </a:ext>
            </a:extLst>
          </p:cNvPr>
          <p:cNvSpPr txBox="1">
            <a:spLocks/>
          </p:cNvSpPr>
          <p:nvPr/>
        </p:nvSpPr>
        <p:spPr>
          <a:xfrm>
            <a:off x="475661" y="192264"/>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Key challenges</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3806E23E-D323-1E32-82B7-E10D1EBE3D3E}"/>
              </a:ext>
            </a:extLst>
          </p:cNvPr>
          <p:cNvSpPr txBox="1">
            <a:spLocks/>
          </p:cNvSpPr>
          <p:nvPr/>
        </p:nvSpPr>
        <p:spPr>
          <a:xfrm>
            <a:off x="517214" y="1456007"/>
            <a:ext cx="11199125"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4000" dirty="0">
                <a:solidFill>
                  <a:srgbClr val="00437A"/>
                </a:solidFill>
              </a:rPr>
              <a:t>VLE adaptations to reporting</a:t>
            </a:r>
            <a:endParaRPr lang="en-US" sz="4000" dirty="0"/>
          </a:p>
          <a:p>
            <a:r>
              <a:rPr lang="en-US" sz="4000" dirty="0">
                <a:solidFill>
                  <a:srgbClr val="00437A"/>
                </a:solidFill>
              </a:rPr>
              <a:t>Reports needed to remain GDPR compliant </a:t>
            </a:r>
          </a:p>
          <a:p>
            <a:r>
              <a:rPr lang="en-US" sz="4000" dirty="0">
                <a:solidFill>
                  <a:srgbClr val="00437A"/>
                </a:solidFill>
              </a:rPr>
              <a:t>Roll-out and scalability </a:t>
            </a:r>
            <a:r>
              <a:rPr lang="en-US" sz="4000" dirty="0">
                <a:solidFill>
                  <a:srgbClr val="00437A"/>
                </a:solidFill>
                <a:sym typeface="Wingdings" panose="05000000000000000000" pitchFamily="2" charset="2"/>
              </a:rPr>
              <a:t> m</a:t>
            </a:r>
            <a:r>
              <a:rPr lang="en-US" sz="4000" dirty="0">
                <a:solidFill>
                  <a:srgbClr val="00437A"/>
                </a:solidFill>
              </a:rPr>
              <a:t>ainstreaming always a key aim (Arts &amp;Humanities, Science, Social Sciences)</a:t>
            </a:r>
          </a:p>
          <a:p>
            <a:pPr lvl="1"/>
            <a:r>
              <a:rPr lang="en-US" sz="3600" dirty="0">
                <a:solidFill>
                  <a:srgbClr val="00437A"/>
                </a:solidFill>
              </a:rPr>
              <a:t>University-wide availability</a:t>
            </a:r>
          </a:p>
          <a:p>
            <a:pPr lvl="1"/>
            <a:r>
              <a:rPr lang="en-US" sz="3600" dirty="0">
                <a:solidFill>
                  <a:srgbClr val="00437A"/>
                </a:solidFill>
              </a:rPr>
              <a:t>Scope to review longitudinally</a:t>
            </a:r>
            <a:endParaRPr lang="en-US" sz="3600" dirty="0"/>
          </a:p>
          <a:p>
            <a:endParaRPr lang="en-IE" sz="4000" dirty="0"/>
          </a:p>
        </p:txBody>
      </p:sp>
      <p:sp>
        <p:nvSpPr>
          <p:cNvPr id="4" name="Arrow: Right 3">
            <a:extLst>
              <a:ext uri="{FF2B5EF4-FFF2-40B4-BE49-F238E27FC236}">
                <a16:creationId xmlns:a16="http://schemas.microsoft.com/office/drawing/2014/main" id="{EA62AA62-37BB-2118-49D4-EEE207B73999}"/>
              </a:ext>
            </a:extLst>
          </p:cNvPr>
          <p:cNvSpPr/>
          <p:nvPr/>
        </p:nvSpPr>
        <p:spPr>
          <a:xfrm>
            <a:off x="475662" y="1050655"/>
            <a:ext cx="5433820" cy="191291"/>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452800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EFF4C-12C8-8E0D-0929-49ECC80BD979}"/>
              </a:ext>
            </a:extLst>
          </p:cNvPr>
          <p:cNvSpPr txBox="1">
            <a:spLocks/>
          </p:cNvSpPr>
          <p:nvPr/>
        </p:nvSpPr>
        <p:spPr>
          <a:xfrm>
            <a:off x="355974" y="219559"/>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Key challenges for Student Affairs</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3806E23E-D323-1E32-82B7-E10D1EBE3D3E}"/>
              </a:ext>
            </a:extLst>
          </p:cNvPr>
          <p:cNvSpPr txBox="1">
            <a:spLocks/>
          </p:cNvSpPr>
          <p:nvPr/>
        </p:nvSpPr>
        <p:spPr>
          <a:xfrm>
            <a:off x="475661" y="1682020"/>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4000" dirty="0">
                <a:solidFill>
                  <a:srgbClr val="00437A"/>
                </a:solidFill>
              </a:rPr>
              <a:t>Resources</a:t>
            </a:r>
          </a:p>
          <a:p>
            <a:r>
              <a:rPr lang="en-US" sz="4000" dirty="0">
                <a:solidFill>
                  <a:srgbClr val="00437A"/>
                </a:solidFill>
              </a:rPr>
              <a:t>Time and timing</a:t>
            </a:r>
          </a:p>
          <a:p>
            <a:r>
              <a:rPr lang="en-US" sz="4000" dirty="0">
                <a:solidFill>
                  <a:srgbClr val="00437A"/>
                </a:solidFill>
              </a:rPr>
              <a:t>Student perceptions</a:t>
            </a:r>
          </a:p>
          <a:p>
            <a:r>
              <a:rPr lang="en-US" sz="4000" dirty="0">
                <a:solidFill>
                  <a:srgbClr val="00437A"/>
                </a:solidFill>
              </a:rPr>
              <a:t>Interventions – may not see immediacy of response</a:t>
            </a:r>
          </a:p>
          <a:p>
            <a:r>
              <a:rPr lang="en-US" sz="4000" dirty="0">
                <a:solidFill>
                  <a:srgbClr val="00437A"/>
                </a:solidFill>
              </a:rPr>
              <a:t>Remit/boundaries</a:t>
            </a:r>
          </a:p>
          <a:p>
            <a:endParaRPr lang="en-US" sz="4000" dirty="0">
              <a:solidFill>
                <a:srgbClr val="00437A"/>
              </a:solidFill>
            </a:endParaRPr>
          </a:p>
          <a:p>
            <a:endParaRPr lang="en-IE" sz="4000" dirty="0"/>
          </a:p>
        </p:txBody>
      </p:sp>
      <p:sp>
        <p:nvSpPr>
          <p:cNvPr id="4" name="Arrow: Right 3">
            <a:extLst>
              <a:ext uri="{FF2B5EF4-FFF2-40B4-BE49-F238E27FC236}">
                <a16:creationId xmlns:a16="http://schemas.microsoft.com/office/drawing/2014/main" id="{89348924-1FA2-65DE-20CB-C7F8086464AB}"/>
              </a:ext>
            </a:extLst>
          </p:cNvPr>
          <p:cNvSpPr/>
          <p:nvPr/>
        </p:nvSpPr>
        <p:spPr>
          <a:xfrm>
            <a:off x="475661" y="1050655"/>
            <a:ext cx="10142297" cy="191291"/>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2212503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FFB6EAD-767A-4A95-9246-C39976AD11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4F4ADE-4142-05C9-35C1-971C0695D191}"/>
              </a:ext>
            </a:extLst>
          </p:cNvPr>
          <p:cNvSpPr>
            <a:spLocks noGrp="1"/>
          </p:cNvSpPr>
          <p:nvPr>
            <p:ph type="ctrTitle"/>
          </p:nvPr>
        </p:nvSpPr>
        <p:spPr>
          <a:xfrm>
            <a:off x="5610223" y="1617513"/>
            <a:ext cx="5556783" cy="1975926"/>
          </a:xfrm>
        </p:spPr>
        <p:txBody>
          <a:bodyPr>
            <a:normAutofit/>
          </a:bodyPr>
          <a:lstStyle/>
          <a:p>
            <a:r>
              <a:rPr lang="en-US" sz="6600" b="1" i="0" dirty="0">
                <a:solidFill>
                  <a:srgbClr val="339966"/>
                </a:solidFill>
                <a:effectLst/>
              </a:rPr>
              <a:t>Thank you!</a:t>
            </a:r>
            <a:endParaRPr lang="en-IE" sz="6600" dirty="0">
              <a:solidFill>
                <a:srgbClr val="339966"/>
              </a:solidFill>
            </a:endParaRPr>
          </a:p>
        </p:txBody>
      </p:sp>
      <p:sp>
        <p:nvSpPr>
          <p:cNvPr id="3" name="Subtitle 2">
            <a:extLst>
              <a:ext uri="{FF2B5EF4-FFF2-40B4-BE49-F238E27FC236}">
                <a16:creationId xmlns:a16="http://schemas.microsoft.com/office/drawing/2014/main" id="{827F7BCD-6CC9-8CF6-D343-EF37F5B5BC0C}"/>
              </a:ext>
            </a:extLst>
          </p:cNvPr>
          <p:cNvSpPr>
            <a:spLocks noGrp="1"/>
          </p:cNvSpPr>
          <p:nvPr>
            <p:ph type="subTitle" idx="1"/>
          </p:nvPr>
        </p:nvSpPr>
        <p:spPr>
          <a:xfrm>
            <a:off x="5855928" y="5564998"/>
            <a:ext cx="6329963" cy="2334394"/>
          </a:xfrm>
        </p:spPr>
        <p:txBody>
          <a:bodyPr>
            <a:normAutofit/>
          </a:bodyPr>
          <a:lstStyle/>
          <a:p>
            <a:pPr algn="l"/>
            <a:r>
              <a:rPr lang="en-IE" sz="2000" dirty="0">
                <a:solidFill>
                  <a:srgbClr val="339966"/>
                </a:solidFill>
              </a:rPr>
              <a:t>CONTACT</a:t>
            </a:r>
          </a:p>
          <a:p>
            <a:pPr algn="l"/>
            <a:r>
              <a:rPr lang="en-IE" sz="2000" dirty="0">
                <a:solidFill>
                  <a:srgbClr val="339966"/>
                </a:solidFill>
              </a:rPr>
              <a:t>Email: niamh.nestor@ucd.ie</a:t>
            </a:r>
            <a:endParaRPr lang="en-IE" sz="2000" dirty="0">
              <a:solidFill>
                <a:srgbClr val="339966"/>
              </a:solidFill>
              <a:effectLst/>
            </a:endParaRPr>
          </a:p>
          <a:p>
            <a:pPr algn="l"/>
            <a:r>
              <a:rPr lang="en-IE" sz="2000" dirty="0">
                <a:solidFill>
                  <a:srgbClr val="339966"/>
                </a:solidFill>
                <a:effectLst/>
              </a:rPr>
              <a:t>LinkedIn: https://www.linkedin.com/in/niamhnestorucd/</a:t>
            </a:r>
          </a:p>
        </p:txBody>
      </p:sp>
      <p:pic>
        <p:nvPicPr>
          <p:cNvPr id="14" name="Picture 13">
            <a:extLst>
              <a:ext uri="{FF2B5EF4-FFF2-40B4-BE49-F238E27FC236}">
                <a16:creationId xmlns:a16="http://schemas.microsoft.com/office/drawing/2014/main" id="{0145A0DE-FF6B-6A0D-5E24-E6A6F28EDAC7}"/>
              </a:ext>
            </a:extLst>
          </p:cNvPr>
          <p:cNvPicPr>
            <a:picLocks noChangeAspect="1"/>
          </p:cNvPicPr>
          <p:nvPr/>
        </p:nvPicPr>
        <p:blipFill>
          <a:blip r:embed="rId3"/>
          <a:stretch>
            <a:fillRect/>
          </a:stretch>
        </p:blipFill>
        <p:spPr>
          <a:xfrm>
            <a:off x="829916" y="962632"/>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sp>
        <p:nvSpPr>
          <p:cNvPr id="34" name="Freeform: Shape 33">
            <a:extLst>
              <a:ext uri="{FF2B5EF4-FFF2-40B4-BE49-F238E27FC236}">
                <a16:creationId xmlns:a16="http://schemas.microsoft.com/office/drawing/2014/main" id="{07062BB1-E215-424E-80C4-7E1CF179A3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0301"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dirty="0"/>
          </a:p>
        </p:txBody>
      </p:sp>
      <p:sp>
        <p:nvSpPr>
          <p:cNvPr id="36" name="Freeform: Shape 35">
            <a:extLst>
              <a:ext uri="{FF2B5EF4-FFF2-40B4-BE49-F238E27FC236}">
                <a16:creationId xmlns:a16="http://schemas.microsoft.com/office/drawing/2014/main" id="{B368E167-B2D7-4904-BB6B-AE0486A2C6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295758"/>
            <a:ext cx="1261243" cy="1648694"/>
          </a:xfrm>
          <a:custGeom>
            <a:avLst/>
            <a:gdLst>
              <a:gd name="connsiteX0" fmla="*/ 824347 w 1261243"/>
              <a:gd name="connsiteY0" fmla="*/ 0 h 1648694"/>
              <a:gd name="connsiteX1" fmla="*/ 1145220 w 1261243"/>
              <a:gd name="connsiteY1" fmla="*/ 64781 h 1648694"/>
              <a:gd name="connsiteX2" fmla="*/ 1261243 w 1261243"/>
              <a:gd name="connsiteY2" fmla="*/ 127757 h 1648694"/>
              <a:gd name="connsiteX3" fmla="*/ 1261243 w 1261243"/>
              <a:gd name="connsiteY3" fmla="*/ 1520938 h 1648694"/>
              <a:gd name="connsiteX4" fmla="*/ 1145220 w 1261243"/>
              <a:gd name="connsiteY4" fmla="*/ 1583913 h 1648694"/>
              <a:gd name="connsiteX5" fmla="*/ 824347 w 1261243"/>
              <a:gd name="connsiteY5" fmla="*/ 1648694 h 1648694"/>
              <a:gd name="connsiteX6" fmla="*/ 0 w 1261243"/>
              <a:gd name="connsiteY6" fmla="*/ 824347 h 1648694"/>
              <a:gd name="connsiteX7" fmla="*/ 824347 w 1261243"/>
              <a:gd name="connsiteY7" fmla="*/ 0 h 1648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61243" h="1648694">
                <a:moveTo>
                  <a:pt x="824347" y="0"/>
                </a:moveTo>
                <a:cubicBezTo>
                  <a:pt x="938165" y="0"/>
                  <a:pt x="1046596" y="23067"/>
                  <a:pt x="1145220" y="64781"/>
                </a:cubicBezTo>
                <a:lnTo>
                  <a:pt x="1261243" y="127757"/>
                </a:lnTo>
                <a:lnTo>
                  <a:pt x="1261243" y="1520938"/>
                </a:lnTo>
                <a:lnTo>
                  <a:pt x="1145220" y="1583913"/>
                </a:lnTo>
                <a:cubicBezTo>
                  <a:pt x="1046596" y="1625627"/>
                  <a:pt x="938165" y="1648694"/>
                  <a:pt x="824347" y="1648694"/>
                </a:cubicBezTo>
                <a:cubicBezTo>
                  <a:pt x="369073" y="1648694"/>
                  <a:pt x="0" y="1279621"/>
                  <a:pt x="0" y="824347"/>
                </a:cubicBezTo>
                <a:cubicBezTo>
                  <a:pt x="0" y="369073"/>
                  <a:pt x="369073" y="0"/>
                  <a:pt x="824347" y="0"/>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Oval 37">
            <a:extLst>
              <a:ext uri="{FF2B5EF4-FFF2-40B4-BE49-F238E27FC236}">
                <a16:creationId xmlns:a16="http://schemas.microsoft.com/office/drawing/2014/main" id="{6FD0FBFA-B43E-40C1-A6E4-B88234171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112432" y="4748447"/>
            <a:ext cx="569514" cy="569514"/>
          </a:xfrm>
          <a:prstGeom prst="ellipse">
            <a:avLst/>
          </a:prstGeom>
          <a:noFill/>
          <a:ln w="127000">
            <a:solidFill>
              <a:schemeClr val="accent5">
                <a:alpha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blue and green shield with white text&#10;&#10;Description automatically generated with medium confidence">
            <a:extLst>
              <a:ext uri="{FF2B5EF4-FFF2-40B4-BE49-F238E27FC236}">
                <a16:creationId xmlns:a16="http://schemas.microsoft.com/office/drawing/2014/main" id="{79A5E3D0-E21E-D0DB-B633-1F044F93BD74}"/>
              </a:ext>
            </a:extLst>
          </p:cNvPr>
          <p:cNvPicPr>
            <a:picLocks noChangeAspect="1"/>
          </p:cNvPicPr>
          <p:nvPr/>
        </p:nvPicPr>
        <p:blipFill rotWithShape="1">
          <a:blip r:embed="rId4">
            <a:extLst>
              <a:ext uri="{28A0092B-C50C-407E-A947-70E740481C1C}">
                <a14:useLocalDpi xmlns:a14="http://schemas.microsoft.com/office/drawing/2010/main" val="0"/>
              </a:ext>
            </a:extLst>
          </a:blip>
          <a:srcRect r="-2" b="-2"/>
          <a:stretch/>
        </p:blipFill>
        <p:spPr>
          <a:xfrm>
            <a:off x="1572459" y="3004323"/>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sp>
        <p:nvSpPr>
          <p:cNvPr id="40" name="Freeform: Shape 39">
            <a:extLst>
              <a:ext uri="{FF2B5EF4-FFF2-40B4-BE49-F238E27FC236}">
                <a16:creationId xmlns:a16="http://schemas.microsoft.com/office/drawing/2014/main" id="{70A21480-D93D-46BE-9A94-B5A80469D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33E49524-66B4-4DB0-AD09-DC8B9874E1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898354" y="6039059"/>
            <a:ext cx="1978348" cy="818941"/>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 name="Freeform: Shape 43">
            <a:extLst>
              <a:ext uri="{FF2B5EF4-FFF2-40B4-BE49-F238E27FC236}">
                <a16:creationId xmlns:a16="http://schemas.microsoft.com/office/drawing/2014/main" id="{E5EBF8F5-ABE5-4029-A8FC-4E32622D70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36562" flipH="1">
            <a:off x="3441866" y="5166681"/>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B64A07AC-150F-396D-240F-52AFCBA793BC}"/>
              </a:ext>
            </a:extLst>
          </p:cNvPr>
          <p:cNvSpPr txBox="1"/>
          <p:nvPr/>
        </p:nvSpPr>
        <p:spPr>
          <a:xfrm>
            <a:off x="457200" y="6158984"/>
            <a:ext cx="6096000" cy="369332"/>
          </a:xfrm>
          <a:prstGeom prst="rect">
            <a:avLst/>
          </a:prstGeom>
          <a:noFill/>
        </p:spPr>
        <p:txBody>
          <a:bodyPr wrap="square">
            <a:spAutoFit/>
          </a:bodyPr>
          <a:lstStyle/>
          <a:p>
            <a:endParaRPr lang="en-IE" dirty="0"/>
          </a:p>
        </p:txBody>
      </p:sp>
      <p:pic>
        <p:nvPicPr>
          <p:cNvPr id="1026" name="Picture 2">
            <a:extLst>
              <a:ext uri="{FF2B5EF4-FFF2-40B4-BE49-F238E27FC236}">
                <a16:creationId xmlns:a16="http://schemas.microsoft.com/office/drawing/2014/main" id="{12E563ED-780E-1FDC-0225-C9033D4E53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957" y="1857544"/>
            <a:ext cx="2066948" cy="1146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6988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EFF4C-12C8-8E0D-0929-49ECC80BD979}"/>
              </a:ext>
            </a:extLst>
          </p:cNvPr>
          <p:cNvSpPr txBox="1">
            <a:spLocks/>
          </p:cNvSpPr>
          <p:nvPr/>
        </p:nvSpPr>
        <p:spPr>
          <a:xfrm>
            <a:off x="355974" y="219559"/>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References</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3806E23E-D323-1E32-82B7-E10D1EBE3D3E}"/>
              </a:ext>
            </a:extLst>
          </p:cNvPr>
          <p:cNvSpPr txBox="1">
            <a:spLocks/>
          </p:cNvSpPr>
          <p:nvPr/>
        </p:nvSpPr>
        <p:spPr>
          <a:xfrm>
            <a:off x="475661" y="1682020"/>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rtl="0">
              <a:lnSpc>
                <a:spcPct val="107000"/>
              </a:lnSpc>
              <a:spcBef>
                <a:spcPts val="0"/>
              </a:spcBef>
              <a:spcAft>
                <a:spcPts val="0"/>
              </a:spcAft>
              <a:buClr>
                <a:srgbClr val="000000"/>
              </a:buClr>
              <a:buSzPct val="90000"/>
              <a:buNone/>
            </a:pPr>
            <a:r>
              <a:rPr lang="en-US" sz="1800" b="0" u="none" strike="noStrike" cap="none" dirty="0">
                <a:solidFill>
                  <a:schemeClr val="tx2">
                    <a:lumMod val="50000"/>
                  </a:schemeClr>
                </a:solidFill>
                <a:ea typeface="Libre Franklin"/>
                <a:cs typeface="Libre Franklin"/>
                <a:sym typeface="Libre Franklin"/>
              </a:rPr>
              <a:t>Black, A. E., &amp; Deci, E. L. (2000). The effects of instructors' autonomy support and students' autonomous motivation on learning organic chemistry: A self-determination theory perspective. Science Education, 84(6), 740–756. </a:t>
            </a:r>
            <a:endParaRPr lang="en-US" sz="1800" b="0" u="none" strike="noStrike" cap="none" dirty="0">
              <a:solidFill>
                <a:schemeClr val="tx2">
                  <a:lumMod val="50000"/>
                </a:schemeClr>
              </a:solidFill>
              <a:ea typeface="Arial"/>
              <a:cs typeface="Arial"/>
              <a:sym typeface="Arial"/>
            </a:endParaRPr>
          </a:p>
          <a:p>
            <a:pPr marL="0" indent="0">
              <a:buNone/>
            </a:pPr>
            <a:r>
              <a:rPr lang="en-US" sz="1800" b="0" u="none" strike="noStrike" cap="none" dirty="0">
                <a:solidFill>
                  <a:schemeClr val="tx2">
                    <a:lumMod val="50000"/>
                  </a:schemeClr>
                </a:solidFill>
                <a:ea typeface="Libre Franklin"/>
                <a:cs typeface="Libre Franklin"/>
                <a:sym typeface="Libre Franklin"/>
              </a:rPr>
              <a:t>Kinsella, M., Nestor, N., </a:t>
            </a:r>
            <a:r>
              <a:rPr lang="en-US" sz="1800" b="0" u="none" strike="noStrike" cap="none" dirty="0" err="1">
                <a:solidFill>
                  <a:schemeClr val="tx2">
                    <a:lumMod val="50000"/>
                  </a:schemeClr>
                </a:solidFill>
                <a:ea typeface="Libre Franklin"/>
                <a:cs typeface="Libre Franklin"/>
                <a:sym typeface="Libre Franklin"/>
              </a:rPr>
              <a:t>Rackard</a:t>
            </a:r>
            <a:r>
              <a:rPr lang="en-US" sz="1800" b="0" u="none" strike="noStrike" cap="none" dirty="0">
                <a:solidFill>
                  <a:schemeClr val="tx2">
                    <a:lumMod val="50000"/>
                  </a:schemeClr>
                </a:solidFill>
                <a:ea typeface="Libre Franklin"/>
                <a:cs typeface="Libre Franklin"/>
                <a:sym typeface="Libre Franklin"/>
              </a:rPr>
              <a:t>, S., Last, J. &amp; Wyatt, J. Using Attendance Analytics as a Motivational Tool for First-year University Students: The Live Engagement and Attendance Project (LEAP).  The European Conference on Education 2020 (ECE2020), 16th-19th July 2020 University of London. IAFOR.</a:t>
            </a:r>
            <a:endParaRPr lang="en-US" sz="1800" b="0" u="none" strike="noStrike" cap="none" dirty="0">
              <a:solidFill>
                <a:schemeClr val="tx2">
                  <a:lumMod val="50000"/>
                </a:schemeClr>
              </a:solidFill>
              <a:ea typeface="Arial"/>
              <a:cs typeface="Arial"/>
              <a:sym typeface="Arial"/>
            </a:endParaRPr>
          </a:p>
          <a:p>
            <a:pPr marL="0" indent="0">
              <a:buNone/>
            </a:pPr>
            <a:r>
              <a:rPr lang="en-IE" sz="1800" dirty="0">
                <a:solidFill>
                  <a:schemeClr val="tx2">
                    <a:lumMod val="50000"/>
                  </a:schemeClr>
                </a:solidFill>
              </a:rPr>
              <a:t>Kinsella, M., Wyatt, J. &amp; Nestor, N. 2021c. Responding to Acute Changes in Higher-education Engagement: Insights from UCD ‘Live Engagement and Attendance Project’. Ireland International Conference on Education (IICE 2021). Dun Laoghaire, Ireland.</a:t>
            </a:r>
          </a:p>
          <a:p>
            <a:pPr marL="0" indent="0">
              <a:buNone/>
            </a:pPr>
            <a:r>
              <a:rPr lang="en-IE" sz="1800" dirty="0" err="1">
                <a:solidFill>
                  <a:schemeClr val="tx2">
                    <a:lumMod val="50000"/>
                  </a:schemeClr>
                </a:solidFill>
              </a:rPr>
              <a:t>Kuh</a:t>
            </a:r>
            <a:r>
              <a:rPr lang="en-IE" sz="1800" dirty="0">
                <a:solidFill>
                  <a:schemeClr val="tx2">
                    <a:lumMod val="50000"/>
                  </a:schemeClr>
                </a:solidFill>
              </a:rPr>
              <a:t>, G. D. (2001). </a:t>
            </a:r>
            <a:r>
              <a:rPr lang="en-US" sz="1800" dirty="0">
                <a:solidFill>
                  <a:schemeClr val="tx2">
                    <a:lumMod val="50000"/>
                  </a:schemeClr>
                </a:solidFill>
              </a:rPr>
              <a:t>Assessing What Really Matters to Student Learning Inside The National Survey of Student Engagement , Change: The Magazine of Higher Learning, 33:3, 10-17, DOI: 10.1080/00091380109601795</a:t>
            </a:r>
            <a:endParaRPr lang="en-US" sz="1800" b="0" dirty="0">
              <a:solidFill>
                <a:schemeClr val="tx2">
                  <a:lumMod val="50000"/>
                </a:schemeClr>
              </a:solidFill>
              <a:effectLst/>
            </a:endParaRPr>
          </a:p>
          <a:p>
            <a:pPr marL="0" lvl="0" indent="0" algn="l" rtl="0">
              <a:lnSpc>
                <a:spcPct val="107000"/>
              </a:lnSpc>
              <a:spcBef>
                <a:spcPts val="0"/>
              </a:spcBef>
              <a:spcAft>
                <a:spcPts val="0"/>
              </a:spcAft>
              <a:buClr>
                <a:srgbClr val="000000"/>
              </a:buClr>
              <a:buSzPct val="90000"/>
              <a:buNone/>
            </a:pPr>
            <a:endParaRPr lang="en-IE" sz="1800" dirty="0">
              <a:solidFill>
                <a:schemeClr val="tx2">
                  <a:lumMod val="50000"/>
                </a:schemeClr>
              </a:solidFill>
              <a:sym typeface="Libre Franklin"/>
            </a:endParaRPr>
          </a:p>
          <a:p>
            <a:pPr marL="0" lvl="0" indent="0" algn="l" rtl="0">
              <a:lnSpc>
                <a:spcPct val="107000"/>
              </a:lnSpc>
              <a:spcBef>
                <a:spcPts val="0"/>
              </a:spcBef>
              <a:spcAft>
                <a:spcPts val="0"/>
              </a:spcAft>
              <a:buClr>
                <a:srgbClr val="000000"/>
              </a:buClr>
              <a:buSzPct val="90000"/>
              <a:buNone/>
            </a:pPr>
            <a:r>
              <a:rPr lang="en-US" sz="1800" dirty="0">
                <a:solidFill>
                  <a:schemeClr val="tx2">
                    <a:lumMod val="50000"/>
                  </a:schemeClr>
                </a:solidFill>
                <a:ea typeface="Libre Franklin"/>
                <a:cs typeface="Libre Franklin"/>
                <a:sym typeface="Libre Franklin"/>
              </a:rPr>
              <a:t>UCD Agile: Mapping our Student’s Experience of UCD – Executive Summary: </a:t>
            </a:r>
            <a:r>
              <a:rPr lang="en-US" sz="1800" u="sng" dirty="0">
                <a:solidFill>
                  <a:schemeClr val="tx2">
                    <a:lumMod val="50000"/>
                  </a:schemeClr>
                </a:solidFill>
                <a:ea typeface="Libre Franklin"/>
                <a:cs typeface="Libre Franklin"/>
                <a:sym typeface="Libre Franklin"/>
                <a:hlinkClick r:id="rId2">
                  <a:extLst>
                    <a:ext uri="{A12FA001-AC4F-418D-AE19-62706E023703}">
                      <ahyp:hlinkClr xmlns:ahyp="http://schemas.microsoft.com/office/drawing/2018/hyperlinkcolor" val="tx"/>
                    </a:ext>
                  </a:extLst>
                </a:hlinkClick>
              </a:rPr>
              <a:t>https://www.ucd.ie/agile/whatagiledoes/mappingourstudentsexperience/thestudentperspective/</a:t>
            </a:r>
            <a:r>
              <a:rPr lang="en-US" sz="1800" dirty="0">
                <a:solidFill>
                  <a:schemeClr val="tx2">
                    <a:lumMod val="50000"/>
                  </a:schemeClr>
                </a:solidFill>
                <a:ea typeface="Libre Franklin"/>
                <a:cs typeface="Libre Franklin"/>
                <a:sym typeface="Libre Franklin"/>
              </a:rPr>
              <a:t> </a:t>
            </a:r>
            <a:endParaRPr lang="en-US" sz="1800" dirty="0">
              <a:solidFill>
                <a:schemeClr val="tx2">
                  <a:lumMod val="50000"/>
                </a:schemeClr>
              </a:solidFill>
            </a:endParaRPr>
          </a:p>
          <a:p>
            <a:endParaRPr lang="en-IE" sz="1800" dirty="0">
              <a:solidFill>
                <a:schemeClr val="tx2">
                  <a:lumMod val="50000"/>
                </a:schemeClr>
              </a:solidFill>
            </a:endParaRPr>
          </a:p>
        </p:txBody>
      </p:sp>
      <p:sp>
        <p:nvSpPr>
          <p:cNvPr id="4" name="Arrow: Right 3">
            <a:extLst>
              <a:ext uri="{FF2B5EF4-FFF2-40B4-BE49-F238E27FC236}">
                <a16:creationId xmlns:a16="http://schemas.microsoft.com/office/drawing/2014/main" id="{89348924-1FA2-65DE-20CB-C7F8086464AB}"/>
              </a:ext>
            </a:extLst>
          </p:cNvPr>
          <p:cNvSpPr/>
          <p:nvPr/>
        </p:nvSpPr>
        <p:spPr>
          <a:xfrm>
            <a:off x="475661" y="1050655"/>
            <a:ext cx="10142297" cy="191291"/>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632902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C074A1-636D-8733-D1A0-3A32D726AF74}"/>
              </a:ext>
            </a:extLst>
          </p:cNvPr>
          <p:cNvSpPr>
            <a:spLocks noGrp="1"/>
          </p:cNvSpPr>
          <p:nvPr>
            <p:ph idx="1"/>
          </p:nvPr>
        </p:nvSpPr>
        <p:spPr>
          <a:xfrm>
            <a:off x="838200" y="2352231"/>
            <a:ext cx="10515600" cy="3251342"/>
          </a:xfrm>
        </p:spPr>
        <p:txBody>
          <a:bodyPr>
            <a:normAutofit fontScale="92500" lnSpcReduction="10000"/>
          </a:bodyPr>
          <a:lstStyle/>
          <a:p>
            <a:pPr>
              <a:buFont typeface="Arial" panose="020B0604020202020204" pitchFamily="34" charset="0"/>
              <a:buChar char="•"/>
            </a:pPr>
            <a:r>
              <a:rPr lang="en-US" sz="3600" b="0" i="0" dirty="0">
                <a:solidFill>
                  <a:srgbClr val="00437A"/>
                </a:solidFill>
                <a:effectLst/>
              </a:rPr>
              <a:t>UCD LEAP and its origins</a:t>
            </a:r>
          </a:p>
          <a:p>
            <a:pPr>
              <a:buFont typeface="Arial" panose="020B0604020202020204" pitchFamily="34" charset="0"/>
              <a:buChar char="•"/>
            </a:pPr>
            <a:r>
              <a:rPr lang="en-US" sz="3600" b="0" i="0" dirty="0">
                <a:solidFill>
                  <a:srgbClr val="00437A"/>
                </a:solidFill>
                <a:effectLst/>
              </a:rPr>
              <a:t>Design and implementation</a:t>
            </a:r>
            <a:endParaRPr lang="en-US" sz="3600" dirty="0"/>
          </a:p>
          <a:p>
            <a:pPr>
              <a:buFont typeface="Arial" panose="020B0604020202020204" pitchFamily="34" charset="0"/>
              <a:buChar char="•"/>
            </a:pPr>
            <a:r>
              <a:rPr lang="en-US" sz="3600" b="0" i="0" dirty="0">
                <a:solidFill>
                  <a:srgbClr val="00437A"/>
                </a:solidFill>
                <a:effectLst/>
              </a:rPr>
              <a:t>COVID-19</a:t>
            </a:r>
            <a:endParaRPr lang="en-US" sz="3600" dirty="0"/>
          </a:p>
          <a:p>
            <a:pPr>
              <a:buFont typeface="Arial" panose="020B0604020202020204" pitchFamily="34" charset="0"/>
              <a:buChar char="•"/>
            </a:pPr>
            <a:r>
              <a:rPr lang="en-US" sz="3600" b="0" i="0" dirty="0">
                <a:solidFill>
                  <a:srgbClr val="00437A"/>
                </a:solidFill>
                <a:effectLst/>
              </a:rPr>
              <a:t>VLE design changes</a:t>
            </a:r>
            <a:endParaRPr lang="en-US" sz="3600" dirty="0"/>
          </a:p>
          <a:p>
            <a:pPr>
              <a:buFont typeface="Arial" panose="020B0604020202020204" pitchFamily="34" charset="0"/>
              <a:buChar char="•"/>
            </a:pPr>
            <a:r>
              <a:rPr lang="en-US" sz="3600" b="0" i="0" dirty="0">
                <a:solidFill>
                  <a:srgbClr val="00437A"/>
                </a:solidFill>
                <a:effectLst/>
              </a:rPr>
              <a:t>Key findings</a:t>
            </a:r>
            <a:endParaRPr lang="en-US" sz="3600" dirty="0"/>
          </a:p>
          <a:p>
            <a:pPr>
              <a:buFont typeface="Arial" panose="020B0604020202020204" pitchFamily="34" charset="0"/>
              <a:buChar char="•"/>
            </a:pPr>
            <a:r>
              <a:rPr lang="en-US" sz="3600" b="0" i="0" dirty="0">
                <a:solidFill>
                  <a:srgbClr val="00437A"/>
                </a:solidFill>
                <a:effectLst/>
              </a:rPr>
              <a:t>Lessons learned and the future</a:t>
            </a:r>
            <a:endParaRPr lang="en-IE" sz="3600" dirty="0"/>
          </a:p>
        </p:txBody>
      </p:sp>
      <p:pic>
        <p:nvPicPr>
          <p:cNvPr id="4" name="Picture 3">
            <a:extLst>
              <a:ext uri="{FF2B5EF4-FFF2-40B4-BE49-F238E27FC236}">
                <a16:creationId xmlns:a16="http://schemas.microsoft.com/office/drawing/2014/main" id="{A34DB1DF-01EF-E9F7-A6B3-AEC0031FCF04}"/>
              </a:ext>
            </a:extLst>
          </p:cNvPr>
          <p:cNvPicPr>
            <a:picLocks noChangeAspect="1"/>
          </p:cNvPicPr>
          <p:nvPr/>
        </p:nvPicPr>
        <p:blipFill>
          <a:blip r:embed="rId3"/>
          <a:stretch>
            <a:fillRect/>
          </a:stretch>
        </p:blipFill>
        <p:spPr>
          <a:xfrm>
            <a:off x="315974" y="5753733"/>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5" name="Picture 2">
            <a:extLst>
              <a:ext uri="{FF2B5EF4-FFF2-40B4-BE49-F238E27FC236}">
                <a16:creationId xmlns:a16="http://schemas.microsoft.com/office/drawing/2014/main" id="{BB67FAD6-D5B9-AF68-6D12-709542381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057" y="5603573"/>
            <a:ext cx="2066948" cy="11467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and green shield with white text&#10;&#10;Description automatically generated with medium confidence">
            <a:extLst>
              <a:ext uri="{FF2B5EF4-FFF2-40B4-BE49-F238E27FC236}">
                <a16:creationId xmlns:a16="http://schemas.microsoft.com/office/drawing/2014/main" id="{247709CE-0450-A393-6365-5E70CBEFC455}"/>
              </a:ext>
            </a:extLst>
          </p:cNvPr>
          <p:cNvPicPr>
            <a:picLocks noChangeAspect="1"/>
          </p:cNvPicPr>
          <p:nvPr/>
        </p:nvPicPr>
        <p:blipFill rotWithShape="1">
          <a:blip r:embed="rId5">
            <a:extLst>
              <a:ext uri="{28A0092B-C50C-407E-A947-70E740481C1C}">
                <a14:useLocalDpi xmlns:a14="http://schemas.microsoft.com/office/drawing/2010/main" val="0"/>
              </a:ext>
            </a:extLst>
          </a:blip>
          <a:srcRect r="-2" b="-2"/>
          <a:stretch/>
        </p:blipFill>
        <p:spPr>
          <a:xfrm>
            <a:off x="10837419" y="5603573"/>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7" name="Picture 2" descr="UCD's Bachelor of Veterinary Medicine (MVB) - The Veterinary Map">
            <a:extLst>
              <a:ext uri="{FF2B5EF4-FFF2-40B4-BE49-F238E27FC236}">
                <a16:creationId xmlns:a16="http://schemas.microsoft.com/office/drawing/2014/main" id="{03FA9107-12CE-72F3-AB28-2CE835FF08B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56746" y="667380"/>
            <a:ext cx="4397053" cy="3310522"/>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8E1D5615-4664-5E6B-AE1C-742F6A4F079B}"/>
              </a:ext>
            </a:extLst>
          </p:cNvPr>
          <p:cNvSpPr txBox="1">
            <a:spLocks/>
          </p:cNvSpPr>
          <p:nvPr/>
        </p:nvSpPr>
        <p:spPr>
          <a:xfrm>
            <a:off x="729018" y="72910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Outline</a:t>
            </a:r>
            <a:endParaRPr lang="en-IE" sz="6000" dirty="0">
              <a:solidFill>
                <a:schemeClr val="accent1">
                  <a:lumMod val="50000"/>
                </a:schemeClr>
              </a:solidFill>
            </a:endParaRPr>
          </a:p>
        </p:txBody>
      </p:sp>
      <p:sp>
        <p:nvSpPr>
          <p:cNvPr id="11" name="Arrow: Right 10">
            <a:extLst>
              <a:ext uri="{FF2B5EF4-FFF2-40B4-BE49-F238E27FC236}">
                <a16:creationId xmlns:a16="http://schemas.microsoft.com/office/drawing/2014/main" id="{7055AACA-AF5D-335C-450D-702EA74B5EA4}"/>
              </a:ext>
            </a:extLst>
          </p:cNvPr>
          <p:cNvSpPr/>
          <p:nvPr/>
        </p:nvSpPr>
        <p:spPr>
          <a:xfrm>
            <a:off x="838201" y="1760562"/>
            <a:ext cx="3500154" cy="219648"/>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77675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BEF201-5EB2-0B59-C936-4582E2005132}"/>
              </a:ext>
            </a:extLst>
          </p:cNvPr>
          <p:cNvSpPr txBox="1"/>
          <p:nvPr/>
        </p:nvSpPr>
        <p:spPr>
          <a:xfrm>
            <a:off x="3048000" y="3244334"/>
            <a:ext cx="6096000" cy="369332"/>
          </a:xfrm>
          <a:prstGeom prst="rect">
            <a:avLst/>
          </a:prstGeom>
          <a:noFill/>
        </p:spPr>
        <p:txBody>
          <a:bodyPr wrap="square">
            <a:spAutoFit/>
          </a:bodyPr>
          <a:lstStyle/>
          <a:p>
            <a:r>
              <a:rPr lang="en-IE" b="0">
                <a:effectLst/>
              </a:rPr>
              <a:t> </a:t>
            </a:r>
            <a:endParaRPr lang="en-IE" dirty="0"/>
          </a:p>
        </p:txBody>
      </p:sp>
      <p:sp>
        <p:nvSpPr>
          <p:cNvPr id="5" name="TextBox 4">
            <a:extLst>
              <a:ext uri="{FF2B5EF4-FFF2-40B4-BE49-F238E27FC236}">
                <a16:creationId xmlns:a16="http://schemas.microsoft.com/office/drawing/2014/main" id="{3B961F04-E664-36D2-F780-CE21295F2CFE}"/>
              </a:ext>
            </a:extLst>
          </p:cNvPr>
          <p:cNvSpPr txBox="1"/>
          <p:nvPr/>
        </p:nvSpPr>
        <p:spPr>
          <a:xfrm>
            <a:off x="3048000" y="3244334"/>
            <a:ext cx="6096000" cy="369332"/>
          </a:xfrm>
          <a:prstGeom prst="rect">
            <a:avLst/>
          </a:prstGeom>
          <a:noFill/>
        </p:spPr>
        <p:txBody>
          <a:bodyPr wrap="square">
            <a:spAutoFit/>
          </a:bodyPr>
          <a:lstStyle/>
          <a:p>
            <a:r>
              <a:rPr lang="en-IE" b="0">
                <a:effectLst/>
              </a:rPr>
              <a:t> </a:t>
            </a:r>
            <a:endParaRPr lang="en-IE" dirty="0"/>
          </a:p>
        </p:txBody>
      </p:sp>
      <p:sp>
        <p:nvSpPr>
          <p:cNvPr id="7" name="TextBox 6">
            <a:extLst>
              <a:ext uri="{FF2B5EF4-FFF2-40B4-BE49-F238E27FC236}">
                <a16:creationId xmlns:a16="http://schemas.microsoft.com/office/drawing/2014/main" id="{60956223-A4AF-C5C4-8059-7615EB3AAD6F}"/>
              </a:ext>
            </a:extLst>
          </p:cNvPr>
          <p:cNvSpPr txBox="1"/>
          <p:nvPr/>
        </p:nvSpPr>
        <p:spPr>
          <a:xfrm>
            <a:off x="3048000" y="3244334"/>
            <a:ext cx="6096000" cy="369332"/>
          </a:xfrm>
          <a:prstGeom prst="rect">
            <a:avLst/>
          </a:prstGeom>
          <a:noFill/>
        </p:spPr>
        <p:txBody>
          <a:bodyPr wrap="square">
            <a:spAutoFit/>
          </a:bodyPr>
          <a:lstStyle/>
          <a:p>
            <a:r>
              <a:rPr lang="en-IE" b="0">
                <a:effectLst/>
              </a:rPr>
              <a:t> </a:t>
            </a:r>
            <a:endParaRPr lang="en-IE" dirty="0"/>
          </a:p>
        </p:txBody>
      </p:sp>
      <p:sp>
        <p:nvSpPr>
          <p:cNvPr id="9" name="TextBox 8">
            <a:extLst>
              <a:ext uri="{FF2B5EF4-FFF2-40B4-BE49-F238E27FC236}">
                <a16:creationId xmlns:a16="http://schemas.microsoft.com/office/drawing/2014/main" id="{9F1528F7-E457-69EE-0728-B44B9A3BC63A}"/>
              </a:ext>
            </a:extLst>
          </p:cNvPr>
          <p:cNvSpPr txBox="1"/>
          <p:nvPr/>
        </p:nvSpPr>
        <p:spPr>
          <a:xfrm>
            <a:off x="3048000" y="3244334"/>
            <a:ext cx="6096000" cy="369332"/>
          </a:xfrm>
          <a:prstGeom prst="rect">
            <a:avLst/>
          </a:prstGeom>
          <a:noFill/>
        </p:spPr>
        <p:txBody>
          <a:bodyPr wrap="square">
            <a:spAutoFit/>
          </a:bodyPr>
          <a:lstStyle/>
          <a:p>
            <a:r>
              <a:rPr lang="en-IE"/>
              <a:t> </a:t>
            </a:r>
            <a:endParaRPr lang="en-IE" dirty="0"/>
          </a:p>
        </p:txBody>
      </p:sp>
      <p:sp>
        <p:nvSpPr>
          <p:cNvPr id="11" name="TextBox 10">
            <a:extLst>
              <a:ext uri="{FF2B5EF4-FFF2-40B4-BE49-F238E27FC236}">
                <a16:creationId xmlns:a16="http://schemas.microsoft.com/office/drawing/2014/main" id="{8ECD66C3-B19F-032F-F733-C7E8F1B03D05}"/>
              </a:ext>
            </a:extLst>
          </p:cNvPr>
          <p:cNvSpPr txBox="1"/>
          <p:nvPr/>
        </p:nvSpPr>
        <p:spPr>
          <a:xfrm>
            <a:off x="3048000" y="3244334"/>
            <a:ext cx="6096000" cy="369332"/>
          </a:xfrm>
          <a:prstGeom prst="rect">
            <a:avLst/>
          </a:prstGeom>
          <a:noFill/>
        </p:spPr>
        <p:txBody>
          <a:bodyPr wrap="square">
            <a:spAutoFit/>
          </a:bodyPr>
          <a:lstStyle/>
          <a:p>
            <a:r>
              <a:rPr lang="en-IE" b="0">
                <a:effectLst/>
              </a:rPr>
              <a:t> </a:t>
            </a:r>
            <a:endParaRPr lang="en-IE" dirty="0"/>
          </a:p>
        </p:txBody>
      </p:sp>
      <p:sp>
        <p:nvSpPr>
          <p:cNvPr id="13" name="TextBox 12">
            <a:extLst>
              <a:ext uri="{FF2B5EF4-FFF2-40B4-BE49-F238E27FC236}">
                <a16:creationId xmlns:a16="http://schemas.microsoft.com/office/drawing/2014/main" id="{2C670F8D-7200-3833-4CD5-5059C024B05A}"/>
              </a:ext>
            </a:extLst>
          </p:cNvPr>
          <p:cNvSpPr txBox="1"/>
          <p:nvPr/>
        </p:nvSpPr>
        <p:spPr>
          <a:xfrm>
            <a:off x="3048000" y="3244334"/>
            <a:ext cx="6096000" cy="369332"/>
          </a:xfrm>
          <a:prstGeom prst="rect">
            <a:avLst/>
          </a:prstGeom>
          <a:noFill/>
        </p:spPr>
        <p:txBody>
          <a:bodyPr wrap="square">
            <a:spAutoFit/>
          </a:bodyPr>
          <a:lstStyle/>
          <a:p>
            <a:r>
              <a:rPr lang="en-IE" b="0">
                <a:effectLst/>
              </a:rPr>
              <a:t> </a:t>
            </a:r>
            <a:endParaRPr lang="en-IE" dirty="0"/>
          </a:p>
        </p:txBody>
      </p:sp>
      <p:pic>
        <p:nvPicPr>
          <p:cNvPr id="15" name="Picture 14">
            <a:extLst>
              <a:ext uri="{FF2B5EF4-FFF2-40B4-BE49-F238E27FC236}">
                <a16:creationId xmlns:a16="http://schemas.microsoft.com/office/drawing/2014/main" id="{9E049517-48E2-9FDA-F0F6-A8001C46B169}"/>
              </a:ext>
            </a:extLst>
          </p:cNvPr>
          <p:cNvPicPr>
            <a:picLocks noChangeAspect="1"/>
          </p:cNvPicPr>
          <p:nvPr/>
        </p:nvPicPr>
        <p:blipFill>
          <a:blip r:embed="rId3"/>
          <a:stretch>
            <a:fillRect/>
          </a:stretch>
        </p:blipFill>
        <p:spPr>
          <a:xfrm>
            <a:off x="2692718" y="0"/>
            <a:ext cx="9499282" cy="2213253"/>
          </a:xfrm>
          <a:prstGeom prst="rect">
            <a:avLst/>
          </a:prstGeom>
        </p:spPr>
      </p:pic>
      <p:pic>
        <p:nvPicPr>
          <p:cNvPr id="17" name="Picture 16">
            <a:extLst>
              <a:ext uri="{FF2B5EF4-FFF2-40B4-BE49-F238E27FC236}">
                <a16:creationId xmlns:a16="http://schemas.microsoft.com/office/drawing/2014/main" id="{A6CCC866-E548-ACE7-6DAD-454DB7A04E45}"/>
              </a:ext>
            </a:extLst>
          </p:cNvPr>
          <p:cNvPicPr>
            <a:picLocks noChangeAspect="1"/>
          </p:cNvPicPr>
          <p:nvPr/>
        </p:nvPicPr>
        <p:blipFill>
          <a:blip r:embed="rId4"/>
          <a:stretch>
            <a:fillRect/>
          </a:stretch>
        </p:blipFill>
        <p:spPr>
          <a:xfrm>
            <a:off x="848042" y="2163941"/>
            <a:ext cx="10495915" cy="4694059"/>
          </a:xfrm>
          <a:prstGeom prst="rect">
            <a:avLst/>
          </a:prstGeom>
        </p:spPr>
      </p:pic>
      <p:pic>
        <p:nvPicPr>
          <p:cNvPr id="2" name="Picture 1">
            <a:extLst>
              <a:ext uri="{FF2B5EF4-FFF2-40B4-BE49-F238E27FC236}">
                <a16:creationId xmlns:a16="http://schemas.microsoft.com/office/drawing/2014/main" id="{AA90F216-27A1-F6C6-2C6A-F63507671DFB}"/>
              </a:ext>
            </a:extLst>
          </p:cNvPr>
          <p:cNvPicPr>
            <a:picLocks noChangeAspect="1"/>
          </p:cNvPicPr>
          <p:nvPr/>
        </p:nvPicPr>
        <p:blipFill>
          <a:blip r:embed="rId5"/>
          <a:stretch>
            <a:fillRect/>
          </a:stretch>
        </p:blipFill>
        <p:spPr>
          <a:xfrm>
            <a:off x="324948" y="658741"/>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spTree>
    <p:extLst>
      <p:ext uri="{BB962C8B-B14F-4D97-AF65-F5344CB8AC3E}">
        <p14:creationId xmlns:p14="http://schemas.microsoft.com/office/powerpoint/2010/main" val="1265737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0B02C-61E3-E585-4030-85AD0A5D3C17}"/>
              </a:ext>
            </a:extLst>
          </p:cNvPr>
          <p:cNvSpPr>
            <a:spLocks noGrp="1"/>
          </p:cNvSpPr>
          <p:nvPr>
            <p:ph type="title"/>
          </p:nvPr>
        </p:nvSpPr>
        <p:spPr>
          <a:xfrm>
            <a:off x="553691" y="332383"/>
            <a:ext cx="10515600" cy="1325563"/>
          </a:xfrm>
        </p:spPr>
        <p:txBody>
          <a:bodyPr>
            <a:normAutofit/>
          </a:bodyPr>
          <a:lstStyle/>
          <a:p>
            <a:r>
              <a:rPr lang="en-IE" sz="6000" b="1" i="0" dirty="0">
                <a:solidFill>
                  <a:srgbClr val="00437A"/>
                </a:solidFill>
                <a:effectLst/>
              </a:rPr>
              <a:t>Origins of UCD LEAP</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41C074A1-636D-8733-D1A0-3A32D726AF74}"/>
              </a:ext>
            </a:extLst>
          </p:cNvPr>
          <p:cNvSpPr>
            <a:spLocks noGrp="1"/>
          </p:cNvSpPr>
          <p:nvPr>
            <p:ph idx="1"/>
          </p:nvPr>
        </p:nvSpPr>
        <p:spPr>
          <a:xfrm>
            <a:off x="744708" y="1933273"/>
            <a:ext cx="11052668" cy="4351338"/>
          </a:xfrm>
        </p:spPr>
        <p:txBody>
          <a:bodyPr>
            <a:normAutofit/>
          </a:bodyPr>
          <a:lstStyle/>
          <a:p>
            <a:pPr>
              <a:buFont typeface="Arial" panose="020B0604020202020204" pitchFamily="34" charset="0"/>
              <a:buChar char="•"/>
            </a:pPr>
            <a:r>
              <a:rPr lang="en-US" sz="3600" b="0" i="0" dirty="0">
                <a:solidFill>
                  <a:srgbClr val="00437A"/>
                </a:solidFill>
                <a:effectLst/>
              </a:rPr>
              <a:t>C. 200 annual intake of 1st years</a:t>
            </a:r>
            <a:endParaRPr lang="en-US" sz="3600" dirty="0"/>
          </a:p>
          <a:p>
            <a:pPr>
              <a:buFont typeface="Arial" panose="020B0604020202020204" pitchFamily="34" charset="0"/>
              <a:buChar char="•"/>
            </a:pPr>
            <a:r>
              <a:rPr lang="en-US" sz="3600" b="0" i="0" dirty="0">
                <a:solidFill>
                  <a:srgbClr val="00437A"/>
                </a:solidFill>
                <a:effectLst/>
              </a:rPr>
              <a:t>30% approx. international</a:t>
            </a:r>
            <a:endParaRPr lang="en-US" sz="3600" dirty="0"/>
          </a:p>
          <a:p>
            <a:pPr>
              <a:buFont typeface="Arial" panose="020B0604020202020204" pitchFamily="34" charset="0"/>
              <a:buChar char="•"/>
            </a:pPr>
            <a:r>
              <a:rPr lang="en-US" sz="3600" b="0" i="0" dirty="0">
                <a:solidFill>
                  <a:srgbClr val="00437A"/>
                </a:solidFill>
                <a:effectLst/>
              </a:rPr>
              <a:t>Top 50 QS World Subject Ranking</a:t>
            </a:r>
            <a:endParaRPr lang="en-US" sz="3600" dirty="0"/>
          </a:p>
          <a:p>
            <a:pPr>
              <a:buFont typeface="Arial" panose="020B0604020202020204" pitchFamily="34" charset="0"/>
              <a:buChar char="•"/>
            </a:pPr>
            <a:r>
              <a:rPr lang="en-US" sz="3600" b="0" i="0" dirty="0">
                <a:solidFill>
                  <a:srgbClr val="00437A"/>
                </a:solidFill>
                <a:effectLst/>
              </a:rPr>
              <a:t>AVMA, EAEVE, VCI accredited </a:t>
            </a:r>
            <a:endParaRPr lang="en-US" sz="3600" dirty="0"/>
          </a:p>
          <a:p>
            <a:pPr>
              <a:buFont typeface="Arial" panose="020B0604020202020204" pitchFamily="34" charset="0"/>
              <a:buChar char="•"/>
            </a:pPr>
            <a:r>
              <a:rPr lang="en-US" sz="3600" b="0" i="0" dirty="0">
                <a:solidFill>
                  <a:srgbClr val="00437A"/>
                </a:solidFill>
                <a:effectLst/>
              </a:rPr>
              <a:t>Classroom and practical components</a:t>
            </a:r>
            <a:endParaRPr lang="en-US" sz="3600" dirty="0"/>
          </a:p>
          <a:p>
            <a:pPr>
              <a:buFont typeface="Arial" panose="020B0604020202020204" pitchFamily="34" charset="0"/>
              <a:buChar char="•"/>
            </a:pPr>
            <a:r>
              <a:rPr lang="en-US" sz="3600" b="0" i="0" dirty="0">
                <a:solidFill>
                  <a:srgbClr val="00437A"/>
                </a:solidFill>
                <a:effectLst/>
              </a:rPr>
              <a:t>Intense workload; high demand on time</a:t>
            </a:r>
            <a:r>
              <a:rPr lang="en-US" sz="3600" b="0" i="0">
                <a:solidFill>
                  <a:srgbClr val="00437A"/>
                </a:solidFill>
                <a:effectLst/>
              </a:rPr>
              <a:t>; perfectionism</a:t>
            </a:r>
            <a:endParaRPr lang="en-IE" sz="3600" dirty="0"/>
          </a:p>
        </p:txBody>
      </p:sp>
      <p:pic>
        <p:nvPicPr>
          <p:cNvPr id="4" name="Picture 3">
            <a:extLst>
              <a:ext uri="{FF2B5EF4-FFF2-40B4-BE49-F238E27FC236}">
                <a16:creationId xmlns:a16="http://schemas.microsoft.com/office/drawing/2014/main" id="{A34DB1DF-01EF-E9F7-A6B3-AEC0031FCF04}"/>
              </a:ext>
            </a:extLst>
          </p:cNvPr>
          <p:cNvPicPr>
            <a:picLocks noChangeAspect="1"/>
          </p:cNvPicPr>
          <p:nvPr/>
        </p:nvPicPr>
        <p:blipFill>
          <a:blip r:embed="rId3"/>
          <a:stretch>
            <a:fillRect/>
          </a:stretch>
        </p:blipFill>
        <p:spPr>
          <a:xfrm>
            <a:off x="394624" y="5753733"/>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5" name="Picture 2">
            <a:extLst>
              <a:ext uri="{FF2B5EF4-FFF2-40B4-BE49-F238E27FC236}">
                <a16:creationId xmlns:a16="http://schemas.microsoft.com/office/drawing/2014/main" id="{BB67FAD6-D5B9-AF68-6D12-709542381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9207" y="5711222"/>
            <a:ext cx="2066948" cy="11467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and green shield with white text&#10;&#10;Description automatically generated with medium confidence">
            <a:extLst>
              <a:ext uri="{FF2B5EF4-FFF2-40B4-BE49-F238E27FC236}">
                <a16:creationId xmlns:a16="http://schemas.microsoft.com/office/drawing/2014/main" id="{247709CE-0450-A393-6365-5E70CBEFC455}"/>
              </a:ext>
            </a:extLst>
          </p:cNvPr>
          <p:cNvPicPr>
            <a:picLocks noChangeAspect="1"/>
          </p:cNvPicPr>
          <p:nvPr/>
        </p:nvPicPr>
        <p:blipFill rotWithShape="1">
          <a:blip r:embed="rId5">
            <a:extLst>
              <a:ext uri="{28A0092B-C50C-407E-A947-70E740481C1C}">
                <a14:useLocalDpi xmlns:a14="http://schemas.microsoft.com/office/drawing/2010/main" val="0"/>
              </a:ext>
            </a:extLst>
          </a:blip>
          <a:srcRect r="-2" b="-2"/>
          <a:stretch/>
        </p:blipFill>
        <p:spPr>
          <a:xfrm>
            <a:off x="10976751" y="5657658"/>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4100" name="Picture 4" descr="DN300 Veterinary Medicine (VTS1) - Programme Details">
            <a:extLst>
              <a:ext uri="{FF2B5EF4-FFF2-40B4-BE49-F238E27FC236}">
                <a16:creationId xmlns:a16="http://schemas.microsoft.com/office/drawing/2014/main" id="{B344EB7B-F223-64E7-D47C-BC0B2FFAEA5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59348" y="573389"/>
            <a:ext cx="4756010" cy="2378005"/>
          </a:xfrm>
          <a:prstGeom prst="rect">
            <a:avLst/>
          </a:prstGeom>
          <a:noFill/>
          <a:extLst>
            <a:ext uri="{909E8E84-426E-40DD-AFC4-6F175D3DCCD1}">
              <a14:hiddenFill xmlns:a14="http://schemas.microsoft.com/office/drawing/2010/main">
                <a:solidFill>
                  <a:srgbClr val="FFFFFF"/>
                </a:solidFill>
              </a14:hiddenFill>
            </a:ext>
          </a:extLst>
        </p:spPr>
      </p:pic>
      <p:sp>
        <p:nvSpPr>
          <p:cNvPr id="7" name="Arrow: Right 6">
            <a:extLst>
              <a:ext uri="{FF2B5EF4-FFF2-40B4-BE49-F238E27FC236}">
                <a16:creationId xmlns:a16="http://schemas.microsoft.com/office/drawing/2014/main" id="{29A3C4B7-60A9-54E0-8C9A-EAB4C11614F0}"/>
              </a:ext>
            </a:extLst>
          </p:cNvPr>
          <p:cNvSpPr/>
          <p:nvPr/>
        </p:nvSpPr>
        <p:spPr>
          <a:xfrm>
            <a:off x="744708" y="1507820"/>
            <a:ext cx="6190397" cy="165057"/>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33873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0B02C-61E3-E585-4030-85AD0A5D3C17}"/>
              </a:ext>
            </a:extLst>
          </p:cNvPr>
          <p:cNvSpPr>
            <a:spLocks noGrp="1"/>
          </p:cNvSpPr>
          <p:nvPr>
            <p:ph type="title"/>
          </p:nvPr>
        </p:nvSpPr>
        <p:spPr>
          <a:xfrm>
            <a:off x="553691" y="155987"/>
            <a:ext cx="10515600" cy="1325563"/>
          </a:xfrm>
        </p:spPr>
        <p:txBody>
          <a:bodyPr>
            <a:normAutofit/>
          </a:bodyPr>
          <a:lstStyle/>
          <a:p>
            <a:r>
              <a:rPr lang="en-IE" sz="6000" b="1" i="0" dirty="0">
                <a:solidFill>
                  <a:srgbClr val="00437A"/>
                </a:solidFill>
                <a:effectLst/>
              </a:rPr>
              <a:t>Origins of UCD LEAP</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41C074A1-636D-8733-D1A0-3A32D726AF74}"/>
              </a:ext>
            </a:extLst>
          </p:cNvPr>
          <p:cNvSpPr>
            <a:spLocks noGrp="1"/>
          </p:cNvSpPr>
          <p:nvPr>
            <p:ph idx="1"/>
          </p:nvPr>
        </p:nvSpPr>
        <p:spPr>
          <a:xfrm>
            <a:off x="490737" y="1674717"/>
            <a:ext cx="5218459" cy="4351338"/>
          </a:xfrm>
        </p:spPr>
        <p:txBody>
          <a:bodyPr>
            <a:normAutofit fontScale="92500"/>
          </a:bodyPr>
          <a:lstStyle/>
          <a:p>
            <a:pPr marL="0" indent="0">
              <a:buNone/>
            </a:pPr>
            <a:r>
              <a:rPr lang="en-US" sz="3200" b="0" i="0" dirty="0">
                <a:solidFill>
                  <a:srgbClr val="00437A"/>
                </a:solidFill>
                <a:effectLst/>
              </a:rPr>
              <a:t>Support delivery concerns</a:t>
            </a:r>
          </a:p>
          <a:p>
            <a:pPr>
              <a:buFont typeface="Arial" panose="020B0604020202020204" pitchFamily="34" charset="0"/>
              <a:buChar char="•"/>
            </a:pPr>
            <a:r>
              <a:rPr lang="en-US" sz="3200" b="0" i="0" dirty="0">
                <a:solidFill>
                  <a:srgbClr val="00437A"/>
                </a:solidFill>
                <a:effectLst/>
              </a:rPr>
              <a:t>Supportive environment but ongoing concerns in the profession about wellbeing</a:t>
            </a:r>
            <a:endParaRPr lang="en-US" sz="3200" dirty="0"/>
          </a:p>
          <a:p>
            <a:pPr>
              <a:buFont typeface="Arial" panose="020B0604020202020204" pitchFamily="34" charset="0"/>
              <a:buChar char="•"/>
            </a:pPr>
            <a:r>
              <a:rPr lang="en-US" sz="3200" b="0" i="0" dirty="0">
                <a:solidFill>
                  <a:srgbClr val="00437A"/>
                </a:solidFill>
                <a:effectLst/>
              </a:rPr>
              <a:t>Disengagement: apparent after exam results</a:t>
            </a:r>
          </a:p>
          <a:p>
            <a:pPr>
              <a:buFont typeface="Arial" panose="020B0604020202020204" pitchFamily="34" charset="0"/>
              <a:buChar char="•"/>
            </a:pPr>
            <a:r>
              <a:rPr lang="en-US" sz="3200" dirty="0">
                <a:solidFill>
                  <a:srgbClr val="00437A"/>
                </a:solidFill>
              </a:rPr>
              <a:t>Difficulty re-engaging students</a:t>
            </a:r>
          </a:p>
          <a:p>
            <a:pPr>
              <a:buFont typeface="Arial" panose="020B0604020202020204" pitchFamily="34" charset="0"/>
              <a:buChar char="•"/>
            </a:pPr>
            <a:r>
              <a:rPr lang="en-US" sz="3200" dirty="0">
                <a:solidFill>
                  <a:srgbClr val="00437A"/>
                </a:solidFill>
              </a:rPr>
              <a:t>Existing supports underutilised</a:t>
            </a:r>
            <a:endParaRPr lang="en-US" sz="3200" dirty="0"/>
          </a:p>
        </p:txBody>
      </p:sp>
      <p:pic>
        <p:nvPicPr>
          <p:cNvPr id="4" name="Picture 3">
            <a:extLst>
              <a:ext uri="{FF2B5EF4-FFF2-40B4-BE49-F238E27FC236}">
                <a16:creationId xmlns:a16="http://schemas.microsoft.com/office/drawing/2014/main" id="{A34DB1DF-01EF-E9F7-A6B3-AEC0031FCF04}"/>
              </a:ext>
            </a:extLst>
          </p:cNvPr>
          <p:cNvPicPr>
            <a:picLocks noChangeAspect="1"/>
          </p:cNvPicPr>
          <p:nvPr/>
        </p:nvPicPr>
        <p:blipFill>
          <a:blip r:embed="rId3"/>
          <a:stretch>
            <a:fillRect/>
          </a:stretch>
        </p:blipFill>
        <p:spPr>
          <a:xfrm>
            <a:off x="540443" y="5696583"/>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5" name="Picture 2">
            <a:extLst>
              <a:ext uri="{FF2B5EF4-FFF2-40B4-BE49-F238E27FC236}">
                <a16:creationId xmlns:a16="http://schemas.microsoft.com/office/drawing/2014/main" id="{BB67FAD6-D5B9-AF68-6D12-709542381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7754" y="5546423"/>
            <a:ext cx="2066948" cy="11467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and green shield with white text&#10;&#10;Description automatically generated with medium confidence">
            <a:extLst>
              <a:ext uri="{FF2B5EF4-FFF2-40B4-BE49-F238E27FC236}">
                <a16:creationId xmlns:a16="http://schemas.microsoft.com/office/drawing/2014/main" id="{247709CE-0450-A393-6365-5E70CBEFC455}"/>
              </a:ext>
            </a:extLst>
          </p:cNvPr>
          <p:cNvPicPr>
            <a:picLocks noChangeAspect="1"/>
          </p:cNvPicPr>
          <p:nvPr/>
        </p:nvPicPr>
        <p:blipFill rotWithShape="1">
          <a:blip r:embed="rId5">
            <a:extLst>
              <a:ext uri="{28A0092B-C50C-407E-A947-70E740481C1C}">
                <a14:useLocalDpi xmlns:a14="http://schemas.microsoft.com/office/drawing/2010/main" val="0"/>
              </a:ext>
            </a:extLst>
          </a:blip>
          <a:srcRect r="-2" b="-2"/>
          <a:stretch/>
        </p:blipFill>
        <p:spPr>
          <a:xfrm>
            <a:off x="10976752" y="5654594"/>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2050" name="Picture 2" descr="UCD School of Veterinary Medicine">
            <a:extLst>
              <a:ext uri="{FF2B5EF4-FFF2-40B4-BE49-F238E27FC236}">
                <a16:creationId xmlns:a16="http://schemas.microsoft.com/office/drawing/2014/main" id="{7FE94395-44DD-24FB-8B23-C7DC82C2A9D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66241" y="112924"/>
            <a:ext cx="3028950" cy="1514475"/>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2">
            <a:extLst>
              <a:ext uri="{FF2B5EF4-FFF2-40B4-BE49-F238E27FC236}">
                <a16:creationId xmlns:a16="http://schemas.microsoft.com/office/drawing/2014/main" id="{46316D4C-8BAC-64F7-84C9-024D38F99488}"/>
              </a:ext>
            </a:extLst>
          </p:cNvPr>
          <p:cNvSpPr txBox="1">
            <a:spLocks/>
          </p:cNvSpPr>
          <p:nvPr/>
        </p:nvSpPr>
        <p:spPr>
          <a:xfrm>
            <a:off x="6477299" y="1674717"/>
            <a:ext cx="540005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000" dirty="0">
                <a:solidFill>
                  <a:srgbClr val="00437A"/>
                </a:solidFill>
              </a:rPr>
              <a:t>Changes needed</a:t>
            </a:r>
          </a:p>
          <a:p>
            <a:r>
              <a:rPr lang="en-US" sz="3000" dirty="0">
                <a:solidFill>
                  <a:srgbClr val="00437A"/>
                </a:solidFill>
              </a:rPr>
              <a:t>Real-time engagement information needed</a:t>
            </a:r>
            <a:endParaRPr lang="en-US" sz="3000" dirty="0"/>
          </a:p>
          <a:p>
            <a:r>
              <a:rPr lang="en-US" sz="3000" dirty="0">
                <a:solidFill>
                  <a:srgbClr val="00437A"/>
                </a:solidFill>
              </a:rPr>
              <a:t>Linking support interventions to data</a:t>
            </a:r>
            <a:endParaRPr lang="en-US" sz="3000" dirty="0"/>
          </a:p>
          <a:p>
            <a:r>
              <a:rPr lang="en-US" sz="3000" dirty="0">
                <a:solidFill>
                  <a:srgbClr val="00437A"/>
                </a:solidFill>
              </a:rPr>
              <a:t>More immediate and targeted support </a:t>
            </a:r>
            <a:endParaRPr lang="en-US" sz="3000" dirty="0"/>
          </a:p>
          <a:p>
            <a:r>
              <a:rPr lang="en-US" sz="3000" dirty="0">
                <a:solidFill>
                  <a:srgbClr val="00437A"/>
                </a:solidFill>
              </a:rPr>
              <a:t>Signposting generic and tailored supports</a:t>
            </a:r>
            <a:endParaRPr lang="en-US" sz="3000" dirty="0"/>
          </a:p>
        </p:txBody>
      </p:sp>
      <p:cxnSp>
        <p:nvCxnSpPr>
          <p:cNvPr id="11" name="Straight Connector 10">
            <a:extLst>
              <a:ext uri="{FF2B5EF4-FFF2-40B4-BE49-F238E27FC236}">
                <a16:creationId xmlns:a16="http://schemas.microsoft.com/office/drawing/2014/main" id="{4FD04956-6D3D-470C-88D1-25B49ACBC8A7}"/>
              </a:ext>
            </a:extLst>
          </p:cNvPr>
          <p:cNvCxnSpPr>
            <a:cxnSpLocks/>
          </p:cNvCxnSpPr>
          <p:nvPr/>
        </p:nvCxnSpPr>
        <p:spPr>
          <a:xfrm>
            <a:off x="6096000" y="1590784"/>
            <a:ext cx="0" cy="481488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7" name="Arrow: Right 6">
            <a:extLst>
              <a:ext uri="{FF2B5EF4-FFF2-40B4-BE49-F238E27FC236}">
                <a16:creationId xmlns:a16="http://schemas.microsoft.com/office/drawing/2014/main" id="{EBE182F6-A04E-72B0-5E50-A4F1804855AA}"/>
              </a:ext>
            </a:extLst>
          </p:cNvPr>
          <p:cNvSpPr/>
          <p:nvPr/>
        </p:nvSpPr>
        <p:spPr>
          <a:xfrm>
            <a:off x="676469" y="1235096"/>
            <a:ext cx="6190397" cy="165057"/>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29032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0B02C-61E3-E585-4030-85AD0A5D3C17}"/>
              </a:ext>
            </a:extLst>
          </p:cNvPr>
          <p:cNvSpPr>
            <a:spLocks noGrp="1"/>
          </p:cNvSpPr>
          <p:nvPr>
            <p:ph type="title"/>
          </p:nvPr>
        </p:nvSpPr>
        <p:spPr>
          <a:xfrm>
            <a:off x="394624" y="160290"/>
            <a:ext cx="10515600" cy="1325563"/>
          </a:xfrm>
        </p:spPr>
        <p:txBody>
          <a:bodyPr>
            <a:normAutofit/>
          </a:bodyPr>
          <a:lstStyle/>
          <a:p>
            <a:r>
              <a:rPr lang="en-IE" sz="6000" b="1" i="0" dirty="0">
                <a:solidFill>
                  <a:srgbClr val="00437A"/>
                </a:solidFill>
                <a:effectLst/>
              </a:rPr>
              <a:t>Initial plans</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41C074A1-636D-8733-D1A0-3A32D726AF74}"/>
              </a:ext>
            </a:extLst>
          </p:cNvPr>
          <p:cNvSpPr>
            <a:spLocks noGrp="1"/>
          </p:cNvSpPr>
          <p:nvPr>
            <p:ph idx="1"/>
          </p:nvPr>
        </p:nvSpPr>
        <p:spPr>
          <a:xfrm>
            <a:off x="5289006" y="2054015"/>
            <a:ext cx="6603919" cy="4351338"/>
          </a:xfrm>
        </p:spPr>
        <p:txBody>
          <a:bodyPr>
            <a:normAutofit/>
          </a:bodyPr>
          <a:lstStyle/>
          <a:p>
            <a:pPr>
              <a:buFont typeface="Arial" panose="020B0604020202020204" pitchFamily="34" charset="0"/>
              <a:buChar char="•"/>
            </a:pPr>
            <a:r>
              <a:rPr lang="en-US" b="0" i="0" dirty="0">
                <a:solidFill>
                  <a:srgbClr val="00437A"/>
                </a:solidFill>
                <a:effectLst/>
              </a:rPr>
              <a:t>Initial design: Bluetooth attendance data smartphone app</a:t>
            </a:r>
          </a:p>
          <a:p>
            <a:pPr>
              <a:buFont typeface="Arial" panose="020B0604020202020204" pitchFamily="34" charset="0"/>
              <a:buChar char="•"/>
            </a:pPr>
            <a:r>
              <a:rPr lang="en-US" b="0" i="0" dirty="0">
                <a:solidFill>
                  <a:srgbClr val="00437A"/>
                </a:solidFill>
                <a:effectLst/>
              </a:rPr>
              <a:t>Interventions commenced; ‘at-risk’ students identified</a:t>
            </a:r>
          </a:p>
          <a:p>
            <a:pPr>
              <a:buFont typeface="Arial" panose="020B0604020202020204" pitchFamily="34" charset="0"/>
              <a:buChar char="•"/>
            </a:pPr>
            <a:r>
              <a:rPr lang="en-US" dirty="0">
                <a:solidFill>
                  <a:srgbClr val="00437A"/>
                </a:solidFill>
              </a:rPr>
              <a:t>Underpinned by Self-determination Theory</a:t>
            </a:r>
            <a:endParaRPr lang="en-US" dirty="0"/>
          </a:p>
          <a:p>
            <a:pPr>
              <a:buFont typeface="Arial" panose="020B0604020202020204" pitchFamily="34" charset="0"/>
              <a:buChar char="•"/>
            </a:pPr>
            <a:r>
              <a:rPr lang="en-US" b="0" i="0" dirty="0">
                <a:solidFill>
                  <a:srgbClr val="00437A"/>
                </a:solidFill>
                <a:effectLst/>
              </a:rPr>
              <a:t>Preliminary data confirmed relationship</a:t>
            </a:r>
            <a:endParaRPr lang="en-US" dirty="0"/>
          </a:p>
          <a:p>
            <a:pPr>
              <a:buFont typeface="Arial" panose="020B0604020202020204" pitchFamily="34" charset="0"/>
              <a:buChar char="•"/>
            </a:pPr>
            <a:r>
              <a:rPr lang="en-US" b="0" i="0" dirty="0">
                <a:solidFill>
                  <a:srgbClr val="00437A"/>
                </a:solidFill>
                <a:effectLst/>
              </a:rPr>
              <a:t>Setup issues; embedding issues</a:t>
            </a:r>
            <a:endParaRPr lang="en-US" dirty="0"/>
          </a:p>
          <a:p>
            <a:pPr>
              <a:buFont typeface="Arial" panose="020B0604020202020204" pitchFamily="34" charset="0"/>
              <a:buChar char="•"/>
            </a:pPr>
            <a:r>
              <a:rPr lang="en-US" b="0" i="0" dirty="0">
                <a:solidFill>
                  <a:srgbClr val="00437A"/>
                </a:solidFill>
                <a:effectLst/>
              </a:rPr>
              <a:t>Consistent attenders? Support gap </a:t>
            </a:r>
            <a:endParaRPr lang="en-US" dirty="0"/>
          </a:p>
        </p:txBody>
      </p:sp>
      <p:pic>
        <p:nvPicPr>
          <p:cNvPr id="4" name="Picture 3">
            <a:extLst>
              <a:ext uri="{FF2B5EF4-FFF2-40B4-BE49-F238E27FC236}">
                <a16:creationId xmlns:a16="http://schemas.microsoft.com/office/drawing/2014/main" id="{A34DB1DF-01EF-E9F7-A6B3-AEC0031FCF04}"/>
              </a:ext>
            </a:extLst>
          </p:cNvPr>
          <p:cNvPicPr>
            <a:picLocks noChangeAspect="1"/>
          </p:cNvPicPr>
          <p:nvPr/>
        </p:nvPicPr>
        <p:blipFill>
          <a:blip r:embed="rId3"/>
          <a:stretch>
            <a:fillRect/>
          </a:stretch>
        </p:blipFill>
        <p:spPr>
          <a:xfrm>
            <a:off x="394624" y="5753733"/>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5" name="Picture 2">
            <a:extLst>
              <a:ext uri="{FF2B5EF4-FFF2-40B4-BE49-F238E27FC236}">
                <a16:creationId xmlns:a16="http://schemas.microsoft.com/office/drawing/2014/main" id="{BB67FAD6-D5B9-AF68-6D12-709542381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9207" y="5711222"/>
            <a:ext cx="2066948" cy="11467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and green shield with white text&#10;&#10;Description automatically generated with medium confidence">
            <a:extLst>
              <a:ext uri="{FF2B5EF4-FFF2-40B4-BE49-F238E27FC236}">
                <a16:creationId xmlns:a16="http://schemas.microsoft.com/office/drawing/2014/main" id="{247709CE-0450-A393-6365-5E70CBEFC455}"/>
              </a:ext>
            </a:extLst>
          </p:cNvPr>
          <p:cNvPicPr>
            <a:picLocks noChangeAspect="1"/>
          </p:cNvPicPr>
          <p:nvPr/>
        </p:nvPicPr>
        <p:blipFill rotWithShape="1">
          <a:blip r:embed="rId5">
            <a:extLst>
              <a:ext uri="{28A0092B-C50C-407E-A947-70E740481C1C}">
                <a14:useLocalDpi xmlns:a14="http://schemas.microsoft.com/office/drawing/2010/main" val="0"/>
              </a:ext>
            </a:extLst>
          </a:blip>
          <a:srcRect r="-2" b="-2"/>
          <a:stretch/>
        </p:blipFill>
        <p:spPr>
          <a:xfrm>
            <a:off x="10976751" y="5657658"/>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8" name="Picture 7">
            <a:extLst>
              <a:ext uri="{FF2B5EF4-FFF2-40B4-BE49-F238E27FC236}">
                <a16:creationId xmlns:a16="http://schemas.microsoft.com/office/drawing/2014/main" id="{467CDCB7-02F1-9CD4-7E4E-39CFA655ED13}"/>
              </a:ext>
            </a:extLst>
          </p:cNvPr>
          <p:cNvPicPr>
            <a:picLocks noChangeAspect="1"/>
          </p:cNvPicPr>
          <p:nvPr/>
        </p:nvPicPr>
        <p:blipFill>
          <a:blip r:embed="rId6"/>
          <a:stretch>
            <a:fillRect/>
          </a:stretch>
        </p:blipFill>
        <p:spPr>
          <a:xfrm>
            <a:off x="749853" y="1580923"/>
            <a:ext cx="4419599" cy="3696153"/>
          </a:xfrm>
          <a:prstGeom prst="rect">
            <a:avLst/>
          </a:prstGeom>
        </p:spPr>
      </p:pic>
      <p:pic>
        <p:nvPicPr>
          <p:cNvPr id="10" name="Picture 9">
            <a:extLst>
              <a:ext uri="{FF2B5EF4-FFF2-40B4-BE49-F238E27FC236}">
                <a16:creationId xmlns:a16="http://schemas.microsoft.com/office/drawing/2014/main" id="{2460D95D-2B04-F131-45D1-AAB1DCC37590}"/>
              </a:ext>
            </a:extLst>
          </p:cNvPr>
          <p:cNvPicPr>
            <a:picLocks noChangeAspect="1"/>
          </p:cNvPicPr>
          <p:nvPr/>
        </p:nvPicPr>
        <p:blipFill>
          <a:blip r:embed="rId7"/>
          <a:stretch>
            <a:fillRect/>
          </a:stretch>
        </p:blipFill>
        <p:spPr>
          <a:xfrm>
            <a:off x="7099751" y="160290"/>
            <a:ext cx="4538662" cy="1790595"/>
          </a:xfrm>
          <a:prstGeom prst="rect">
            <a:avLst/>
          </a:prstGeom>
        </p:spPr>
      </p:pic>
      <p:sp>
        <p:nvSpPr>
          <p:cNvPr id="7" name="Arrow: Right 6">
            <a:extLst>
              <a:ext uri="{FF2B5EF4-FFF2-40B4-BE49-F238E27FC236}">
                <a16:creationId xmlns:a16="http://schemas.microsoft.com/office/drawing/2014/main" id="{BB5D0817-76A1-3385-F990-C00863E6118A}"/>
              </a:ext>
            </a:extLst>
          </p:cNvPr>
          <p:cNvSpPr/>
          <p:nvPr/>
        </p:nvSpPr>
        <p:spPr>
          <a:xfrm>
            <a:off x="512696" y="1222164"/>
            <a:ext cx="3881883" cy="263689"/>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804747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0B02C-61E3-E585-4030-85AD0A5D3C17}"/>
              </a:ext>
            </a:extLst>
          </p:cNvPr>
          <p:cNvSpPr>
            <a:spLocks noGrp="1"/>
          </p:cNvSpPr>
          <p:nvPr>
            <p:ph type="title"/>
          </p:nvPr>
        </p:nvSpPr>
        <p:spPr>
          <a:xfrm>
            <a:off x="394624" y="76371"/>
            <a:ext cx="10515600" cy="1325563"/>
          </a:xfrm>
        </p:spPr>
        <p:txBody>
          <a:bodyPr>
            <a:normAutofit/>
          </a:bodyPr>
          <a:lstStyle/>
          <a:p>
            <a:r>
              <a:rPr lang="en-IE" sz="6000" b="1" i="0" dirty="0">
                <a:solidFill>
                  <a:srgbClr val="00437A"/>
                </a:solidFill>
                <a:effectLst/>
              </a:rPr>
              <a:t>Student feedback and changes</a:t>
            </a:r>
            <a:endParaRPr lang="en-IE" sz="6000" dirty="0">
              <a:solidFill>
                <a:schemeClr val="accent1">
                  <a:lumMod val="50000"/>
                </a:schemeClr>
              </a:solidFill>
            </a:endParaRPr>
          </a:p>
        </p:txBody>
      </p:sp>
      <p:sp>
        <p:nvSpPr>
          <p:cNvPr id="3" name="Content Placeholder 2">
            <a:extLst>
              <a:ext uri="{FF2B5EF4-FFF2-40B4-BE49-F238E27FC236}">
                <a16:creationId xmlns:a16="http://schemas.microsoft.com/office/drawing/2014/main" id="{41C074A1-636D-8733-D1A0-3A32D726AF74}"/>
              </a:ext>
            </a:extLst>
          </p:cNvPr>
          <p:cNvSpPr>
            <a:spLocks noGrp="1"/>
          </p:cNvSpPr>
          <p:nvPr>
            <p:ph idx="1"/>
          </p:nvPr>
        </p:nvSpPr>
        <p:spPr>
          <a:xfrm>
            <a:off x="5740025" y="1400187"/>
            <a:ext cx="6124085" cy="4962525"/>
          </a:xfrm>
        </p:spPr>
        <p:txBody>
          <a:bodyPr>
            <a:normAutofit lnSpcReduction="10000"/>
          </a:bodyPr>
          <a:lstStyle/>
          <a:p>
            <a:pPr>
              <a:buFont typeface="Arial" panose="020B0604020202020204" pitchFamily="34" charset="0"/>
              <a:buChar char="•"/>
            </a:pPr>
            <a:r>
              <a:rPr lang="en-US" b="0" i="0" dirty="0">
                <a:solidFill>
                  <a:srgbClr val="00437A"/>
                </a:solidFill>
                <a:effectLst/>
              </a:rPr>
              <a:t>“Trusted persons” sought out</a:t>
            </a:r>
            <a:endParaRPr lang="en-US" dirty="0"/>
          </a:p>
          <a:p>
            <a:pPr>
              <a:buFont typeface="Arial" panose="020B0604020202020204" pitchFamily="34" charset="0"/>
              <a:buChar char="•"/>
            </a:pPr>
            <a:r>
              <a:rPr lang="en-US" b="0" i="0" dirty="0">
                <a:solidFill>
                  <a:srgbClr val="00437A"/>
                </a:solidFill>
                <a:effectLst/>
              </a:rPr>
              <a:t>Light-touch, check in: ‘How are things going for you? </a:t>
            </a:r>
            <a:r>
              <a:rPr lang="en-US" dirty="0">
                <a:solidFill>
                  <a:srgbClr val="00437A"/>
                </a:solidFill>
              </a:rPr>
              <a:t>I’ve noticed…’</a:t>
            </a:r>
          </a:p>
          <a:p>
            <a:pPr>
              <a:buFont typeface="Arial" panose="020B0604020202020204" pitchFamily="34" charset="0"/>
              <a:buChar char="•"/>
            </a:pPr>
            <a:r>
              <a:rPr lang="en-US" b="0" i="0" dirty="0">
                <a:solidFill>
                  <a:srgbClr val="00437A"/>
                </a:solidFill>
                <a:effectLst/>
              </a:rPr>
              <a:t>Generic supports regularly signposted</a:t>
            </a:r>
          </a:p>
          <a:p>
            <a:pPr>
              <a:buFont typeface="Arial" panose="020B0604020202020204" pitchFamily="34" charset="0"/>
              <a:buChar char="•"/>
            </a:pPr>
            <a:r>
              <a:rPr lang="en-US" dirty="0">
                <a:solidFill>
                  <a:srgbClr val="00437A"/>
                </a:solidFill>
              </a:rPr>
              <a:t>VLE as a key engagement source</a:t>
            </a:r>
          </a:p>
          <a:p>
            <a:pPr marL="0" indent="0">
              <a:buNone/>
            </a:pPr>
            <a:endParaRPr lang="en-US" dirty="0">
              <a:solidFill>
                <a:srgbClr val="00437A"/>
              </a:solidFill>
            </a:endParaRPr>
          </a:p>
          <a:p>
            <a:r>
              <a:rPr lang="en-US" dirty="0">
                <a:solidFill>
                  <a:srgbClr val="00437A"/>
                </a:solidFill>
              </a:rPr>
              <a:t>COVID-19? Loss of 1000s of data points</a:t>
            </a:r>
          </a:p>
          <a:p>
            <a:r>
              <a:rPr lang="en-US" dirty="0">
                <a:solidFill>
                  <a:srgbClr val="00437A"/>
                </a:solidFill>
              </a:rPr>
              <a:t>Qualitative feedback indicated students supported early warning systems and interventions </a:t>
            </a:r>
            <a:r>
              <a:rPr lang="en-US" dirty="0">
                <a:solidFill>
                  <a:srgbClr val="00437A"/>
                </a:solidFill>
                <a:sym typeface="Wingdings" panose="05000000000000000000" pitchFamily="2" charset="2"/>
              </a:rPr>
              <a:t> needed to try to maintain the work</a:t>
            </a:r>
            <a:endParaRPr lang="en-US" dirty="0"/>
          </a:p>
        </p:txBody>
      </p:sp>
      <p:pic>
        <p:nvPicPr>
          <p:cNvPr id="4" name="Picture 3">
            <a:extLst>
              <a:ext uri="{FF2B5EF4-FFF2-40B4-BE49-F238E27FC236}">
                <a16:creationId xmlns:a16="http://schemas.microsoft.com/office/drawing/2014/main" id="{A34DB1DF-01EF-E9F7-A6B3-AEC0031FCF04}"/>
              </a:ext>
            </a:extLst>
          </p:cNvPr>
          <p:cNvPicPr>
            <a:picLocks noChangeAspect="1"/>
          </p:cNvPicPr>
          <p:nvPr/>
        </p:nvPicPr>
        <p:blipFill>
          <a:blip r:embed="rId3"/>
          <a:stretch>
            <a:fillRect/>
          </a:stretch>
        </p:blipFill>
        <p:spPr>
          <a:xfrm>
            <a:off x="394624" y="5753733"/>
            <a:ext cx="2565029" cy="846459"/>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5" name="Picture 2">
            <a:extLst>
              <a:ext uri="{FF2B5EF4-FFF2-40B4-BE49-F238E27FC236}">
                <a16:creationId xmlns:a16="http://schemas.microsoft.com/office/drawing/2014/main" id="{BB67FAD6-D5B9-AF68-6D12-7095423816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9207" y="5711222"/>
            <a:ext cx="2066948" cy="11467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blue and green shield with white text&#10;&#10;Description automatically generated with medium confidence">
            <a:extLst>
              <a:ext uri="{FF2B5EF4-FFF2-40B4-BE49-F238E27FC236}">
                <a16:creationId xmlns:a16="http://schemas.microsoft.com/office/drawing/2014/main" id="{247709CE-0450-A393-6365-5E70CBEFC455}"/>
              </a:ext>
            </a:extLst>
          </p:cNvPr>
          <p:cNvPicPr>
            <a:picLocks noChangeAspect="1"/>
          </p:cNvPicPr>
          <p:nvPr/>
        </p:nvPicPr>
        <p:blipFill rotWithShape="1">
          <a:blip r:embed="rId5">
            <a:extLst>
              <a:ext uri="{28A0092B-C50C-407E-A947-70E740481C1C}">
                <a14:useLocalDpi xmlns:a14="http://schemas.microsoft.com/office/drawing/2010/main" val="0"/>
              </a:ext>
            </a:extLst>
          </a:blip>
          <a:srcRect r="-2" b="-2"/>
          <a:stretch/>
        </p:blipFill>
        <p:spPr>
          <a:xfrm>
            <a:off x="10976751" y="5657658"/>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8" name="Picture 7">
            <a:extLst>
              <a:ext uri="{FF2B5EF4-FFF2-40B4-BE49-F238E27FC236}">
                <a16:creationId xmlns:a16="http://schemas.microsoft.com/office/drawing/2014/main" id="{467CDCB7-02F1-9CD4-7E4E-39CFA655ED13}"/>
              </a:ext>
            </a:extLst>
          </p:cNvPr>
          <p:cNvPicPr>
            <a:picLocks noChangeAspect="1"/>
          </p:cNvPicPr>
          <p:nvPr/>
        </p:nvPicPr>
        <p:blipFill>
          <a:blip r:embed="rId6"/>
          <a:stretch>
            <a:fillRect/>
          </a:stretch>
        </p:blipFill>
        <p:spPr>
          <a:xfrm>
            <a:off x="2156568" y="2819971"/>
            <a:ext cx="3645626" cy="3048872"/>
          </a:xfrm>
          <a:prstGeom prst="rect">
            <a:avLst/>
          </a:prstGeom>
        </p:spPr>
      </p:pic>
      <p:pic>
        <p:nvPicPr>
          <p:cNvPr id="5124" name="Picture 4" descr="Statement on the thirteenth meeting of the International Health Regulations  (2005) Emergency Committee regarding the coronavirus disease (COVID-19)  pandemic - PAHO/WHO | Pan American Health Organization">
            <a:extLst>
              <a:ext uri="{FF2B5EF4-FFF2-40B4-BE49-F238E27FC236}">
                <a16:creationId xmlns:a16="http://schemas.microsoft.com/office/drawing/2014/main" id="{B02CD231-F57D-4FE8-C5CA-1DC8BE5560D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624" y="1516110"/>
            <a:ext cx="2847975" cy="1600200"/>
          </a:xfrm>
          <a:prstGeom prst="rect">
            <a:avLst/>
          </a:prstGeom>
          <a:noFill/>
          <a:extLst>
            <a:ext uri="{909E8E84-426E-40DD-AFC4-6F175D3DCCD1}">
              <a14:hiddenFill xmlns:a14="http://schemas.microsoft.com/office/drawing/2010/main">
                <a:solidFill>
                  <a:srgbClr val="FFFFFF"/>
                </a:solidFill>
              </a14:hiddenFill>
            </a:ext>
          </a:extLst>
        </p:spPr>
      </p:pic>
      <p:sp>
        <p:nvSpPr>
          <p:cNvPr id="13" name="Arrow: Down 12">
            <a:extLst>
              <a:ext uri="{FF2B5EF4-FFF2-40B4-BE49-F238E27FC236}">
                <a16:creationId xmlns:a16="http://schemas.microsoft.com/office/drawing/2014/main" id="{118DA239-B95B-505E-A54A-65C66DC2321A}"/>
              </a:ext>
            </a:extLst>
          </p:cNvPr>
          <p:cNvSpPr/>
          <p:nvPr/>
        </p:nvSpPr>
        <p:spPr>
          <a:xfrm rot="19047968">
            <a:off x="2556006" y="2748937"/>
            <a:ext cx="484632" cy="978408"/>
          </a:xfrm>
          <a:prstGeom prst="downArrow">
            <a:avLst>
              <a:gd name="adj1" fmla="val 50000"/>
              <a:gd name="adj2" fmla="val 4803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7" name="Arrow: Right 6">
            <a:extLst>
              <a:ext uri="{FF2B5EF4-FFF2-40B4-BE49-F238E27FC236}">
                <a16:creationId xmlns:a16="http://schemas.microsoft.com/office/drawing/2014/main" id="{A156EA71-D9C3-4FF3-8144-F8D9E31EC3F1}"/>
              </a:ext>
            </a:extLst>
          </p:cNvPr>
          <p:cNvSpPr/>
          <p:nvPr/>
        </p:nvSpPr>
        <p:spPr>
          <a:xfrm>
            <a:off x="475661" y="1050655"/>
            <a:ext cx="9340987" cy="164363"/>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2798663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0B02C-61E3-E585-4030-85AD0A5D3C17}"/>
              </a:ext>
            </a:extLst>
          </p:cNvPr>
          <p:cNvSpPr>
            <a:spLocks noGrp="1"/>
          </p:cNvSpPr>
          <p:nvPr>
            <p:ph type="title"/>
          </p:nvPr>
        </p:nvSpPr>
        <p:spPr>
          <a:xfrm>
            <a:off x="658113" y="151757"/>
            <a:ext cx="11533887" cy="1325563"/>
          </a:xfrm>
        </p:spPr>
        <p:txBody>
          <a:bodyPr>
            <a:noAutofit/>
          </a:bodyPr>
          <a:lstStyle/>
          <a:p>
            <a:r>
              <a:rPr lang="en-IE" sz="6000" b="1" i="0" dirty="0">
                <a:solidFill>
                  <a:srgbClr val="00437A"/>
                </a:solidFill>
                <a:effectLst/>
              </a:rPr>
              <a:t>VLE design – progra</a:t>
            </a:r>
            <a:r>
              <a:rPr lang="en-IE" sz="6000" b="1" dirty="0">
                <a:solidFill>
                  <a:srgbClr val="00437A"/>
                </a:solidFill>
              </a:rPr>
              <a:t>mme view</a:t>
            </a:r>
            <a:br>
              <a:rPr lang="en-IE" sz="6000" b="1" dirty="0">
                <a:solidFill>
                  <a:srgbClr val="00437A"/>
                </a:solidFill>
              </a:rPr>
            </a:br>
            <a:r>
              <a:rPr lang="en-IE" sz="3200" b="1" i="1" dirty="0">
                <a:solidFill>
                  <a:srgbClr val="00437A"/>
                </a:solidFill>
                <a:effectLst/>
              </a:rPr>
              <a:t>Login frequency and total topic access</a:t>
            </a:r>
            <a:endParaRPr lang="en-IE" sz="6000" i="1" dirty="0">
              <a:solidFill>
                <a:schemeClr val="accent1">
                  <a:lumMod val="50000"/>
                </a:schemeClr>
              </a:solidFill>
            </a:endParaRPr>
          </a:p>
        </p:txBody>
      </p:sp>
      <p:pic>
        <p:nvPicPr>
          <p:cNvPr id="14" name="Picture 13" descr="A blue and green shield with white text&#10;&#10;Description automatically generated with medium confidence">
            <a:extLst>
              <a:ext uri="{FF2B5EF4-FFF2-40B4-BE49-F238E27FC236}">
                <a16:creationId xmlns:a16="http://schemas.microsoft.com/office/drawing/2014/main" id="{896B8D90-0271-FA44-DEED-AAB48CF38780}"/>
              </a:ext>
            </a:extLst>
          </p:cNvPr>
          <p:cNvPicPr>
            <a:picLocks noChangeAspect="1"/>
          </p:cNvPicPr>
          <p:nvPr/>
        </p:nvPicPr>
        <p:blipFill rotWithShape="1">
          <a:blip r:embed="rId3">
            <a:extLst>
              <a:ext uri="{28A0092B-C50C-407E-A947-70E740481C1C}">
                <a14:useLocalDpi xmlns:a14="http://schemas.microsoft.com/office/drawing/2010/main" val="0"/>
              </a:ext>
            </a:extLst>
          </a:blip>
          <a:srcRect r="-2" b="-2"/>
          <a:stretch/>
        </p:blipFill>
        <p:spPr>
          <a:xfrm>
            <a:off x="10976751" y="5657658"/>
            <a:ext cx="1038607" cy="1038607"/>
          </a:xfrm>
          <a:custGeom>
            <a:avLst/>
            <a:gdLst/>
            <a:ahLst/>
            <a:cxnLst/>
            <a:rect l="l" t="t" r="r" b="b"/>
            <a:pathLst>
              <a:path w="1964763" h="1856167">
                <a:moveTo>
                  <a:pt x="34265" y="0"/>
                </a:moveTo>
                <a:lnTo>
                  <a:pt x="1930498" y="0"/>
                </a:lnTo>
                <a:cubicBezTo>
                  <a:pt x="1949422" y="0"/>
                  <a:pt x="1964763" y="15341"/>
                  <a:pt x="1964763" y="34265"/>
                </a:cubicBezTo>
                <a:lnTo>
                  <a:pt x="1964763" y="1821902"/>
                </a:lnTo>
                <a:cubicBezTo>
                  <a:pt x="1964763" y="1840826"/>
                  <a:pt x="1949422" y="1856167"/>
                  <a:pt x="1930498" y="1856167"/>
                </a:cubicBezTo>
                <a:lnTo>
                  <a:pt x="34265" y="1856167"/>
                </a:lnTo>
                <a:cubicBezTo>
                  <a:pt x="15341" y="1856167"/>
                  <a:pt x="0" y="1840826"/>
                  <a:pt x="0" y="1821902"/>
                </a:cubicBezTo>
                <a:lnTo>
                  <a:pt x="0" y="34265"/>
                </a:lnTo>
                <a:cubicBezTo>
                  <a:pt x="0" y="15341"/>
                  <a:pt x="15341" y="0"/>
                  <a:pt x="34265" y="0"/>
                </a:cubicBezTo>
                <a:close/>
              </a:path>
            </a:pathLst>
          </a:custGeom>
        </p:spPr>
      </p:pic>
      <p:pic>
        <p:nvPicPr>
          <p:cNvPr id="16" name="Picture 15">
            <a:extLst>
              <a:ext uri="{FF2B5EF4-FFF2-40B4-BE49-F238E27FC236}">
                <a16:creationId xmlns:a16="http://schemas.microsoft.com/office/drawing/2014/main" id="{FFF6C998-99C5-FAC2-7225-DB893082E005}"/>
              </a:ext>
            </a:extLst>
          </p:cNvPr>
          <p:cNvPicPr>
            <a:picLocks noChangeAspect="1"/>
          </p:cNvPicPr>
          <p:nvPr/>
        </p:nvPicPr>
        <p:blipFill>
          <a:blip r:embed="rId4"/>
          <a:stretch>
            <a:fillRect/>
          </a:stretch>
        </p:blipFill>
        <p:spPr>
          <a:xfrm>
            <a:off x="1046205" y="1981160"/>
            <a:ext cx="9762822" cy="4360858"/>
          </a:xfrm>
          <a:prstGeom prst="rect">
            <a:avLst/>
          </a:prstGeom>
        </p:spPr>
      </p:pic>
      <p:sp>
        <p:nvSpPr>
          <p:cNvPr id="6" name="Arrow: Right 5">
            <a:extLst>
              <a:ext uri="{FF2B5EF4-FFF2-40B4-BE49-F238E27FC236}">
                <a16:creationId xmlns:a16="http://schemas.microsoft.com/office/drawing/2014/main" id="{D6FE07D8-A77B-717F-3C7B-3865C1AA3247}"/>
              </a:ext>
            </a:extLst>
          </p:cNvPr>
          <p:cNvSpPr/>
          <p:nvPr/>
        </p:nvSpPr>
        <p:spPr>
          <a:xfrm>
            <a:off x="666730" y="1477320"/>
            <a:ext cx="9340987" cy="164363"/>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414603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3DCAA58-EA9D-2645-5EB4-0794788731E7}"/>
              </a:ext>
            </a:extLst>
          </p:cNvPr>
          <p:cNvPicPr>
            <a:picLocks noChangeAspect="1"/>
          </p:cNvPicPr>
          <p:nvPr/>
        </p:nvPicPr>
        <p:blipFill>
          <a:blip r:embed="rId2"/>
          <a:stretch>
            <a:fillRect/>
          </a:stretch>
        </p:blipFill>
        <p:spPr>
          <a:xfrm>
            <a:off x="82665" y="2070768"/>
            <a:ext cx="12026670" cy="2760769"/>
          </a:xfrm>
          <a:prstGeom prst="rect">
            <a:avLst/>
          </a:prstGeom>
        </p:spPr>
      </p:pic>
      <p:sp>
        <p:nvSpPr>
          <p:cNvPr id="6" name="Title 1">
            <a:extLst>
              <a:ext uri="{FF2B5EF4-FFF2-40B4-BE49-F238E27FC236}">
                <a16:creationId xmlns:a16="http://schemas.microsoft.com/office/drawing/2014/main" id="{BF4958F3-B27B-B03A-14CA-5456E6F2C785}"/>
              </a:ext>
            </a:extLst>
          </p:cNvPr>
          <p:cNvSpPr txBox="1">
            <a:spLocks/>
          </p:cNvSpPr>
          <p:nvPr/>
        </p:nvSpPr>
        <p:spPr>
          <a:xfrm>
            <a:off x="403513" y="361193"/>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E" sz="6000" b="1" dirty="0">
                <a:solidFill>
                  <a:srgbClr val="00437A"/>
                </a:solidFill>
              </a:rPr>
              <a:t>Automated reporting</a:t>
            </a:r>
            <a:endParaRPr lang="en-IE" sz="6000" dirty="0">
              <a:solidFill>
                <a:schemeClr val="accent1">
                  <a:lumMod val="50000"/>
                </a:schemeClr>
              </a:solidFill>
            </a:endParaRPr>
          </a:p>
        </p:txBody>
      </p:sp>
      <p:sp>
        <p:nvSpPr>
          <p:cNvPr id="2" name="Arrow: Right 1">
            <a:extLst>
              <a:ext uri="{FF2B5EF4-FFF2-40B4-BE49-F238E27FC236}">
                <a16:creationId xmlns:a16="http://schemas.microsoft.com/office/drawing/2014/main" id="{A97EC4CB-C4B6-BF58-2F73-37DDECC99A48}"/>
              </a:ext>
            </a:extLst>
          </p:cNvPr>
          <p:cNvSpPr/>
          <p:nvPr/>
        </p:nvSpPr>
        <p:spPr>
          <a:xfrm>
            <a:off x="512696" y="1222165"/>
            <a:ext cx="6447662" cy="156260"/>
          </a:xfrm>
          <a:prstGeom prst="rightArrow">
            <a:avLst/>
          </a:prstGeom>
          <a:solidFill>
            <a:srgbClr val="33996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Tree>
    <p:extLst>
      <p:ext uri="{BB962C8B-B14F-4D97-AF65-F5344CB8AC3E}">
        <p14:creationId xmlns:p14="http://schemas.microsoft.com/office/powerpoint/2010/main" val="8004646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1376</Words>
  <Application>Microsoft Office PowerPoint</Application>
  <PresentationFormat>Widescreen</PresentationFormat>
  <Paragraphs>118</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YAFLd8sKbwc 2</vt:lpstr>
      <vt:lpstr>Office Theme</vt:lpstr>
      <vt:lpstr>Using the VLE to Assess Student Engagement and Enhance Student Supports </vt:lpstr>
      <vt:lpstr>PowerPoint Presentation</vt:lpstr>
      <vt:lpstr>PowerPoint Presentation</vt:lpstr>
      <vt:lpstr>Origins of UCD LEAP</vt:lpstr>
      <vt:lpstr>Origins of UCD LEAP</vt:lpstr>
      <vt:lpstr>Initial plans</vt:lpstr>
      <vt:lpstr>Student feedback and changes</vt:lpstr>
      <vt:lpstr>VLE design – programme view Login frequency and total topic access</vt:lpstr>
      <vt:lpstr>PowerPoint Presentation</vt:lpstr>
      <vt:lpstr>PowerPoint Presentation</vt:lpstr>
      <vt:lpstr>PowerPoint Presentation</vt:lpstr>
      <vt:lpstr>PowerPoint Presentation</vt:lpstr>
      <vt:lpstr>PowerPoint Presentation</vt:lpstr>
      <vt:lpstr>PowerPoint Presentation</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VLE to Assess Student Engagement and Enhance Student Supports </dc:title>
  <dc:creator>Niamh Niamh</dc:creator>
  <cp:lastModifiedBy>Niamh Niamh</cp:lastModifiedBy>
  <cp:revision>5</cp:revision>
  <dcterms:created xsi:type="dcterms:W3CDTF">2023-06-12T22:11:07Z</dcterms:created>
  <dcterms:modified xsi:type="dcterms:W3CDTF">2023-06-13T09:10:59Z</dcterms:modified>
</cp:coreProperties>
</file>