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9CB"/>
    <a:srgbClr val="ACE6BD"/>
    <a:srgbClr val="04525D"/>
    <a:srgbClr val="EE7200"/>
    <a:srgbClr val="C2DEB8"/>
    <a:srgbClr val="F39FC5"/>
    <a:srgbClr val="8BBFD1"/>
    <a:srgbClr val="2B3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8"/>
  </p:normalViewPr>
  <p:slideViewPr>
    <p:cSldViewPr snapToGrid="0" snapToObjects="1">
      <p:cViewPr>
        <p:scale>
          <a:sx n="40" d="100"/>
          <a:sy n="40" d="100"/>
        </p:scale>
        <p:origin x="512" y="-49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GB"/>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2F9A1C4-4671-D94A-9813-18F563E2614A}"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5CE0B-8E8F-EE43-9DE6-512CDED0D914}" type="slidenum">
              <a:rPr lang="en-US" smtClean="0"/>
              <a:t>‹#›</a:t>
            </a:fld>
            <a:endParaRPr lang="en-US"/>
          </a:p>
        </p:txBody>
      </p:sp>
    </p:spTree>
    <p:extLst>
      <p:ext uri="{BB962C8B-B14F-4D97-AF65-F5344CB8AC3E}">
        <p14:creationId xmlns:p14="http://schemas.microsoft.com/office/powerpoint/2010/main" val="48154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2F9A1C4-4671-D94A-9813-18F563E2614A}"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5CE0B-8E8F-EE43-9DE6-512CDED0D914}" type="slidenum">
              <a:rPr lang="en-US" smtClean="0"/>
              <a:t>‹#›</a:t>
            </a:fld>
            <a:endParaRPr lang="en-US"/>
          </a:p>
        </p:txBody>
      </p:sp>
    </p:spTree>
    <p:extLst>
      <p:ext uri="{BB962C8B-B14F-4D97-AF65-F5344CB8AC3E}">
        <p14:creationId xmlns:p14="http://schemas.microsoft.com/office/powerpoint/2010/main" val="401397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2F9A1C4-4671-D94A-9813-18F563E2614A}"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5CE0B-8E8F-EE43-9DE6-512CDED0D914}" type="slidenum">
              <a:rPr lang="en-US" smtClean="0"/>
              <a:t>‹#›</a:t>
            </a:fld>
            <a:endParaRPr lang="en-US"/>
          </a:p>
        </p:txBody>
      </p:sp>
    </p:spTree>
    <p:extLst>
      <p:ext uri="{BB962C8B-B14F-4D97-AF65-F5344CB8AC3E}">
        <p14:creationId xmlns:p14="http://schemas.microsoft.com/office/powerpoint/2010/main" val="424240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2F9A1C4-4671-D94A-9813-18F563E2614A}"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5CE0B-8E8F-EE43-9DE6-512CDED0D914}" type="slidenum">
              <a:rPr lang="en-US" smtClean="0"/>
              <a:t>‹#›</a:t>
            </a:fld>
            <a:endParaRPr lang="en-US"/>
          </a:p>
        </p:txBody>
      </p:sp>
    </p:spTree>
    <p:extLst>
      <p:ext uri="{BB962C8B-B14F-4D97-AF65-F5344CB8AC3E}">
        <p14:creationId xmlns:p14="http://schemas.microsoft.com/office/powerpoint/2010/main" val="3030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GB"/>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2F9A1C4-4671-D94A-9813-18F563E2614A}"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5CE0B-8E8F-EE43-9DE6-512CDED0D914}" type="slidenum">
              <a:rPr lang="en-US" smtClean="0"/>
              <a:t>‹#›</a:t>
            </a:fld>
            <a:endParaRPr lang="en-US"/>
          </a:p>
        </p:txBody>
      </p:sp>
    </p:spTree>
    <p:extLst>
      <p:ext uri="{BB962C8B-B14F-4D97-AF65-F5344CB8AC3E}">
        <p14:creationId xmlns:p14="http://schemas.microsoft.com/office/powerpoint/2010/main" val="369216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2F9A1C4-4671-D94A-9813-18F563E2614A}"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5CE0B-8E8F-EE43-9DE6-512CDED0D914}" type="slidenum">
              <a:rPr lang="en-US" smtClean="0"/>
              <a:t>‹#›</a:t>
            </a:fld>
            <a:endParaRPr lang="en-US"/>
          </a:p>
        </p:txBody>
      </p:sp>
    </p:spTree>
    <p:extLst>
      <p:ext uri="{BB962C8B-B14F-4D97-AF65-F5344CB8AC3E}">
        <p14:creationId xmlns:p14="http://schemas.microsoft.com/office/powerpoint/2010/main" val="172154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GB"/>
              <a:t>Click to 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GB"/>
              <a:t>Click to 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2F9A1C4-4671-D94A-9813-18F563E2614A}" type="datetimeFigureOut">
              <a:rPr lang="en-US" smtClean="0"/>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5CE0B-8E8F-EE43-9DE6-512CDED0D914}" type="slidenum">
              <a:rPr lang="en-US" smtClean="0"/>
              <a:t>‹#›</a:t>
            </a:fld>
            <a:endParaRPr lang="en-US"/>
          </a:p>
        </p:txBody>
      </p:sp>
    </p:spTree>
    <p:extLst>
      <p:ext uri="{BB962C8B-B14F-4D97-AF65-F5344CB8AC3E}">
        <p14:creationId xmlns:p14="http://schemas.microsoft.com/office/powerpoint/2010/main" val="366593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2F9A1C4-4671-D94A-9813-18F563E2614A}" type="datetimeFigureOut">
              <a:rPr lang="en-US" smtClean="0"/>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5CE0B-8E8F-EE43-9DE6-512CDED0D914}" type="slidenum">
              <a:rPr lang="en-US" smtClean="0"/>
              <a:t>‹#›</a:t>
            </a:fld>
            <a:endParaRPr lang="en-US"/>
          </a:p>
        </p:txBody>
      </p:sp>
    </p:spTree>
    <p:extLst>
      <p:ext uri="{BB962C8B-B14F-4D97-AF65-F5344CB8AC3E}">
        <p14:creationId xmlns:p14="http://schemas.microsoft.com/office/powerpoint/2010/main" val="93377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9A1C4-4671-D94A-9813-18F563E2614A}" type="datetimeFigureOut">
              <a:rPr lang="en-US" smtClean="0"/>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5CE0B-8E8F-EE43-9DE6-512CDED0D914}" type="slidenum">
              <a:rPr lang="en-US" smtClean="0"/>
              <a:t>‹#›</a:t>
            </a:fld>
            <a:endParaRPr lang="en-US"/>
          </a:p>
        </p:txBody>
      </p:sp>
    </p:spTree>
    <p:extLst>
      <p:ext uri="{BB962C8B-B14F-4D97-AF65-F5344CB8AC3E}">
        <p14:creationId xmlns:p14="http://schemas.microsoft.com/office/powerpoint/2010/main" val="65998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GB"/>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GB"/>
              <a:t>Click to edit Master text styles</a:t>
            </a:r>
          </a:p>
        </p:txBody>
      </p:sp>
      <p:sp>
        <p:nvSpPr>
          <p:cNvPr id="5" name="Date Placeholder 4"/>
          <p:cNvSpPr>
            <a:spLocks noGrp="1"/>
          </p:cNvSpPr>
          <p:nvPr>
            <p:ph type="dt" sz="half" idx="10"/>
          </p:nvPr>
        </p:nvSpPr>
        <p:spPr/>
        <p:txBody>
          <a:bodyPr/>
          <a:lstStyle/>
          <a:p>
            <a:fld id="{72F9A1C4-4671-D94A-9813-18F563E2614A}"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5CE0B-8E8F-EE43-9DE6-512CDED0D914}" type="slidenum">
              <a:rPr lang="en-US" smtClean="0"/>
              <a:t>‹#›</a:t>
            </a:fld>
            <a:endParaRPr lang="en-US"/>
          </a:p>
        </p:txBody>
      </p:sp>
    </p:spTree>
    <p:extLst>
      <p:ext uri="{BB962C8B-B14F-4D97-AF65-F5344CB8AC3E}">
        <p14:creationId xmlns:p14="http://schemas.microsoft.com/office/powerpoint/2010/main" val="367458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GB"/>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GB"/>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GB"/>
              <a:t>Click to edit Master text styles</a:t>
            </a:r>
          </a:p>
        </p:txBody>
      </p:sp>
      <p:sp>
        <p:nvSpPr>
          <p:cNvPr id="5" name="Date Placeholder 4"/>
          <p:cNvSpPr>
            <a:spLocks noGrp="1"/>
          </p:cNvSpPr>
          <p:nvPr>
            <p:ph type="dt" sz="half" idx="10"/>
          </p:nvPr>
        </p:nvSpPr>
        <p:spPr/>
        <p:txBody>
          <a:bodyPr/>
          <a:lstStyle/>
          <a:p>
            <a:fld id="{72F9A1C4-4671-D94A-9813-18F563E2614A}"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5CE0B-8E8F-EE43-9DE6-512CDED0D914}" type="slidenum">
              <a:rPr lang="en-US" smtClean="0"/>
              <a:t>‹#›</a:t>
            </a:fld>
            <a:endParaRPr lang="en-US"/>
          </a:p>
        </p:txBody>
      </p:sp>
    </p:spTree>
    <p:extLst>
      <p:ext uri="{BB962C8B-B14F-4D97-AF65-F5344CB8AC3E}">
        <p14:creationId xmlns:p14="http://schemas.microsoft.com/office/powerpoint/2010/main" val="369088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72F9A1C4-4671-D94A-9813-18F563E2614A}" type="datetimeFigureOut">
              <a:rPr lang="en-US" smtClean="0"/>
              <a:t>6/7/2023</a:t>
            </a:fld>
            <a:endParaRPr lang="en-US"/>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3185CE0B-8E8F-EE43-9DE6-512CDED0D914}" type="slidenum">
              <a:rPr lang="en-US" smtClean="0"/>
              <a:t>‹#›</a:t>
            </a:fld>
            <a:endParaRPr lang="en-US"/>
          </a:p>
        </p:txBody>
      </p:sp>
    </p:spTree>
    <p:extLst>
      <p:ext uri="{BB962C8B-B14F-4D97-AF65-F5344CB8AC3E}">
        <p14:creationId xmlns:p14="http://schemas.microsoft.com/office/powerpoint/2010/main" val="1445876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8E10CA-0350-0804-BE7B-D7289E7AA8DE}"/>
              </a:ext>
            </a:extLst>
          </p:cNvPr>
          <p:cNvSpPr/>
          <p:nvPr/>
        </p:nvSpPr>
        <p:spPr>
          <a:xfrm rot="5400000">
            <a:off x="-13531698" y="13531695"/>
            <a:ext cx="30275213" cy="3211824"/>
          </a:xfrm>
          <a:prstGeom prst="rect">
            <a:avLst/>
          </a:prstGeom>
          <a:solidFill>
            <a:srgbClr val="2B36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solidFill>
                  <a:srgbClr val="EE7200"/>
                </a:solidFill>
                <a:latin typeface="Halyard Display" pitchFamily="2" charset="77"/>
              </a:rPr>
              <a:t>Careers Officers</a:t>
            </a:r>
            <a:endParaRPr lang="en-US" sz="1800" dirty="0">
              <a:solidFill>
                <a:srgbClr val="EE7200"/>
              </a:solidFill>
              <a:latin typeface="Halyard Display" pitchFamily="2" charset="77"/>
            </a:endParaRPr>
          </a:p>
        </p:txBody>
      </p:sp>
      <p:cxnSp>
        <p:nvCxnSpPr>
          <p:cNvPr id="16" name="Straight Connector 15">
            <a:extLst>
              <a:ext uri="{FF2B5EF4-FFF2-40B4-BE49-F238E27FC236}">
                <a16:creationId xmlns:a16="http://schemas.microsoft.com/office/drawing/2014/main" id="{4CFDFD66-BEF7-8CE3-DCF2-F4B70F66F0AD}"/>
              </a:ext>
            </a:extLst>
          </p:cNvPr>
          <p:cNvCxnSpPr>
            <a:cxnSpLocks/>
          </p:cNvCxnSpPr>
          <p:nvPr/>
        </p:nvCxnSpPr>
        <p:spPr>
          <a:xfrm flipV="1">
            <a:off x="3211821" y="5684486"/>
            <a:ext cx="18258538" cy="4097"/>
          </a:xfrm>
          <a:prstGeom prst="line">
            <a:avLst/>
          </a:prstGeom>
          <a:ln w="31750">
            <a:solidFill>
              <a:srgbClr val="8BBFD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251F7E-42A6-53D9-4FF9-488DECA90294}"/>
              </a:ext>
            </a:extLst>
          </p:cNvPr>
          <p:cNvCxnSpPr>
            <a:cxnSpLocks/>
          </p:cNvCxnSpPr>
          <p:nvPr/>
        </p:nvCxnSpPr>
        <p:spPr>
          <a:xfrm>
            <a:off x="3209924" y="26776030"/>
            <a:ext cx="18173701" cy="0"/>
          </a:xfrm>
          <a:prstGeom prst="line">
            <a:avLst/>
          </a:prstGeom>
          <a:ln w="31750">
            <a:solidFill>
              <a:srgbClr val="EE72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92C1B65-9385-B443-CD3D-D9E1AD378A28}"/>
              </a:ext>
            </a:extLst>
          </p:cNvPr>
          <p:cNvSpPr txBox="1"/>
          <p:nvPr/>
        </p:nvSpPr>
        <p:spPr>
          <a:xfrm>
            <a:off x="4078462" y="627567"/>
            <a:ext cx="12916607" cy="2308324"/>
          </a:xfrm>
          <a:prstGeom prst="rect">
            <a:avLst/>
          </a:prstGeom>
          <a:noFill/>
        </p:spPr>
        <p:txBody>
          <a:bodyPr wrap="square" rtlCol="0">
            <a:spAutoFit/>
          </a:bodyPr>
          <a:lstStyle/>
          <a:p>
            <a:r>
              <a:rPr lang="en-GB" sz="7200" b="1" dirty="0">
                <a:solidFill>
                  <a:srgbClr val="04525D"/>
                </a:solidFill>
                <a:latin typeface="Halyard Display" pitchFamily="2" charset="77"/>
              </a:rPr>
              <a:t>Webinar Wednesday</a:t>
            </a:r>
          </a:p>
          <a:p>
            <a:r>
              <a:rPr lang="en-GB" sz="7200" b="1" dirty="0">
                <a:solidFill>
                  <a:srgbClr val="04525D"/>
                </a:solidFill>
                <a:latin typeface="Halyard Display" pitchFamily="2" charset="77"/>
              </a:rPr>
              <a:t>ATU Industry-Led Careers Series</a:t>
            </a:r>
            <a:endParaRPr lang="en-US" sz="7200" b="1" dirty="0">
              <a:solidFill>
                <a:srgbClr val="04525D"/>
              </a:solidFill>
              <a:latin typeface="Halyard Display" pitchFamily="2" charset="77"/>
            </a:endParaRPr>
          </a:p>
        </p:txBody>
      </p:sp>
      <p:sp>
        <p:nvSpPr>
          <p:cNvPr id="29" name="TextBox 28">
            <a:extLst>
              <a:ext uri="{FF2B5EF4-FFF2-40B4-BE49-F238E27FC236}">
                <a16:creationId xmlns:a16="http://schemas.microsoft.com/office/drawing/2014/main" id="{86950C80-86C5-5A51-B417-A15E01E45A40}"/>
              </a:ext>
            </a:extLst>
          </p:cNvPr>
          <p:cNvSpPr txBox="1"/>
          <p:nvPr/>
        </p:nvSpPr>
        <p:spPr>
          <a:xfrm>
            <a:off x="13838045" y="2935891"/>
            <a:ext cx="5553243" cy="523220"/>
          </a:xfrm>
          <a:prstGeom prst="rect">
            <a:avLst/>
          </a:prstGeom>
          <a:noFill/>
        </p:spPr>
        <p:txBody>
          <a:bodyPr wrap="square" rtlCol="0">
            <a:spAutoFit/>
          </a:bodyPr>
          <a:lstStyle/>
          <a:p>
            <a:r>
              <a:rPr lang="en-GB" sz="2800" dirty="0">
                <a:solidFill>
                  <a:schemeClr val="bg1"/>
                </a:solidFill>
                <a:latin typeface="Halyard Display Book" pitchFamily="2" charset="77"/>
              </a:rPr>
              <a:t>Supervisor name</a:t>
            </a:r>
            <a:endParaRPr lang="en-US" sz="2800" dirty="0">
              <a:latin typeface="Halyard Display Book" pitchFamily="2" charset="77"/>
            </a:endParaRPr>
          </a:p>
        </p:txBody>
      </p:sp>
      <p:sp>
        <p:nvSpPr>
          <p:cNvPr id="37" name="TextBox 36">
            <a:extLst>
              <a:ext uri="{FF2B5EF4-FFF2-40B4-BE49-F238E27FC236}">
                <a16:creationId xmlns:a16="http://schemas.microsoft.com/office/drawing/2014/main" id="{D5BD3EBA-13D8-374F-0B2A-2FAAF4CC623A}"/>
              </a:ext>
            </a:extLst>
          </p:cNvPr>
          <p:cNvSpPr txBox="1"/>
          <p:nvPr/>
        </p:nvSpPr>
        <p:spPr>
          <a:xfrm>
            <a:off x="455067" y="16075790"/>
            <a:ext cx="1358547" cy="523220"/>
          </a:xfrm>
          <a:prstGeom prst="rect">
            <a:avLst/>
          </a:prstGeom>
          <a:noFill/>
        </p:spPr>
        <p:txBody>
          <a:bodyPr wrap="square" rtlCol="0">
            <a:spAutoFit/>
          </a:bodyPr>
          <a:lstStyle/>
          <a:p>
            <a:r>
              <a:rPr lang="en-GB" sz="2800" dirty="0" err="1">
                <a:solidFill>
                  <a:schemeClr val="bg1"/>
                </a:solidFill>
                <a:latin typeface="Halyard Display Book" pitchFamily="2" charset="77"/>
              </a:rPr>
              <a:t>atu.ie</a:t>
            </a:r>
            <a:endParaRPr lang="en-US" sz="2800" dirty="0">
              <a:latin typeface="Halyard Display Book" pitchFamily="2" charset="77"/>
            </a:endParaRPr>
          </a:p>
        </p:txBody>
      </p:sp>
      <p:sp>
        <p:nvSpPr>
          <p:cNvPr id="38" name="TextBox 37">
            <a:extLst>
              <a:ext uri="{FF2B5EF4-FFF2-40B4-BE49-F238E27FC236}">
                <a16:creationId xmlns:a16="http://schemas.microsoft.com/office/drawing/2014/main" id="{78D17AFA-0BC2-34E7-2C07-85EA79937662}"/>
              </a:ext>
            </a:extLst>
          </p:cNvPr>
          <p:cNvSpPr txBox="1"/>
          <p:nvPr/>
        </p:nvSpPr>
        <p:spPr>
          <a:xfrm>
            <a:off x="13849364" y="28120646"/>
            <a:ext cx="4176334" cy="1815882"/>
          </a:xfrm>
          <a:prstGeom prst="rect">
            <a:avLst/>
          </a:prstGeom>
          <a:noFill/>
        </p:spPr>
        <p:txBody>
          <a:bodyPr wrap="square" rtlCol="0">
            <a:spAutoFit/>
          </a:bodyPr>
          <a:lstStyle/>
          <a:p>
            <a:r>
              <a:rPr lang="en-GB" sz="2800" dirty="0">
                <a:solidFill>
                  <a:schemeClr val="bg1"/>
                </a:solidFill>
                <a:latin typeface="Halyard Display Book" pitchFamily="2" charset="77"/>
              </a:rPr>
              <a:t>Faculty</a:t>
            </a:r>
          </a:p>
          <a:p>
            <a:r>
              <a:rPr lang="en-GB" sz="2800" dirty="0">
                <a:solidFill>
                  <a:schemeClr val="bg1"/>
                </a:solidFill>
                <a:latin typeface="Halyard Display Book" pitchFamily="2" charset="77"/>
              </a:rPr>
              <a:t>Head of Department</a:t>
            </a:r>
          </a:p>
          <a:p>
            <a:endParaRPr lang="en-GB" sz="2800" dirty="0">
              <a:solidFill>
                <a:schemeClr val="bg1"/>
              </a:solidFill>
              <a:latin typeface="Halyard Display Book" pitchFamily="2" charset="77"/>
            </a:endParaRPr>
          </a:p>
          <a:p>
            <a:r>
              <a:rPr lang="en-GB" sz="2800" dirty="0">
                <a:solidFill>
                  <a:schemeClr val="bg1"/>
                </a:solidFill>
                <a:latin typeface="Halyard Display Book" pitchFamily="2" charset="77"/>
              </a:rPr>
              <a:t>ATU Sligo</a:t>
            </a:r>
            <a:endParaRPr lang="en-US" sz="2800" dirty="0">
              <a:latin typeface="Halyard Display Book" pitchFamily="2" charset="77"/>
            </a:endParaRPr>
          </a:p>
        </p:txBody>
      </p:sp>
      <p:sp>
        <p:nvSpPr>
          <p:cNvPr id="52" name="Rectangle 51">
            <a:extLst>
              <a:ext uri="{FF2B5EF4-FFF2-40B4-BE49-F238E27FC236}">
                <a16:creationId xmlns:a16="http://schemas.microsoft.com/office/drawing/2014/main" id="{F578C735-FA04-BDC9-F3DC-A12DD772ABB1}"/>
              </a:ext>
            </a:extLst>
          </p:cNvPr>
          <p:cNvSpPr/>
          <p:nvPr/>
        </p:nvSpPr>
        <p:spPr>
          <a:xfrm>
            <a:off x="11511648" y="15153648"/>
            <a:ext cx="9063547" cy="5683360"/>
          </a:xfrm>
          <a:prstGeom prst="rect">
            <a:avLst/>
          </a:prstGeom>
          <a:gradFill>
            <a:gsLst>
              <a:gs pos="0">
                <a:srgbClr val="7BB9CB"/>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Aft>
                <a:spcPts val="800"/>
              </a:spcAft>
            </a:pPr>
            <a:r>
              <a:rPr lang="en-IE" sz="3600" b="1" kern="100" dirty="0">
                <a:solidFill>
                  <a:schemeClr val="tx1"/>
                </a:solidFill>
                <a:effectLst/>
                <a:latin typeface="Halyard Display"/>
                <a:ea typeface="Calibri" panose="020F0502020204030204" pitchFamily="34" charset="0"/>
                <a:cs typeface="Times New Roman" panose="02020603050405020304" pitchFamily="18" charset="0"/>
              </a:rPr>
              <a:t>Design</a:t>
            </a:r>
            <a:endParaRPr lang="en-IE" sz="3600" kern="100" dirty="0">
              <a:solidFill>
                <a:schemeClr val="tx1"/>
              </a:solidFill>
              <a:effectLst/>
              <a:latin typeface="Halyard Display"/>
              <a:ea typeface="Calibri" panose="020F0502020204030204" pitchFamily="34" charset="0"/>
              <a:cs typeface="Times New Roman" panose="02020603050405020304" pitchFamily="18" charset="0"/>
            </a:endParaRPr>
          </a:p>
          <a:p>
            <a:pPr>
              <a:lnSpc>
                <a:spcPct val="107000"/>
              </a:lnSpc>
              <a:spcAft>
                <a:spcPts val="800"/>
              </a:spcAft>
            </a:pPr>
            <a:r>
              <a:rPr lang="en-IE" sz="2800" kern="100" dirty="0">
                <a:solidFill>
                  <a:schemeClr val="tx1"/>
                </a:solidFill>
                <a:effectLst/>
                <a:latin typeface="Halyard Display"/>
                <a:ea typeface="Calibri" panose="020F0502020204030204" pitchFamily="34" charset="0"/>
                <a:cs typeface="Times New Roman" panose="02020603050405020304" pitchFamily="18" charset="0"/>
              </a:rPr>
              <a:t>ATU ‘Webinar Wednesday’ has been collaboratively developed to optimise impact, reach and relevance with minimal/no cost implications. Webinars are scheduled in late afternoon at the same time each week and limited to 30 minutes. Webinars are delivered via MS Teams and subsequent recordings are uploaded and edited via Panopto. </a:t>
            </a:r>
            <a:r>
              <a:rPr lang="en-IE" sz="2800" kern="100" dirty="0">
                <a:solidFill>
                  <a:schemeClr val="tx1"/>
                </a:solidFill>
                <a:latin typeface="Halyard Display"/>
                <a:ea typeface="Calibri" panose="020F0502020204030204" pitchFamily="34" charset="0"/>
                <a:cs typeface="Times New Roman" panose="02020603050405020304" pitchFamily="18" charset="0"/>
              </a:rPr>
              <a:t>P</a:t>
            </a:r>
            <a:r>
              <a:rPr lang="en-IE" sz="2800" kern="100" dirty="0">
                <a:solidFill>
                  <a:schemeClr val="tx1"/>
                </a:solidFill>
                <a:effectLst/>
                <a:latin typeface="Halyard Display"/>
                <a:ea typeface="Calibri" panose="020F0502020204030204" pitchFamily="34" charset="0"/>
                <a:cs typeface="Times New Roman" panose="02020603050405020304" pitchFamily="18" charset="0"/>
              </a:rPr>
              <a:t>layback links are available via Visual Learning Environments.  Registration is captured via ATU College, as is attendance.  Presenters express their interest via Eventbrite, and assessment is made in relation to topic suitability prior to booking confirmation.  </a:t>
            </a:r>
          </a:p>
        </p:txBody>
      </p:sp>
      <p:pic>
        <p:nvPicPr>
          <p:cNvPr id="3" name="Picture 2" descr="Graphical user interface, text, application&#10;&#10;Description automatically generated">
            <a:extLst>
              <a:ext uri="{FF2B5EF4-FFF2-40B4-BE49-F238E27FC236}">
                <a16:creationId xmlns:a16="http://schemas.microsoft.com/office/drawing/2014/main" id="{DEBD9DA4-A32B-FE75-9334-D2864EB0A811}"/>
              </a:ext>
            </a:extLst>
          </p:cNvPr>
          <p:cNvPicPr>
            <a:picLocks noChangeAspect="1"/>
          </p:cNvPicPr>
          <p:nvPr/>
        </p:nvPicPr>
        <p:blipFill>
          <a:blip r:embed="rId2"/>
          <a:stretch>
            <a:fillRect/>
          </a:stretch>
        </p:blipFill>
        <p:spPr>
          <a:xfrm>
            <a:off x="317907" y="27316378"/>
            <a:ext cx="2462160" cy="2462160"/>
          </a:xfrm>
          <a:prstGeom prst="rect">
            <a:avLst/>
          </a:prstGeom>
        </p:spPr>
      </p:pic>
      <p:pic>
        <p:nvPicPr>
          <p:cNvPr id="8" name="Picture 7" descr="Icon&#10;&#10;Description automatically generated">
            <a:extLst>
              <a:ext uri="{FF2B5EF4-FFF2-40B4-BE49-F238E27FC236}">
                <a16:creationId xmlns:a16="http://schemas.microsoft.com/office/drawing/2014/main" id="{E65C2151-BC19-25EE-8793-53C6D0B88711}"/>
              </a:ext>
            </a:extLst>
          </p:cNvPr>
          <p:cNvPicPr>
            <a:picLocks noChangeAspect="1"/>
          </p:cNvPicPr>
          <p:nvPr/>
        </p:nvPicPr>
        <p:blipFill>
          <a:blip r:embed="rId3"/>
          <a:stretch>
            <a:fillRect/>
          </a:stretch>
        </p:blipFill>
        <p:spPr>
          <a:xfrm>
            <a:off x="-177623" y="104050"/>
            <a:ext cx="3594100" cy="3594100"/>
          </a:xfrm>
          <a:prstGeom prst="rect">
            <a:avLst/>
          </a:prstGeom>
        </p:spPr>
      </p:pic>
      <p:sp>
        <p:nvSpPr>
          <p:cNvPr id="34" name="Rectangle 33">
            <a:extLst>
              <a:ext uri="{FF2B5EF4-FFF2-40B4-BE49-F238E27FC236}">
                <a16:creationId xmlns:a16="http://schemas.microsoft.com/office/drawing/2014/main" id="{7685E105-912F-5F42-3E76-33876A4AAF25}"/>
              </a:ext>
            </a:extLst>
          </p:cNvPr>
          <p:cNvSpPr/>
          <p:nvPr/>
        </p:nvSpPr>
        <p:spPr>
          <a:xfrm rot="5400000">
            <a:off x="5933594" y="14823287"/>
            <a:ext cx="30275213" cy="628643"/>
          </a:xfrm>
          <a:prstGeom prst="rect">
            <a:avLst/>
          </a:prstGeom>
          <a:solidFill>
            <a:srgbClr val="C2D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91F4C280-FF70-E7A2-D35E-13C70269E0AF}"/>
              </a:ext>
            </a:extLst>
          </p:cNvPr>
          <p:cNvCxnSpPr>
            <a:cxnSpLocks/>
          </p:cNvCxnSpPr>
          <p:nvPr/>
        </p:nvCxnSpPr>
        <p:spPr>
          <a:xfrm flipV="1">
            <a:off x="-4" y="26776030"/>
            <a:ext cx="3209928" cy="4097"/>
          </a:xfrm>
          <a:prstGeom prst="line">
            <a:avLst/>
          </a:prstGeom>
          <a:ln w="31750">
            <a:solidFill>
              <a:srgbClr val="8BBFD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1E88BE5-B895-C7E0-744B-A37C7CA815FA}"/>
              </a:ext>
            </a:extLst>
          </p:cNvPr>
          <p:cNvCxnSpPr>
            <a:cxnSpLocks/>
          </p:cNvCxnSpPr>
          <p:nvPr/>
        </p:nvCxnSpPr>
        <p:spPr>
          <a:xfrm flipV="1">
            <a:off x="-4" y="16991950"/>
            <a:ext cx="3209928" cy="4097"/>
          </a:xfrm>
          <a:prstGeom prst="line">
            <a:avLst/>
          </a:prstGeom>
          <a:ln w="31750">
            <a:solidFill>
              <a:srgbClr val="8BBFD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invertebrate, coelenterate&#10;&#10;Description automatically generated">
            <a:extLst>
              <a:ext uri="{FF2B5EF4-FFF2-40B4-BE49-F238E27FC236}">
                <a16:creationId xmlns:a16="http://schemas.microsoft.com/office/drawing/2014/main" id="{3836EDDE-B909-9106-36D8-8D183978380A}"/>
              </a:ext>
            </a:extLst>
          </p:cNvPr>
          <p:cNvPicPr>
            <a:picLocks noChangeAspect="1"/>
          </p:cNvPicPr>
          <p:nvPr/>
        </p:nvPicPr>
        <p:blipFill>
          <a:blip r:embed="rId4"/>
          <a:stretch>
            <a:fillRect/>
          </a:stretch>
        </p:blipFill>
        <p:spPr>
          <a:xfrm>
            <a:off x="-661989" y="16996047"/>
            <a:ext cx="3866298" cy="9766731"/>
          </a:xfrm>
          <a:prstGeom prst="rect">
            <a:avLst/>
          </a:prstGeom>
        </p:spPr>
      </p:pic>
      <p:sp>
        <p:nvSpPr>
          <p:cNvPr id="50" name="TextBox 49">
            <a:extLst>
              <a:ext uri="{FF2B5EF4-FFF2-40B4-BE49-F238E27FC236}">
                <a16:creationId xmlns:a16="http://schemas.microsoft.com/office/drawing/2014/main" id="{EBB05EA0-79CA-79D7-6606-F7098287442F}"/>
              </a:ext>
            </a:extLst>
          </p:cNvPr>
          <p:cNvSpPr txBox="1"/>
          <p:nvPr/>
        </p:nvSpPr>
        <p:spPr>
          <a:xfrm>
            <a:off x="375800" y="4388224"/>
            <a:ext cx="2404267" cy="369332"/>
          </a:xfrm>
          <a:prstGeom prst="rect">
            <a:avLst/>
          </a:prstGeom>
          <a:noFill/>
        </p:spPr>
        <p:txBody>
          <a:bodyPr wrap="square" rtlCol="0">
            <a:spAutoFit/>
          </a:bodyPr>
          <a:lstStyle/>
          <a:p>
            <a:r>
              <a:rPr lang="en-GB" dirty="0">
                <a:solidFill>
                  <a:schemeClr val="bg1"/>
                </a:solidFill>
                <a:latin typeface="Halyard Display Book" pitchFamily="2" charset="77"/>
              </a:rPr>
              <a:t>ATU Careers Service</a:t>
            </a:r>
            <a:endParaRPr lang="en-US" dirty="0">
              <a:latin typeface="Halyard Display Book" pitchFamily="2" charset="77"/>
            </a:endParaRPr>
          </a:p>
        </p:txBody>
      </p:sp>
      <p:sp>
        <p:nvSpPr>
          <p:cNvPr id="56" name="TextBox 55">
            <a:extLst>
              <a:ext uri="{FF2B5EF4-FFF2-40B4-BE49-F238E27FC236}">
                <a16:creationId xmlns:a16="http://schemas.microsoft.com/office/drawing/2014/main" id="{4C979BE8-23E4-E655-C137-1E2C4362E626}"/>
              </a:ext>
            </a:extLst>
          </p:cNvPr>
          <p:cNvSpPr txBox="1"/>
          <p:nvPr/>
        </p:nvSpPr>
        <p:spPr>
          <a:xfrm>
            <a:off x="375800" y="4103847"/>
            <a:ext cx="2404267" cy="400110"/>
          </a:xfrm>
          <a:prstGeom prst="rect">
            <a:avLst/>
          </a:prstGeom>
          <a:noFill/>
        </p:spPr>
        <p:txBody>
          <a:bodyPr wrap="square" rtlCol="0">
            <a:spAutoFit/>
          </a:bodyPr>
          <a:lstStyle/>
          <a:p>
            <a:r>
              <a:rPr lang="en-GB" sz="2000" dirty="0">
                <a:solidFill>
                  <a:srgbClr val="EE7200"/>
                </a:solidFill>
                <a:latin typeface="Halyard Display" pitchFamily="2" charset="77"/>
              </a:rPr>
              <a:t>PMSS:</a:t>
            </a:r>
            <a:endParaRPr lang="en-US" sz="2000" dirty="0">
              <a:solidFill>
                <a:srgbClr val="EE7200"/>
              </a:solidFill>
              <a:latin typeface="Halyard Display" pitchFamily="2" charset="77"/>
            </a:endParaRPr>
          </a:p>
        </p:txBody>
      </p:sp>
      <p:pic>
        <p:nvPicPr>
          <p:cNvPr id="23" name="Picture 22" descr="A picture containing invertebrate, coelenterate&#10;&#10;Description automatically generated">
            <a:extLst>
              <a:ext uri="{FF2B5EF4-FFF2-40B4-BE49-F238E27FC236}">
                <a16:creationId xmlns:a16="http://schemas.microsoft.com/office/drawing/2014/main" id="{A50C4206-6901-901A-6B87-D06860557D9E}"/>
              </a:ext>
            </a:extLst>
          </p:cNvPr>
          <p:cNvPicPr>
            <a:picLocks noChangeAspect="1"/>
          </p:cNvPicPr>
          <p:nvPr/>
        </p:nvPicPr>
        <p:blipFill>
          <a:blip r:embed="rId5"/>
          <a:stretch>
            <a:fillRect/>
          </a:stretch>
        </p:blipFill>
        <p:spPr>
          <a:xfrm>
            <a:off x="16995069" y="122510"/>
            <a:ext cx="3403600" cy="5393520"/>
          </a:xfrm>
          <a:prstGeom prst="rect">
            <a:avLst/>
          </a:prstGeom>
        </p:spPr>
      </p:pic>
      <p:sp>
        <p:nvSpPr>
          <p:cNvPr id="2" name="TextBox 1">
            <a:extLst>
              <a:ext uri="{FF2B5EF4-FFF2-40B4-BE49-F238E27FC236}">
                <a16:creationId xmlns:a16="http://schemas.microsoft.com/office/drawing/2014/main" id="{CADC6957-A91C-717E-E827-D821E768FEBC}"/>
              </a:ext>
            </a:extLst>
          </p:cNvPr>
          <p:cNvSpPr txBox="1"/>
          <p:nvPr/>
        </p:nvSpPr>
        <p:spPr>
          <a:xfrm>
            <a:off x="320838" y="4795224"/>
            <a:ext cx="2404267" cy="400110"/>
          </a:xfrm>
          <a:prstGeom prst="rect">
            <a:avLst/>
          </a:prstGeom>
          <a:noFill/>
        </p:spPr>
        <p:txBody>
          <a:bodyPr wrap="square" rtlCol="0">
            <a:spAutoFit/>
          </a:bodyPr>
          <a:lstStyle/>
          <a:p>
            <a:r>
              <a:rPr lang="en-GB" sz="2000" dirty="0">
                <a:solidFill>
                  <a:srgbClr val="EE7200"/>
                </a:solidFill>
                <a:latin typeface="Halyard Display" pitchFamily="2" charset="77"/>
              </a:rPr>
              <a:t>Careers Officers:</a:t>
            </a:r>
            <a:endParaRPr lang="en-US" sz="2000" dirty="0">
              <a:solidFill>
                <a:srgbClr val="EE7200"/>
              </a:solidFill>
              <a:latin typeface="Halyard Display" pitchFamily="2" charset="77"/>
            </a:endParaRPr>
          </a:p>
        </p:txBody>
      </p:sp>
      <p:sp>
        <p:nvSpPr>
          <p:cNvPr id="5" name="TextBox 4">
            <a:extLst>
              <a:ext uri="{FF2B5EF4-FFF2-40B4-BE49-F238E27FC236}">
                <a16:creationId xmlns:a16="http://schemas.microsoft.com/office/drawing/2014/main" id="{4A0E5DD5-DBFC-5202-16D3-C6ECA4B40E5B}"/>
              </a:ext>
            </a:extLst>
          </p:cNvPr>
          <p:cNvSpPr txBox="1"/>
          <p:nvPr/>
        </p:nvSpPr>
        <p:spPr>
          <a:xfrm>
            <a:off x="373815" y="5233002"/>
            <a:ext cx="2404267" cy="1200329"/>
          </a:xfrm>
          <a:prstGeom prst="rect">
            <a:avLst/>
          </a:prstGeom>
          <a:noFill/>
        </p:spPr>
        <p:txBody>
          <a:bodyPr wrap="square" rtlCol="0">
            <a:spAutoFit/>
          </a:bodyPr>
          <a:lstStyle/>
          <a:p>
            <a:r>
              <a:rPr lang="en-GB" dirty="0">
                <a:solidFill>
                  <a:schemeClr val="bg1"/>
                </a:solidFill>
                <a:latin typeface="Halyard Display Book" pitchFamily="2" charset="77"/>
              </a:rPr>
              <a:t>Catherine Lyster</a:t>
            </a:r>
          </a:p>
          <a:p>
            <a:r>
              <a:rPr lang="en-GB" dirty="0">
                <a:solidFill>
                  <a:schemeClr val="bg1"/>
                </a:solidFill>
                <a:latin typeface="Halyard Display Book" pitchFamily="2" charset="77"/>
              </a:rPr>
              <a:t>Fiona O’Donnell</a:t>
            </a:r>
          </a:p>
          <a:p>
            <a:r>
              <a:rPr lang="en-GB" dirty="0">
                <a:solidFill>
                  <a:schemeClr val="bg1"/>
                </a:solidFill>
                <a:latin typeface="Halyard Display Book" pitchFamily="2" charset="77"/>
              </a:rPr>
              <a:t>Adette Ring</a:t>
            </a:r>
          </a:p>
          <a:p>
            <a:r>
              <a:rPr lang="en-GB" dirty="0">
                <a:solidFill>
                  <a:schemeClr val="bg1"/>
                </a:solidFill>
                <a:latin typeface="Halyard Display Book" pitchFamily="2" charset="77"/>
              </a:rPr>
              <a:t>Deborah Seddon</a:t>
            </a:r>
            <a:endParaRPr lang="en-US" dirty="0">
              <a:latin typeface="Halyard Display Book" pitchFamily="2" charset="77"/>
            </a:endParaRPr>
          </a:p>
        </p:txBody>
      </p:sp>
      <p:pic>
        <p:nvPicPr>
          <p:cNvPr id="9" name="Picture 8" descr="A group of people sitting on a couch&#10;&#10;Description automatically generated with low confidence">
            <a:extLst>
              <a:ext uri="{FF2B5EF4-FFF2-40B4-BE49-F238E27FC236}">
                <a16:creationId xmlns:a16="http://schemas.microsoft.com/office/drawing/2014/main" id="{BC495318-F0E7-8925-1FB0-577BF8C1CFFC}"/>
              </a:ext>
            </a:extLst>
          </p:cNvPr>
          <p:cNvPicPr>
            <a:picLocks noChangeAspect="1"/>
          </p:cNvPicPr>
          <p:nvPr/>
        </p:nvPicPr>
        <p:blipFill>
          <a:blip r:embed="rId6"/>
          <a:stretch>
            <a:fillRect/>
          </a:stretch>
        </p:blipFill>
        <p:spPr>
          <a:xfrm>
            <a:off x="11501090" y="6018390"/>
            <a:ext cx="9124372" cy="8887240"/>
          </a:xfrm>
          <a:prstGeom prst="rect">
            <a:avLst/>
          </a:prstGeom>
        </p:spPr>
      </p:pic>
      <p:pic>
        <p:nvPicPr>
          <p:cNvPr id="12" name="Picture 11">
            <a:extLst>
              <a:ext uri="{FF2B5EF4-FFF2-40B4-BE49-F238E27FC236}">
                <a16:creationId xmlns:a16="http://schemas.microsoft.com/office/drawing/2014/main" id="{26073FF3-11C4-7853-DB8D-AE53AACB4371}"/>
              </a:ext>
            </a:extLst>
          </p:cNvPr>
          <p:cNvPicPr>
            <a:picLocks noChangeAspect="1"/>
          </p:cNvPicPr>
          <p:nvPr/>
        </p:nvPicPr>
        <p:blipFill>
          <a:blip r:embed="rId7"/>
          <a:stretch>
            <a:fillRect/>
          </a:stretch>
        </p:blipFill>
        <p:spPr>
          <a:xfrm>
            <a:off x="3416477" y="15564086"/>
            <a:ext cx="7709015" cy="4998746"/>
          </a:xfrm>
          <a:prstGeom prst="rect">
            <a:avLst/>
          </a:prstGeom>
          <a:ln>
            <a:solidFill>
              <a:schemeClr val="tx1"/>
            </a:solidFill>
          </a:ln>
        </p:spPr>
      </p:pic>
      <p:sp>
        <p:nvSpPr>
          <p:cNvPr id="15" name="Rectangle 14">
            <a:extLst>
              <a:ext uri="{FF2B5EF4-FFF2-40B4-BE49-F238E27FC236}">
                <a16:creationId xmlns:a16="http://schemas.microsoft.com/office/drawing/2014/main" id="{0C829E19-453B-81A6-7120-12076F0E696E}"/>
              </a:ext>
            </a:extLst>
          </p:cNvPr>
          <p:cNvSpPr/>
          <p:nvPr/>
        </p:nvSpPr>
        <p:spPr>
          <a:xfrm>
            <a:off x="3494436" y="21165334"/>
            <a:ext cx="7709015" cy="4461956"/>
          </a:xfrm>
          <a:prstGeom prst="rect">
            <a:avLst/>
          </a:prstGeom>
          <a:gradFill>
            <a:gsLst>
              <a:gs pos="0">
                <a:srgbClr val="7BB9CB"/>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457200" rtl="0" eaLnBrk="1" fontAlgn="auto" latinLnBrk="0" hangingPunct="1">
              <a:lnSpc>
                <a:spcPct val="100000"/>
              </a:lnSpc>
              <a:spcBef>
                <a:spcPts val="0"/>
              </a:spcBef>
              <a:spcAft>
                <a:spcPts val="0"/>
              </a:spcAft>
              <a:buClrTx/>
              <a:buSzTx/>
              <a:tabLst/>
              <a:defRPr/>
            </a:pPr>
            <a:r>
              <a:rPr lang="en-US" sz="3600" b="1" kern="100" dirty="0">
                <a:solidFill>
                  <a:schemeClr val="tx1"/>
                </a:solidFill>
                <a:latin typeface="Halyard Display"/>
                <a:ea typeface="Calibri" panose="020F0502020204030204" pitchFamily="34" charset="0"/>
                <a:cs typeface="Times New Roman" panose="02020603050405020304" pitchFamily="18" charset="0"/>
              </a:rPr>
              <a:t>Student Voice </a:t>
            </a:r>
          </a:p>
          <a:p>
            <a:pPr marR="0" lvl="0" algn="l" defTabSz="457200" rtl="0" eaLnBrk="1" fontAlgn="auto" latinLnBrk="0" hangingPunct="1">
              <a:lnSpc>
                <a:spcPct val="100000"/>
              </a:lnSpc>
              <a:spcBef>
                <a:spcPts val="0"/>
              </a:spcBef>
              <a:spcAft>
                <a:spcPts val="0"/>
              </a:spcAft>
              <a:buClrTx/>
              <a:buSzTx/>
              <a:tabLst/>
              <a:defRPr/>
            </a:pPr>
            <a:r>
              <a:rPr kumimoji="0" lang="en-IE" sz="2800" b="0" i="0" u="none" strike="noStrike" kern="100" cap="none" spc="0" normalizeH="0" baseline="0" noProof="0" dirty="0">
                <a:ln>
                  <a:noFill/>
                </a:ln>
                <a:solidFill>
                  <a:prstClr val="black"/>
                </a:solidFill>
                <a:effectLst/>
                <a:uLnTx/>
                <a:uFillTx/>
                <a:latin typeface="Halyard Display"/>
                <a:ea typeface="Calibri" panose="020F0502020204030204" pitchFamily="34" charset="0"/>
                <a:cs typeface="Times New Roman" panose="02020603050405020304" pitchFamily="18" charset="0"/>
              </a:rPr>
              <a:t>Student voice is central to the philosophy and students are encouraged to suggest topics and presenters.</a:t>
            </a:r>
            <a:r>
              <a:rPr lang="en-US" sz="2800" kern="100" dirty="0">
                <a:solidFill>
                  <a:schemeClr val="tx1"/>
                </a:solidFill>
                <a:latin typeface="Halyard Display"/>
                <a:ea typeface="Calibri" panose="020F0502020204030204" pitchFamily="34" charset="0"/>
                <a:cs typeface="Times New Roman" panose="02020603050405020304" pitchFamily="18" charset="0"/>
              </a:rPr>
              <a:t> Essentially 92% agreed webinars had increased their industry knowledge and 80% agreed webinar topics were of interest to them.  On a practical level 82% agreed the timing of webinars was convenient and importantly 80% agreed they were interested in attending future webinars and/ accessing playback.</a:t>
            </a:r>
          </a:p>
        </p:txBody>
      </p:sp>
      <p:sp>
        <p:nvSpPr>
          <p:cNvPr id="18" name="Rectangle 17">
            <a:extLst>
              <a:ext uri="{FF2B5EF4-FFF2-40B4-BE49-F238E27FC236}">
                <a16:creationId xmlns:a16="http://schemas.microsoft.com/office/drawing/2014/main" id="{A72947B6-7169-F022-8F99-4E7A7CBD07E7}"/>
              </a:ext>
            </a:extLst>
          </p:cNvPr>
          <p:cNvSpPr/>
          <p:nvPr/>
        </p:nvSpPr>
        <p:spPr>
          <a:xfrm>
            <a:off x="3277748" y="5989792"/>
            <a:ext cx="7943567" cy="8915838"/>
          </a:xfrm>
          <a:prstGeom prst="rect">
            <a:avLst/>
          </a:prstGeom>
          <a:gradFill>
            <a:gsLst>
              <a:gs pos="0">
                <a:srgbClr val="7BB9CB"/>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Aft>
                <a:spcPts val="800"/>
              </a:spcAft>
            </a:pPr>
            <a:r>
              <a:rPr lang="en-IE" sz="3600" b="1" kern="100" dirty="0">
                <a:solidFill>
                  <a:schemeClr val="tx1"/>
                </a:solidFill>
                <a:effectLst/>
                <a:latin typeface="Halyard Display"/>
                <a:ea typeface="Calibri" panose="020F0502020204030204" pitchFamily="34" charset="0"/>
                <a:cs typeface="Times New Roman" panose="02020603050405020304" pitchFamily="18" charset="0"/>
              </a:rPr>
              <a:t>Background</a:t>
            </a:r>
          </a:p>
          <a:p>
            <a:pPr>
              <a:lnSpc>
                <a:spcPct val="107000"/>
              </a:lnSpc>
              <a:spcAft>
                <a:spcPts val="800"/>
              </a:spcAft>
            </a:pPr>
            <a:r>
              <a:rPr lang="en-US" sz="2800" kern="100" dirty="0">
                <a:solidFill>
                  <a:schemeClr val="tx1"/>
                </a:solidFill>
                <a:effectLst/>
                <a:latin typeface="Halyard Display"/>
                <a:ea typeface="Calibri" panose="020F0502020204030204" pitchFamily="34" charset="0"/>
                <a:cs typeface="Times New Roman" panose="02020603050405020304" pitchFamily="18" charset="0"/>
              </a:rPr>
              <a:t>The ‘Webinar Wednesday’ concept was conceived in 2020 as a direct </a:t>
            </a:r>
            <a:r>
              <a:rPr lang="en-US" sz="2800" kern="100" dirty="0">
                <a:solidFill>
                  <a:schemeClr val="tx1"/>
                </a:solidFill>
                <a:latin typeface="Halyard Display"/>
                <a:ea typeface="Calibri" panose="020F0502020204030204" pitchFamily="34" charset="0"/>
                <a:cs typeface="Times New Roman" panose="02020603050405020304" pitchFamily="18" charset="0"/>
              </a:rPr>
              <a:t>response to</a:t>
            </a:r>
            <a:r>
              <a:rPr lang="en-US" sz="2800" kern="100" dirty="0">
                <a:solidFill>
                  <a:schemeClr val="tx1"/>
                </a:solidFill>
                <a:effectLst/>
                <a:latin typeface="Halyard Display"/>
                <a:ea typeface="Calibri" panose="020F0502020204030204" pitchFamily="34" charset="0"/>
                <a:cs typeface="Times New Roman" panose="02020603050405020304" pitchFamily="18" charset="0"/>
              </a:rPr>
              <a:t> the pandemic to provide an online platform for industry and cohorts at the Institute of Technology Sligo ‘to connect’ whilst campus-based activity was restricted. </a:t>
            </a:r>
          </a:p>
          <a:p>
            <a:pPr>
              <a:lnSpc>
                <a:spcPct val="107000"/>
              </a:lnSpc>
              <a:spcAft>
                <a:spcPts val="800"/>
              </a:spcAft>
            </a:pPr>
            <a:endParaRPr lang="en-IE" sz="3600" b="1" kern="100" dirty="0">
              <a:solidFill>
                <a:schemeClr val="tx1"/>
              </a:solidFill>
              <a:effectLst/>
              <a:latin typeface="Halyard Display"/>
              <a:ea typeface="Calibri" panose="020F0502020204030204" pitchFamily="34" charset="0"/>
              <a:cs typeface="Times New Roman" panose="02020603050405020304" pitchFamily="18" charset="0"/>
            </a:endParaRPr>
          </a:p>
          <a:p>
            <a:pPr>
              <a:lnSpc>
                <a:spcPct val="107000"/>
              </a:lnSpc>
              <a:spcAft>
                <a:spcPts val="800"/>
              </a:spcAft>
            </a:pPr>
            <a:r>
              <a:rPr lang="en-IE" sz="3600" b="1" kern="100" dirty="0">
                <a:solidFill>
                  <a:schemeClr val="tx1"/>
                </a:solidFill>
                <a:latin typeface="Halyard Display"/>
                <a:ea typeface="Calibri" panose="020F0502020204030204" pitchFamily="34" charset="0"/>
                <a:cs typeface="Times New Roman" panose="02020603050405020304" pitchFamily="18" charset="0"/>
              </a:rPr>
              <a:t>Rationale</a:t>
            </a:r>
            <a:endParaRPr lang="en-IE" sz="3600" b="1" kern="100" dirty="0">
              <a:solidFill>
                <a:schemeClr val="tx1"/>
              </a:solidFill>
              <a:effectLst/>
              <a:latin typeface="Halyard Display"/>
              <a:ea typeface="Calibri" panose="020F0502020204030204" pitchFamily="34" charset="0"/>
              <a:cs typeface="Times New Roman" panose="02020603050405020304" pitchFamily="18" charset="0"/>
            </a:endParaRPr>
          </a:p>
          <a:p>
            <a:pPr>
              <a:lnSpc>
                <a:spcPct val="107000"/>
              </a:lnSpc>
              <a:spcAft>
                <a:spcPts val="800"/>
              </a:spcAft>
            </a:pPr>
            <a:r>
              <a:rPr lang="en-IE" sz="2800" kern="100" dirty="0">
                <a:solidFill>
                  <a:schemeClr val="tx1"/>
                </a:solidFill>
                <a:effectLst/>
                <a:latin typeface="Halyard Display"/>
                <a:ea typeface="Calibri" panose="020F0502020204030204" pitchFamily="34" charset="0"/>
                <a:cs typeface="Times New Roman" panose="02020603050405020304" pitchFamily="18" charset="0"/>
              </a:rPr>
              <a:t>Atlantic Technological University (ATU) was established on 1</a:t>
            </a:r>
            <a:r>
              <a:rPr lang="en-IE" sz="2800" kern="100" baseline="30000" dirty="0">
                <a:solidFill>
                  <a:schemeClr val="tx1"/>
                </a:solidFill>
                <a:effectLst/>
                <a:latin typeface="Halyard Display"/>
                <a:ea typeface="Calibri" panose="020F0502020204030204" pitchFamily="34" charset="0"/>
                <a:cs typeface="Times New Roman" panose="02020603050405020304" pitchFamily="18" charset="0"/>
              </a:rPr>
              <a:t>st</a:t>
            </a:r>
            <a:r>
              <a:rPr lang="en-IE" sz="2800" kern="100" dirty="0">
                <a:solidFill>
                  <a:schemeClr val="tx1"/>
                </a:solidFill>
                <a:effectLst/>
                <a:latin typeface="Halyard Display"/>
                <a:ea typeface="Calibri" panose="020F0502020204030204" pitchFamily="34" charset="0"/>
                <a:cs typeface="Times New Roman" panose="02020603050405020304" pitchFamily="18" charset="0"/>
              </a:rPr>
              <a:t> April 2022. Rolling out ‘Webinar Wednesday’ ATU-wide provided a platform for Careers Practitioners to collaborate with a common purpose.  A key objective was to find sustainable and streamlined solutions to unite learners from all campuses in their career exploration and development.  </a:t>
            </a:r>
          </a:p>
        </p:txBody>
      </p:sp>
      <p:sp>
        <p:nvSpPr>
          <p:cNvPr id="19" name="Rectangle 18">
            <a:extLst>
              <a:ext uri="{FF2B5EF4-FFF2-40B4-BE49-F238E27FC236}">
                <a16:creationId xmlns:a16="http://schemas.microsoft.com/office/drawing/2014/main" id="{A69FB864-E121-1EEB-345E-B5A3203C5F98}"/>
              </a:ext>
            </a:extLst>
          </p:cNvPr>
          <p:cNvSpPr/>
          <p:nvPr/>
        </p:nvSpPr>
        <p:spPr>
          <a:xfrm>
            <a:off x="3343238" y="26906423"/>
            <a:ext cx="17185755" cy="30703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Aft>
                <a:spcPts val="800"/>
              </a:spcAft>
            </a:pPr>
            <a:r>
              <a:rPr lang="en-US" sz="3600" b="1" kern="100" dirty="0">
                <a:solidFill>
                  <a:schemeClr val="tx1"/>
                </a:solidFill>
                <a:effectLst/>
                <a:latin typeface="Halyard Display"/>
                <a:ea typeface="Calibri" panose="020F0502020204030204" pitchFamily="34" charset="0"/>
                <a:cs typeface="Times New Roman" panose="02020603050405020304" pitchFamily="18" charset="0"/>
              </a:rPr>
              <a:t>Evaluation and Conclusions</a:t>
            </a:r>
          </a:p>
          <a:p>
            <a:pPr>
              <a:lnSpc>
                <a:spcPct val="107000"/>
              </a:lnSpc>
              <a:spcAft>
                <a:spcPts val="800"/>
              </a:spcAft>
            </a:pPr>
            <a:r>
              <a:rPr lang="en-US" sz="2800" kern="100" dirty="0">
                <a:solidFill>
                  <a:schemeClr val="tx1"/>
                </a:solidFill>
                <a:effectLst/>
                <a:latin typeface="Halyard Display"/>
                <a:ea typeface="Calibri" panose="020F0502020204030204" pitchFamily="34" charset="0"/>
                <a:cs typeface="Times New Roman" panose="02020603050405020304" pitchFamily="18" charset="0"/>
              </a:rPr>
              <a:t>During academic year 2022-23, 28 companies delivered 34 webinars, saving &gt;50,000km in travel.  There were &gt;1000 registrations and 43% joined live sessions. 95% of webinars were available to playback and &gt;100 playbacks have been captured to date.  </a:t>
            </a:r>
          </a:p>
          <a:p>
            <a:pPr>
              <a:lnSpc>
                <a:spcPct val="107000"/>
              </a:lnSpc>
              <a:spcAft>
                <a:spcPts val="800"/>
              </a:spcAft>
            </a:pPr>
            <a:r>
              <a:rPr kumimoji="0" lang="en-US" sz="2800" b="0" i="0" u="none" strike="noStrike" kern="1200" cap="none" spc="0" normalizeH="0" baseline="0" noProof="0" dirty="0">
                <a:ln>
                  <a:noFill/>
                </a:ln>
                <a:solidFill>
                  <a:prstClr val="black"/>
                </a:solidFill>
                <a:effectLst/>
                <a:uLnTx/>
                <a:uFillTx/>
                <a:latin typeface="Halyard Display Book" pitchFamily="2" charset="77"/>
                <a:ea typeface="+mn-ea"/>
                <a:cs typeface="+mn-cs"/>
              </a:rPr>
              <a:t>Webinar Wednesday offers a cost-effective, accessible, and sustainable solution to the challenge of multi-campus industry engagement.</a:t>
            </a:r>
            <a:endParaRPr lang="en-US" sz="2800" kern="100" dirty="0">
              <a:solidFill>
                <a:schemeClr val="tx1"/>
              </a:solidFill>
              <a:latin typeface="Halyard Display"/>
              <a:ea typeface="Calibri" panose="020F0502020204030204" pitchFamily="34" charset="0"/>
              <a:cs typeface="Times New Roman" panose="02020603050405020304" pitchFamily="18" charset="0"/>
            </a:endParaRPr>
          </a:p>
          <a:p>
            <a:pPr>
              <a:lnSpc>
                <a:spcPct val="107000"/>
              </a:lnSpc>
              <a:spcAft>
                <a:spcPts val="800"/>
              </a:spcAft>
            </a:pPr>
            <a:endParaRPr lang="en-US" sz="2800" kern="100" dirty="0">
              <a:solidFill>
                <a:schemeClr val="tx1"/>
              </a:solidFill>
              <a:effectLst/>
              <a:latin typeface="Halyard Display"/>
              <a:ea typeface="Calibri" panose="020F0502020204030204" pitchFamily="34" charset="0"/>
              <a:cs typeface="Times New Roman" panose="02020603050405020304" pitchFamily="18" charset="0"/>
            </a:endParaRPr>
          </a:p>
          <a:p>
            <a:pPr>
              <a:lnSpc>
                <a:spcPct val="107000"/>
              </a:lnSpc>
              <a:spcAft>
                <a:spcPts val="800"/>
              </a:spcAft>
            </a:pPr>
            <a:endParaRPr lang="en-US" sz="2800" kern="100" dirty="0">
              <a:solidFill>
                <a:schemeClr val="tx1"/>
              </a:solidFill>
              <a:effectLst/>
              <a:latin typeface="Halyard Display"/>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6D680D06-8411-08E6-BC2A-DBEFD2F4F0E9}"/>
              </a:ext>
            </a:extLst>
          </p:cNvPr>
          <p:cNvPicPr>
            <a:picLocks noChangeAspect="1"/>
          </p:cNvPicPr>
          <p:nvPr/>
        </p:nvPicPr>
        <p:blipFill>
          <a:blip r:embed="rId8"/>
          <a:stretch>
            <a:fillRect/>
          </a:stretch>
        </p:blipFill>
        <p:spPr>
          <a:xfrm>
            <a:off x="11612993" y="21141088"/>
            <a:ext cx="8844510" cy="4510448"/>
          </a:xfrm>
          <a:prstGeom prst="rect">
            <a:avLst/>
          </a:prstGeom>
          <a:ln w="22225">
            <a:solidFill>
              <a:schemeClr val="tx1"/>
            </a:solidFill>
          </a:ln>
        </p:spPr>
      </p:pic>
      <p:sp>
        <p:nvSpPr>
          <p:cNvPr id="22" name="Rectangle 21">
            <a:extLst>
              <a:ext uri="{FF2B5EF4-FFF2-40B4-BE49-F238E27FC236}">
                <a16:creationId xmlns:a16="http://schemas.microsoft.com/office/drawing/2014/main" id="{3F40F223-3F1A-CEC1-89DD-A26E13C44A2C}"/>
              </a:ext>
            </a:extLst>
          </p:cNvPr>
          <p:cNvSpPr/>
          <p:nvPr/>
        </p:nvSpPr>
        <p:spPr>
          <a:xfrm>
            <a:off x="3416477" y="25885422"/>
            <a:ext cx="17041026" cy="620185"/>
          </a:xfrm>
          <a:prstGeom prst="rect">
            <a:avLst/>
          </a:prstGeom>
          <a:gradFill>
            <a:gsLst>
              <a:gs pos="0">
                <a:srgbClr val="7BB9CB"/>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Aft>
                <a:spcPts val="800"/>
              </a:spcAft>
            </a:pPr>
            <a:r>
              <a:rPr lang="en-US" sz="3600" b="1" kern="100" dirty="0">
                <a:solidFill>
                  <a:schemeClr val="tx1"/>
                </a:solidFill>
                <a:effectLst/>
                <a:latin typeface="Halyard Display"/>
                <a:ea typeface="Calibri" panose="020F0502020204030204" pitchFamily="34" charset="0"/>
                <a:cs typeface="Times New Roman" panose="02020603050405020304" pitchFamily="18" charset="0"/>
              </a:rPr>
              <a:t>Most Popular Webinar: </a:t>
            </a:r>
            <a:r>
              <a:rPr lang="en-US" sz="2800" i="0" u="none" strike="noStrike" dirty="0">
                <a:solidFill>
                  <a:schemeClr val="tx1"/>
                </a:solidFill>
                <a:effectLst/>
                <a:latin typeface="Halyard Display"/>
              </a:rPr>
              <a:t>CV and Interview Workshop with Dell Technologies</a:t>
            </a:r>
            <a:r>
              <a:rPr lang="en-US" sz="2800" dirty="0">
                <a:solidFill>
                  <a:schemeClr val="tx1"/>
                </a:solidFill>
                <a:latin typeface="Halyard Display"/>
              </a:rPr>
              <a:t> – 124 registrations.</a:t>
            </a:r>
            <a:endParaRPr lang="en-IE" sz="2800" dirty="0">
              <a:solidFill>
                <a:schemeClr val="tx1"/>
              </a:solidFill>
              <a:latin typeface="Halyard Display"/>
            </a:endParaRPr>
          </a:p>
          <a:p>
            <a:pPr>
              <a:lnSpc>
                <a:spcPct val="107000"/>
              </a:lnSpc>
              <a:spcAft>
                <a:spcPts val="800"/>
              </a:spcAft>
            </a:pPr>
            <a:endParaRPr lang="en-US" sz="2800" kern="100" dirty="0">
              <a:solidFill>
                <a:schemeClr val="tx1"/>
              </a:solidFill>
              <a:effectLst/>
              <a:latin typeface="Halyard Display"/>
              <a:ea typeface="Calibri" panose="020F0502020204030204" pitchFamily="34" charset="0"/>
              <a:cs typeface="Times New Roman" panose="02020603050405020304" pitchFamily="18" charset="0"/>
            </a:endParaRPr>
          </a:p>
          <a:p>
            <a:pPr>
              <a:lnSpc>
                <a:spcPct val="107000"/>
              </a:lnSpc>
              <a:spcAft>
                <a:spcPts val="800"/>
              </a:spcAft>
            </a:pPr>
            <a:endParaRPr lang="en-US" sz="3600" kern="100" dirty="0">
              <a:solidFill>
                <a:schemeClr val="tx1"/>
              </a:solidFill>
              <a:effectLst/>
              <a:latin typeface="Halyard Display"/>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C3C14E3A-BF20-F6E5-27B5-9C1742DAD75D}"/>
              </a:ext>
            </a:extLst>
          </p:cNvPr>
          <p:cNvSpPr txBox="1"/>
          <p:nvPr/>
        </p:nvSpPr>
        <p:spPr>
          <a:xfrm>
            <a:off x="357257" y="6508667"/>
            <a:ext cx="2404267" cy="400110"/>
          </a:xfrm>
          <a:prstGeom prst="rect">
            <a:avLst/>
          </a:prstGeom>
          <a:noFill/>
        </p:spPr>
        <p:txBody>
          <a:bodyPr wrap="square" rtlCol="0">
            <a:spAutoFit/>
          </a:bodyPr>
          <a:lstStyle/>
          <a:p>
            <a:r>
              <a:rPr lang="en-GB" sz="2000" dirty="0">
                <a:solidFill>
                  <a:srgbClr val="EE7200"/>
                </a:solidFill>
                <a:latin typeface="Halyard Display" pitchFamily="2" charset="77"/>
              </a:rPr>
              <a:t>Companies:</a:t>
            </a:r>
            <a:endParaRPr lang="en-US" sz="2000" dirty="0">
              <a:solidFill>
                <a:srgbClr val="EE7200"/>
              </a:solidFill>
              <a:latin typeface="Halyard Display" pitchFamily="2" charset="77"/>
            </a:endParaRPr>
          </a:p>
        </p:txBody>
      </p:sp>
      <p:sp>
        <p:nvSpPr>
          <p:cNvPr id="31" name="TextBox 30">
            <a:extLst>
              <a:ext uri="{FF2B5EF4-FFF2-40B4-BE49-F238E27FC236}">
                <a16:creationId xmlns:a16="http://schemas.microsoft.com/office/drawing/2014/main" id="{CE1C4DE1-6148-A7DF-05F8-6031604C6C51}"/>
              </a:ext>
            </a:extLst>
          </p:cNvPr>
          <p:cNvSpPr txBox="1"/>
          <p:nvPr/>
        </p:nvSpPr>
        <p:spPr>
          <a:xfrm>
            <a:off x="319344" y="6887239"/>
            <a:ext cx="2873567" cy="8956298"/>
          </a:xfrm>
          <a:prstGeom prst="rect">
            <a:avLst/>
          </a:prstGeom>
          <a:noFill/>
        </p:spPr>
        <p:txBody>
          <a:bodyPr wrap="square" rtlCol="0">
            <a:spAutoFit/>
          </a:bodyPr>
          <a:lstStyle/>
          <a:p>
            <a:r>
              <a:rPr lang="en-GB" dirty="0">
                <a:solidFill>
                  <a:schemeClr val="bg1"/>
                </a:solidFill>
                <a:latin typeface="Halyard Display Book" pitchFamily="2" charset="77"/>
              </a:rPr>
              <a:t>Alchemy Tech </a:t>
            </a:r>
          </a:p>
          <a:p>
            <a:r>
              <a:rPr lang="en-GB" dirty="0">
                <a:solidFill>
                  <a:schemeClr val="bg1"/>
                </a:solidFill>
                <a:latin typeface="Halyard Display Book" pitchFamily="2" charset="77"/>
              </a:rPr>
              <a:t>All State </a:t>
            </a:r>
          </a:p>
          <a:p>
            <a:r>
              <a:rPr lang="en-GB" dirty="0">
                <a:solidFill>
                  <a:schemeClr val="bg1"/>
                </a:solidFill>
                <a:latin typeface="Halyard Display Book" pitchFamily="2" charset="77"/>
              </a:rPr>
              <a:t>CIMA</a:t>
            </a:r>
          </a:p>
          <a:p>
            <a:r>
              <a:rPr lang="en-GB" dirty="0">
                <a:solidFill>
                  <a:schemeClr val="bg1"/>
                </a:solidFill>
                <a:latin typeface="Halyard Display Book" pitchFamily="2" charset="77"/>
              </a:rPr>
              <a:t>Colas Ireland</a:t>
            </a:r>
          </a:p>
          <a:p>
            <a:r>
              <a:rPr lang="en-GB" dirty="0">
                <a:solidFill>
                  <a:schemeClr val="bg1"/>
                </a:solidFill>
                <a:latin typeface="Halyard Display Book" pitchFamily="2" charset="77"/>
              </a:rPr>
              <a:t>CPA Ireland</a:t>
            </a:r>
          </a:p>
          <a:p>
            <a:r>
              <a:rPr lang="en-GB" dirty="0">
                <a:solidFill>
                  <a:schemeClr val="bg1"/>
                </a:solidFill>
                <a:latin typeface="Halyard Display Book" pitchFamily="2" charset="77"/>
              </a:rPr>
              <a:t>Dell Technologies</a:t>
            </a:r>
          </a:p>
          <a:p>
            <a:r>
              <a:rPr lang="en-GB" dirty="0">
                <a:solidFill>
                  <a:schemeClr val="bg1"/>
                </a:solidFill>
                <a:latin typeface="Halyard Display Book" pitchFamily="2" charset="77"/>
              </a:rPr>
              <a:t>Enterprise Rent a Car</a:t>
            </a:r>
          </a:p>
          <a:p>
            <a:r>
              <a:rPr lang="en-GB" dirty="0">
                <a:solidFill>
                  <a:schemeClr val="bg1"/>
                </a:solidFill>
                <a:latin typeface="Halyard Display Book" pitchFamily="2" charset="77"/>
              </a:rPr>
              <a:t>ER &amp; M</a:t>
            </a:r>
          </a:p>
          <a:p>
            <a:r>
              <a:rPr lang="en-GB" dirty="0">
                <a:solidFill>
                  <a:schemeClr val="bg1"/>
                </a:solidFill>
                <a:latin typeface="Halyard Display Book" pitchFamily="2" charset="77"/>
              </a:rPr>
              <a:t>For Purpose</a:t>
            </a:r>
          </a:p>
          <a:p>
            <a:r>
              <a:rPr lang="en-GB" dirty="0" err="1">
                <a:solidFill>
                  <a:schemeClr val="bg1"/>
                </a:solidFill>
                <a:latin typeface="Halyard Display Book" pitchFamily="2" charset="77"/>
              </a:rPr>
              <a:t>Gradcracker</a:t>
            </a:r>
            <a:endParaRPr lang="en-GB" dirty="0">
              <a:solidFill>
                <a:schemeClr val="bg1"/>
              </a:solidFill>
              <a:latin typeface="Halyard Display Book" pitchFamily="2" charset="77"/>
            </a:endParaRPr>
          </a:p>
          <a:p>
            <a:r>
              <a:rPr lang="en-GB" dirty="0">
                <a:solidFill>
                  <a:schemeClr val="bg1"/>
                </a:solidFill>
                <a:latin typeface="Halyard Display Book" pitchFamily="2" charset="77"/>
              </a:rPr>
              <a:t>Grant Thornton </a:t>
            </a:r>
          </a:p>
          <a:p>
            <a:r>
              <a:rPr lang="en-GB" dirty="0" err="1">
                <a:solidFill>
                  <a:schemeClr val="bg1"/>
                </a:solidFill>
                <a:latin typeface="Halyard Display Book" pitchFamily="2" charset="77"/>
              </a:rPr>
              <a:t>Innopharma</a:t>
            </a:r>
            <a:r>
              <a:rPr lang="en-GB" dirty="0">
                <a:solidFill>
                  <a:schemeClr val="bg1"/>
                </a:solidFill>
                <a:latin typeface="Halyard Display Book" pitchFamily="2" charset="77"/>
              </a:rPr>
              <a:t> Technical Services </a:t>
            </a:r>
          </a:p>
          <a:p>
            <a:r>
              <a:rPr lang="en-GB" dirty="0">
                <a:solidFill>
                  <a:schemeClr val="bg1"/>
                </a:solidFill>
                <a:latin typeface="Halyard Display Book" pitchFamily="2" charset="77"/>
              </a:rPr>
              <a:t>Intertrade Ireland</a:t>
            </a:r>
          </a:p>
          <a:p>
            <a:r>
              <a:rPr lang="en-GB" dirty="0">
                <a:solidFill>
                  <a:schemeClr val="bg1"/>
                </a:solidFill>
                <a:latin typeface="Halyard Display Book" pitchFamily="2" charset="77"/>
              </a:rPr>
              <a:t>Jameson Graduate Programme</a:t>
            </a:r>
          </a:p>
          <a:p>
            <a:r>
              <a:rPr lang="en-GB" dirty="0">
                <a:solidFill>
                  <a:schemeClr val="bg1"/>
                </a:solidFill>
                <a:latin typeface="Halyard Display Book" pitchFamily="2" charset="77"/>
              </a:rPr>
              <a:t>JET</a:t>
            </a:r>
          </a:p>
          <a:p>
            <a:r>
              <a:rPr lang="en-GB" dirty="0">
                <a:solidFill>
                  <a:schemeClr val="bg1"/>
                </a:solidFill>
                <a:latin typeface="Halyard Display Book" pitchFamily="2" charset="77"/>
              </a:rPr>
              <a:t>Job Trust</a:t>
            </a:r>
          </a:p>
          <a:p>
            <a:r>
              <a:rPr lang="en-GB" dirty="0">
                <a:solidFill>
                  <a:schemeClr val="bg1"/>
                </a:solidFill>
                <a:latin typeface="Halyard Display Book" pitchFamily="2" charset="77"/>
              </a:rPr>
              <a:t>Leicestershire Partnership NHS Trust </a:t>
            </a:r>
          </a:p>
          <a:p>
            <a:r>
              <a:rPr lang="en-GB" dirty="0">
                <a:solidFill>
                  <a:schemeClr val="bg1"/>
                </a:solidFill>
                <a:latin typeface="Halyard Display Book" pitchFamily="2" charset="77"/>
              </a:rPr>
              <a:t>Musgrave</a:t>
            </a:r>
          </a:p>
          <a:p>
            <a:r>
              <a:rPr lang="en-GB" dirty="0" err="1">
                <a:solidFill>
                  <a:schemeClr val="bg1"/>
                </a:solidFill>
                <a:latin typeface="Halyard Display Book" pitchFamily="2" charset="77"/>
              </a:rPr>
              <a:t>Procloud</a:t>
            </a:r>
            <a:r>
              <a:rPr lang="en-GB" dirty="0">
                <a:solidFill>
                  <a:schemeClr val="bg1"/>
                </a:solidFill>
                <a:latin typeface="Halyard Display Book" pitchFamily="2" charset="77"/>
              </a:rPr>
              <a:t> </a:t>
            </a:r>
          </a:p>
          <a:p>
            <a:r>
              <a:rPr lang="en-GB" dirty="0">
                <a:solidFill>
                  <a:schemeClr val="bg1"/>
                </a:solidFill>
                <a:latin typeface="Halyard Display Book" pitchFamily="2" charset="77"/>
              </a:rPr>
              <a:t>Regeneron</a:t>
            </a:r>
          </a:p>
          <a:p>
            <a:r>
              <a:rPr lang="en-GB" dirty="0">
                <a:solidFill>
                  <a:schemeClr val="bg1"/>
                </a:solidFill>
                <a:latin typeface="Halyard Display Book" pitchFamily="2" charset="77"/>
              </a:rPr>
              <a:t>SOTI</a:t>
            </a:r>
          </a:p>
          <a:p>
            <a:r>
              <a:rPr lang="en-GB" dirty="0">
                <a:solidFill>
                  <a:schemeClr val="bg1"/>
                </a:solidFill>
                <a:latin typeface="Halyard Display Book" pitchFamily="2" charset="77"/>
              </a:rPr>
              <a:t>TCS/Tata Consultancy </a:t>
            </a:r>
          </a:p>
          <a:p>
            <a:r>
              <a:rPr lang="en-GB" dirty="0">
                <a:solidFill>
                  <a:schemeClr val="bg1"/>
                </a:solidFill>
                <a:latin typeface="Halyard Display Book" pitchFamily="2" charset="77"/>
              </a:rPr>
              <a:t>Teaching Council</a:t>
            </a:r>
          </a:p>
          <a:p>
            <a:r>
              <a:rPr lang="en-GB" dirty="0">
                <a:solidFill>
                  <a:schemeClr val="bg1"/>
                </a:solidFill>
                <a:latin typeface="Halyard Display Book" pitchFamily="2" charset="77"/>
              </a:rPr>
              <a:t>University of Galway </a:t>
            </a:r>
          </a:p>
          <a:p>
            <a:r>
              <a:rPr lang="en-GB" dirty="0">
                <a:solidFill>
                  <a:schemeClr val="bg1"/>
                </a:solidFill>
                <a:latin typeface="Halyard Display Book" pitchFamily="2" charset="77"/>
              </a:rPr>
              <a:t>USA Summer Camp</a:t>
            </a:r>
          </a:p>
          <a:p>
            <a:r>
              <a:rPr lang="en-GB" dirty="0">
                <a:solidFill>
                  <a:schemeClr val="bg1"/>
                </a:solidFill>
                <a:latin typeface="Halyard Display Book" pitchFamily="2" charset="77"/>
              </a:rPr>
              <a:t>USIT Travel </a:t>
            </a:r>
          </a:p>
          <a:p>
            <a:r>
              <a:rPr lang="en-GB" dirty="0">
                <a:solidFill>
                  <a:schemeClr val="bg1"/>
                </a:solidFill>
                <a:latin typeface="Halyard Display Book" pitchFamily="2" charset="77"/>
              </a:rPr>
              <a:t>Vodafone</a:t>
            </a:r>
          </a:p>
          <a:p>
            <a:r>
              <a:rPr lang="en-GB" dirty="0">
                <a:solidFill>
                  <a:schemeClr val="bg1"/>
                </a:solidFill>
                <a:latin typeface="Halyard Display Book" pitchFamily="2" charset="77"/>
              </a:rPr>
              <a:t>Washington Ireland Programme</a:t>
            </a:r>
          </a:p>
        </p:txBody>
      </p:sp>
      <p:sp>
        <p:nvSpPr>
          <p:cNvPr id="47" name="TextBox 46">
            <a:extLst>
              <a:ext uri="{FF2B5EF4-FFF2-40B4-BE49-F238E27FC236}">
                <a16:creationId xmlns:a16="http://schemas.microsoft.com/office/drawing/2014/main" id="{42F288B5-F56E-CDF9-E0A4-F878AEC44618}"/>
              </a:ext>
            </a:extLst>
          </p:cNvPr>
          <p:cNvSpPr txBox="1"/>
          <p:nvPr/>
        </p:nvSpPr>
        <p:spPr>
          <a:xfrm>
            <a:off x="4046714" y="3368790"/>
            <a:ext cx="12306029" cy="1649811"/>
          </a:xfrm>
          <a:prstGeom prst="rect">
            <a:avLst/>
          </a:prstGeom>
          <a:noFill/>
        </p:spPr>
        <p:txBody>
          <a:bodyPr wrap="square">
            <a:spAutoFit/>
          </a:bodyPr>
          <a:lstStyle/>
          <a:p>
            <a:pPr>
              <a:lnSpc>
                <a:spcPct val="107000"/>
              </a:lnSpc>
              <a:spcAft>
                <a:spcPts val="800"/>
              </a:spcAft>
            </a:pPr>
            <a:r>
              <a:rPr lang="en-IE" sz="3200" kern="100" dirty="0">
                <a:latin typeface="Calibri" panose="020F0502020204030204" pitchFamily="34" charset="0"/>
                <a:ea typeface="Calibri" panose="020F0502020204030204" pitchFamily="34" charset="0"/>
                <a:cs typeface="Times New Roman" panose="02020603050405020304" pitchFamily="18" charset="0"/>
              </a:rPr>
              <a:t>Providing </a:t>
            </a:r>
            <a:r>
              <a:rPr lang="en-IE" sz="3200" i="1" kern="100" dirty="0">
                <a:latin typeface="Calibri" panose="020F0502020204030204" pitchFamily="34" charset="0"/>
                <a:ea typeface="Calibri" panose="020F0502020204030204" pitchFamily="34" charset="0"/>
                <a:cs typeface="Times New Roman" panose="02020603050405020304" pitchFamily="18" charset="0"/>
              </a:rPr>
              <a:t>all </a:t>
            </a:r>
            <a:r>
              <a:rPr lang="en-IE" sz="3200" kern="100" dirty="0">
                <a:latin typeface="Calibri" panose="020F0502020204030204" pitchFamily="34" charset="0"/>
                <a:ea typeface="Calibri" panose="020F0502020204030204" pitchFamily="34" charset="0"/>
                <a:cs typeface="Times New Roman" panose="02020603050405020304" pitchFamily="18" charset="0"/>
              </a:rPr>
              <a:t>ATU learners with the opportunity to grow their industry and employability knowledge and to extend their professional networks in an accessible, cost effective and sustainable format.</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4C2B8E2-9C4E-037E-FC81-AF387F0F508F}"/>
              </a:ext>
            </a:extLst>
          </p:cNvPr>
          <p:cNvPicPr>
            <a:picLocks noChangeAspect="1"/>
          </p:cNvPicPr>
          <p:nvPr/>
        </p:nvPicPr>
        <p:blipFill rotWithShape="1">
          <a:blip r:embed="rId9"/>
          <a:srcRect l="33642" t="32911" r="20130" b="18250"/>
          <a:stretch/>
        </p:blipFill>
        <p:spPr>
          <a:xfrm>
            <a:off x="239108" y="25127847"/>
            <a:ext cx="2731704" cy="1515150"/>
          </a:xfrm>
          <a:prstGeom prst="rect">
            <a:avLst/>
          </a:prstGeom>
        </p:spPr>
      </p:pic>
    </p:spTree>
    <p:extLst>
      <p:ext uri="{BB962C8B-B14F-4D97-AF65-F5344CB8AC3E}">
        <p14:creationId xmlns:p14="http://schemas.microsoft.com/office/powerpoint/2010/main" val="17928346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A844E74810BA4DBB0C46A20E87DFF4" ma:contentTypeVersion="17" ma:contentTypeDescription="Create a new document." ma:contentTypeScope="" ma:versionID="cfb31d19c2c49a3319ea93f1cf55d6cc">
  <xsd:schema xmlns:xsd="http://www.w3.org/2001/XMLSchema" xmlns:xs="http://www.w3.org/2001/XMLSchema" xmlns:p="http://schemas.microsoft.com/office/2006/metadata/properties" xmlns:ns1="http://schemas.microsoft.com/sharepoint/v3" xmlns:ns3="a5fd2b4b-f716-44e9-830c-6a732e238efb" xmlns:ns4="b3533cc0-637b-4d94-8e2e-4f443e47d32e" targetNamespace="http://schemas.microsoft.com/office/2006/metadata/properties" ma:root="true" ma:fieldsID="f272262065246a909a6d6e6def751dae" ns1:_="" ns3:_="" ns4:_="">
    <xsd:import namespace="http://schemas.microsoft.com/sharepoint/v3"/>
    <xsd:import namespace="a5fd2b4b-f716-44e9-830c-6a732e238efb"/>
    <xsd:import namespace="b3533cc0-637b-4d94-8e2e-4f443e47d32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d2b4b-f716-44e9-830c-6a732e238e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_activity" ma:index="2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533cc0-637b-4d94-8e2e-4f443e47d32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a5fd2b4b-f716-44e9-830c-6a732e238efb"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C8E3156-9A91-4934-97B3-28D9A7D6E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fd2b4b-f716-44e9-830c-6a732e238efb"/>
    <ds:schemaRef ds:uri="b3533cc0-637b-4d94-8e2e-4f443e47d3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A5D920-988D-4C66-8881-EAE10A5D9968}">
  <ds:schemaRefs>
    <ds:schemaRef ds:uri="http://schemas.microsoft.com/sharepoint/v3/contenttype/forms"/>
  </ds:schemaRefs>
</ds:datastoreItem>
</file>

<file path=customXml/itemProps3.xml><?xml version="1.0" encoding="utf-8"?>
<ds:datastoreItem xmlns:ds="http://schemas.openxmlformats.org/officeDocument/2006/customXml" ds:itemID="{F9179B15-0C96-4503-A1DD-35CD6F299B3C}">
  <ds:schemaRefs>
    <ds:schemaRef ds:uri="http://purl.org/dc/dcmitype/"/>
    <ds:schemaRef ds:uri="http://www.w3.org/XML/1998/namespace"/>
    <ds:schemaRef ds:uri="http://schemas.openxmlformats.org/package/2006/metadata/core-properties"/>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http://schemas.microsoft.com/sharepoint/v3"/>
    <ds:schemaRef ds:uri="b3533cc0-637b-4d94-8e2e-4f443e47d32e"/>
    <ds:schemaRef ds:uri="a5fd2b4b-f716-44e9-830c-6a732e238efb"/>
  </ds:schemaRefs>
</ds:datastoreItem>
</file>

<file path=docProps/app.xml><?xml version="1.0" encoding="utf-8"?>
<Properties xmlns="http://schemas.openxmlformats.org/officeDocument/2006/extended-properties" xmlns:vt="http://schemas.openxmlformats.org/officeDocument/2006/docPropsVTypes">
  <Template>Office Theme</Template>
  <TotalTime>449</TotalTime>
  <Words>481</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Halyard Display</vt:lpstr>
      <vt:lpstr>Halyard Display Book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Alanna McQuaid</dc:creator>
  <cp:lastModifiedBy>Deborah Seddon</cp:lastModifiedBy>
  <cp:revision>5</cp:revision>
  <dcterms:created xsi:type="dcterms:W3CDTF">2022-06-30T13:16:05Z</dcterms:created>
  <dcterms:modified xsi:type="dcterms:W3CDTF">2023-06-07T13:00:47Z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0x0101006EA844E74810BA4DBB0C46A20E87DFF4</vt:lpwstr>
  </property>
</Properties>
</file>