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  <p:sldMasterId id="2147483857" r:id="rId5"/>
  </p:sldMasterIdLst>
  <p:notesMasterIdLst>
    <p:notesMasterId r:id="rId19"/>
  </p:notesMasterIdLst>
  <p:sldIdLst>
    <p:sldId id="257" r:id="rId6"/>
    <p:sldId id="387" r:id="rId7"/>
    <p:sldId id="346" r:id="rId8"/>
    <p:sldId id="349" r:id="rId9"/>
    <p:sldId id="345" r:id="rId10"/>
    <p:sldId id="348" r:id="rId11"/>
    <p:sldId id="381" r:id="rId12"/>
    <p:sldId id="261" r:id="rId13"/>
    <p:sldId id="383" r:id="rId14"/>
    <p:sldId id="393" r:id="rId15"/>
    <p:sldId id="390" r:id="rId16"/>
    <p:sldId id="392" r:id="rId17"/>
    <p:sldId id="39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79"/>
    <a:srgbClr val="FF791E"/>
    <a:srgbClr val="005B5E"/>
    <a:srgbClr val="3E889C"/>
    <a:srgbClr val="ACF5BD"/>
    <a:srgbClr val="F8FF8E"/>
    <a:srgbClr val="7BB9CB"/>
    <a:srgbClr val="4D0857"/>
    <a:srgbClr val="C8BE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204599-08F7-4298-8F76-A46DCD890E98}" v="124" dt="2026-06-02T09:17:17.4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96A5C-E9A1-4979-A0F8-ED0F9355B9F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E"/>
        </a:p>
      </dgm:t>
    </dgm:pt>
    <dgm:pt modelId="{97CE2F2E-A1FF-446E-AB45-3D37CF7330BF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>
              <a:solidFill>
                <a:srgbClr val="001A79"/>
              </a:solidFill>
            </a:rPr>
            <a:t>Loading Times &amp; Slow Performance</a:t>
          </a:r>
          <a:endParaRPr lang="en-IE"/>
        </a:p>
      </dgm:t>
    </dgm:pt>
    <dgm:pt modelId="{BBE317D5-C9CB-44A5-B432-9FF065C92B18}" type="parTrans" cxnId="{04CB223D-A10D-4C5B-82C7-00442F119EF9}">
      <dgm:prSet/>
      <dgm:spPr/>
      <dgm:t>
        <a:bodyPr/>
        <a:lstStyle/>
        <a:p>
          <a:endParaRPr lang="en-IE"/>
        </a:p>
      </dgm:t>
    </dgm:pt>
    <dgm:pt modelId="{9A0D71EA-4E88-4F21-8BD5-E2053BAEABCD}" type="sibTrans" cxnId="{04CB223D-A10D-4C5B-82C7-00442F119EF9}">
      <dgm:prSet/>
      <dgm:spPr/>
      <dgm:t>
        <a:bodyPr/>
        <a:lstStyle/>
        <a:p>
          <a:endParaRPr lang="en-IE"/>
        </a:p>
      </dgm:t>
    </dgm:pt>
    <dgm:pt modelId="{5A728822-F3C6-49E5-ADFE-0E6C5F5CACC7}">
      <dgm:prSet/>
      <dgm:spPr>
        <a:solidFill>
          <a:srgbClr val="4D0857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</a:rPr>
            <a:t>Navigation &amp; Usability Issues</a:t>
          </a:r>
        </a:p>
      </dgm:t>
    </dgm:pt>
    <dgm:pt modelId="{FBC0A1EC-ECE8-4A17-AE2B-6F711C78DA40}" type="parTrans" cxnId="{646A9328-32C4-4808-89FD-24ED73D1FE86}">
      <dgm:prSet/>
      <dgm:spPr/>
      <dgm:t>
        <a:bodyPr/>
        <a:lstStyle/>
        <a:p>
          <a:endParaRPr lang="en-IE"/>
        </a:p>
      </dgm:t>
    </dgm:pt>
    <dgm:pt modelId="{BCEAB847-2471-49B1-920B-95FF7BA21CC0}" type="sibTrans" cxnId="{646A9328-32C4-4808-89FD-24ED73D1FE86}">
      <dgm:prSet/>
      <dgm:spPr/>
      <dgm:t>
        <a:bodyPr/>
        <a:lstStyle/>
        <a:p>
          <a:endParaRPr lang="en-IE"/>
        </a:p>
      </dgm:t>
    </dgm:pt>
    <dgm:pt modelId="{637EE427-345B-4D49-B690-9C3E97AB69B2}">
      <dgm:prSet/>
      <dgm:spPr>
        <a:solidFill>
          <a:srgbClr val="7BB9CB"/>
        </a:solidFill>
      </dgm:spPr>
      <dgm:t>
        <a:bodyPr/>
        <a:lstStyle/>
        <a:p>
          <a:r>
            <a:rPr lang="en-US" b="1">
              <a:solidFill>
                <a:srgbClr val="001A79"/>
              </a:solidFill>
            </a:rPr>
            <a:t>Timetables &amp; Scheduling</a:t>
          </a:r>
        </a:p>
      </dgm:t>
    </dgm:pt>
    <dgm:pt modelId="{4F96864A-0F34-4D57-AA05-C5BE2F90B8DB}" type="parTrans" cxnId="{037C98E2-4FCB-438F-83E0-6647AE5E2B4C}">
      <dgm:prSet/>
      <dgm:spPr/>
      <dgm:t>
        <a:bodyPr/>
        <a:lstStyle/>
        <a:p>
          <a:endParaRPr lang="en-IE"/>
        </a:p>
      </dgm:t>
    </dgm:pt>
    <dgm:pt modelId="{4506420C-F1FE-4362-971F-EAB7122254E7}" type="sibTrans" cxnId="{037C98E2-4FCB-438F-83E0-6647AE5E2B4C}">
      <dgm:prSet/>
      <dgm:spPr/>
      <dgm:t>
        <a:bodyPr/>
        <a:lstStyle/>
        <a:p>
          <a:endParaRPr lang="en-IE"/>
        </a:p>
      </dgm:t>
    </dgm:pt>
    <dgm:pt modelId="{A0CF914F-A6C8-4A6D-81FC-F985C0E4B490}">
      <dgm:prSet/>
      <dgm:spPr>
        <a:solidFill>
          <a:srgbClr val="ACF5BD"/>
        </a:solidFill>
      </dgm:spPr>
      <dgm:t>
        <a:bodyPr/>
        <a:lstStyle/>
        <a:p>
          <a:r>
            <a:rPr lang="en-US" b="1">
              <a:solidFill>
                <a:srgbClr val="001A79"/>
              </a:solidFill>
            </a:rPr>
            <a:t>Platform Fragmentation</a:t>
          </a:r>
        </a:p>
      </dgm:t>
    </dgm:pt>
    <dgm:pt modelId="{FA2637E2-2B45-4469-B8D7-7DD15393B47F}" type="parTrans" cxnId="{831A2414-8649-4C7C-84BF-5CFD2E39CD1C}">
      <dgm:prSet/>
      <dgm:spPr/>
      <dgm:t>
        <a:bodyPr/>
        <a:lstStyle/>
        <a:p>
          <a:endParaRPr lang="en-IE"/>
        </a:p>
      </dgm:t>
    </dgm:pt>
    <dgm:pt modelId="{D6D9CE78-0CFC-4246-ADC1-604B83B0D397}" type="sibTrans" cxnId="{831A2414-8649-4C7C-84BF-5CFD2E39CD1C}">
      <dgm:prSet/>
      <dgm:spPr/>
      <dgm:t>
        <a:bodyPr/>
        <a:lstStyle/>
        <a:p>
          <a:endParaRPr lang="en-IE"/>
        </a:p>
      </dgm:t>
    </dgm:pt>
    <dgm:pt modelId="{5B111417-C990-4B05-AC8E-89F52A38FCE3}">
      <dgm:prSet/>
      <dgm:spPr>
        <a:solidFill>
          <a:srgbClr val="F8FF8E"/>
        </a:solidFill>
      </dgm:spPr>
      <dgm:t>
        <a:bodyPr/>
        <a:lstStyle/>
        <a:p>
          <a:r>
            <a:rPr lang="en-US" b="1">
              <a:solidFill>
                <a:srgbClr val="001A79"/>
              </a:solidFill>
            </a:rPr>
            <a:t>Information Overload &amp; Communication</a:t>
          </a:r>
        </a:p>
      </dgm:t>
    </dgm:pt>
    <dgm:pt modelId="{6A207EA4-18DB-4EAF-964A-6219999994C0}" type="parTrans" cxnId="{AD0E11D8-8CA9-43C6-AAC4-C0672AFCC89E}">
      <dgm:prSet/>
      <dgm:spPr/>
      <dgm:t>
        <a:bodyPr/>
        <a:lstStyle/>
        <a:p>
          <a:endParaRPr lang="en-IE"/>
        </a:p>
      </dgm:t>
    </dgm:pt>
    <dgm:pt modelId="{C3B57928-7F04-4303-B3A9-66E4E4E5852A}" type="sibTrans" cxnId="{AD0E11D8-8CA9-43C6-AAC4-C0672AFCC89E}">
      <dgm:prSet/>
      <dgm:spPr/>
      <dgm:t>
        <a:bodyPr/>
        <a:lstStyle/>
        <a:p>
          <a:endParaRPr lang="en-IE"/>
        </a:p>
      </dgm:t>
    </dgm:pt>
    <dgm:pt modelId="{77375185-9EF2-435B-8B25-695CD261882F}">
      <dgm:prSet phldrT="[Text]"/>
      <dgm:spPr>
        <a:solidFill>
          <a:srgbClr val="005B5E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</a:rPr>
            <a:t>Login &amp; Authentication </a:t>
          </a:r>
          <a:endParaRPr lang="en-IE">
            <a:solidFill>
              <a:schemeClr val="bg1"/>
            </a:solidFill>
          </a:endParaRPr>
        </a:p>
      </dgm:t>
    </dgm:pt>
    <dgm:pt modelId="{6405660B-BCEC-4736-ACA5-162EA9AB762C}" type="parTrans" cxnId="{023542C6-9FA6-4649-AF06-9C02BBD6E6B2}">
      <dgm:prSet/>
      <dgm:spPr/>
      <dgm:t>
        <a:bodyPr/>
        <a:lstStyle/>
        <a:p>
          <a:endParaRPr lang="en-IE"/>
        </a:p>
      </dgm:t>
    </dgm:pt>
    <dgm:pt modelId="{7E71253B-CF6A-4157-8001-6C628090D741}" type="sibTrans" cxnId="{023542C6-9FA6-4649-AF06-9C02BBD6E6B2}">
      <dgm:prSet/>
      <dgm:spPr/>
      <dgm:t>
        <a:bodyPr/>
        <a:lstStyle/>
        <a:p>
          <a:endParaRPr lang="en-IE"/>
        </a:p>
      </dgm:t>
    </dgm:pt>
    <dgm:pt modelId="{C842C1C1-843B-45B4-B039-E66745D9E6E3}" type="pres">
      <dgm:prSet presAssocID="{F2196A5C-E9A1-4979-A0F8-ED0F9355B9FD}" presName="diagram" presStyleCnt="0">
        <dgm:presLayoutVars>
          <dgm:dir/>
          <dgm:resizeHandles val="exact"/>
        </dgm:presLayoutVars>
      </dgm:prSet>
      <dgm:spPr/>
    </dgm:pt>
    <dgm:pt modelId="{1C0B665F-E03E-445F-84D5-B5F3DCADCA56}" type="pres">
      <dgm:prSet presAssocID="{97CE2F2E-A1FF-446E-AB45-3D37CF7330BF}" presName="node" presStyleLbl="node1" presStyleIdx="0" presStyleCnt="6">
        <dgm:presLayoutVars>
          <dgm:bulletEnabled val="1"/>
        </dgm:presLayoutVars>
      </dgm:prSet>
      <dgm:spPr/>
    </dgm:pt>
    <dgm:pt modelId="{6A04A724-CE33-4727-BB12-EDE15FB06F6B}" type="pres">
      <dgm:prSet presAssocID="{9A0D71EA-4E88-4F21-8BD5-E2053BAEABCD}" presName="sibTrans" presStyleCnt="0"/>
      <dgm:spPr/>
    </dgm:pt>
    <dgm:pt modelId="{9BE6E7AA-72A7-44AF-8198-44C940321D45}" type="pres">
      <dgm:prSet presAssocID="{77375185-9EF2-435B-8B25-695CD261882F}" presName="node" presStyleLbl="node1" presStyleIdx="1" presStyleCnt="6">
        <dgm:presLayoutVars>
          <dgm:bulletEnabled val="1"/>
        </dgm:presLayoutVars>
      </dgm:prSet>
      <dgm:spPr/>
    </dgm:pt>
    <dgm:pt modelId="{302AA4DB-D5A8-4AA0-BCDB-12F53F93DE89}" type="pres">
      <dgm:prSet presAssocID="{7E71253B-CF6A-4157-8001-6C628090D741}" presName="sibTrans" presStyleCnt="0"/>
      <dgm:spPr/>
    </dgm:pt>
    <dgm:pt modelId="{0D859444-7563-480C-85BD-4C19C820744A}" type="pres">
      <dgm:prSet presAssocID="{5A728822-F3C6-49E5-ADFE-0E6C5F5CACC7}" presName="node" presStyleLbl="node1" presStyleIdx="2" presStyleCnt="6">
        <dgm:presLayoutVars>
          <dgm:bulletEnabled val="1"/>
        </dgm:presLayoutVars>
      </dgm:prSet>
      <dgm:spPr/>
    </dgm:pt>
    <dgm:pt modelId="{6010F904-584F-4525-9773-078FB198641D}" type="pres">
      <dgm:prSet presAssocID="{BCEAB847-2471-49B1-920B-95FF7BA21CC0}" presName="sibTrans" presStyleCnt="0"/>
      <dgm:spPr/>
    </dgm:pt>
    <dgm:pt modelId="{07ED7784-4FE1-47F4-8A0E-4FBE338042D3}" type="pres">
      <dgm:prSet presAssocID="{637EE427-345B-4D49-B690-9C3E97AB69B2}" presName="node" presStyleLbl="node1" presStyleIdx="3" presStyleCnt="6">
        <dgm:presLayoutVars>
          <dgm:bulletEnabled val="1"/>
        </dgm:presLayoutVars>
      </dgm:prSet>
      <dgm:spPr/>
    </dgm:pt>
    <dgm:pt modelId="{2CE3F77C-E809-4E97-AD94-36D4A927CCC0}" type="pres">
      <dgm:prSet presAssocID="{4506420C-F1FE-4362-971F-EAB7122254E7}" presName="sibTrans" presStyleCnt="0"/>
      <dgm:spPr/>
    </dgm:pt>
    <dgm:pt modelId="{967C9253-5997-411A-B734-894CA96F60D3}" type="pres">
      <dgm:prSet presAssocID="{A0CF914F-A6C8-4A6D-81FC-F985C0E4B490}" presName="node" presStyleLbl="node1" presStyleIdx="4" presStyleCnt="6">
        <dgm:presLayoutVars>
          <dgm:bulletEnabled val="1"/>
        </dgm:presLayoutVars>
      </dgm:prSet>
      <dgm:spPr/>
    </dgm:pt>
    <dgm:pt modelId="{11ED7E62-AEEE-4DB3-81F5-80F58F427DC0}" type="pres">
      <dgm:prSet presAssocID="{D6D9CE78-0CFC-4246-ADC1-604B83B0D397}" presName="sibTrans" presStyleCnt="0"/>
      <dgm:spPr/>
    </dgm:pt>
    <dgm:pt modelId="{07FAB69F-906D-4C70-864E-6F0895C54450}" type="pres">
      <dgm:prSet presAssocID="{5B111417-C990-4B05-AC8E-89F52A38FCE3}" presName="node" presStyleLbl="node1" presStyleIdx="5" presStyleCnt="6">
        <dgm:presLayoutVars>
          <dgm:bulletEnabled val="1"/>
        </dgm:presLayoutVars>
      </dgm:prSet>
      <dgm:spPr/>
    </dgm:pt>
  </dgm:ptLst>
  <dgm:cxnLst>
    <dgm:cxn modelId="{831A2414-8649-4C7C-84BF-5CFD2E39CD1C}" srcId="{F2196A5C-E9A1-4979-A0F8-ED0F9355B9FD}" destId="{A0CF914F-A6C8-4A6D-81FC-F985C0E4B490}" srcOrd="4" destOrd="0" parTransId="{FA2637E2-2B45-4469-B8D7-7DD15393B47F}" sibTransId="{D6D9CE78-0CFC-4246-ADC1-604B83B0D397}"/>
    <dgm:cxn modelId="{DA662525-4FED-4AFB-86AA-E0BB0EC145F7}" type="presOf" srcId="{5A728822-F3C6-49E5-ADFE-0E6C5F5CACC7}" destId="{0D859444-7563-480C-85BD-4C19C820744A}" srcOrd="0" destOrd="0" presId="urn:microsoft.com/office/officeart/2005/8/layout/default"/>
    <dgm:cxn modelId="{8FA9FD27-CF39-4935-BE1B-6FC2C2858BCB}" type="presOf" srcId="{637EE427-345B-4D49-B690-9C3E97AB69B2}" destId="{07ED7784-4FE1-47F4-8A0E-4FBE338042D3}" srcOrd="0" destOrd="0" presId="urn:microsoft.com/office/officeart/2005/8/layout/default"/>
    <dgm:cxn modelId="{646A9328-32C4-4808-89FD-24ED73D1FE86}" srcId="{F2196A5C-E9A1-4979-A0F8-ED0F9355B9FD}" destId="{5A728822-F3C6-49E5-ADFE-0E6C5F5CACC7}" srcOrd="2" destOrd="0" parTransId="{FBC0A1EC-ECE8-4A17-AE2B-6F711C78DA40}" sibTransId="{BCEAB847-2471-49B1-920B-95FF7BA21CC0}"/>
    <dgm:cxn modelId="{2657DE3A-D989-4DAF-9CA8-3F13F6DFA966}" type="presOf" srcId="{A0CF914F-A6C8-4A6D-81FC-F985C0E4B490}" destId="{967C9253-5997-411A-B734-894CA96F60D3}" srcOrd="0" destOrd="0" presId="urn:microsoft.com/office/officeart/2005/8/layout/default"/>
    <dgm:cxn modelId="{04CB223D-A10D-4C5B-82C7-00442F119EF9}" srcId="{F2196A5C-E9A1-4979-A0F8-ED0F9355B9FD}" destId="{97CE2F2E-A1FF-446E-AB45-3D37CF7330BF}" srcOrd="0" destOrd="0" parTransId="{BBE317D5-C9CB-44A5-B432-9FF065C92B18}" sibTransId="{9A0D71EA-4E88-4F21-8BD5-E2053BAEABCD}"/>
    <dgm:cxn modelId="{A32BE075-C909-4BB9-B7DB-82E8715ED099}" type="presOf" srcId="{97CE2F2E-A1FF-446E-AB45-3D37CF7330BF}" destId="{1C0B665F-E03E-445F-84D5-B5F3DCADCA56}" srcOrd="0" destOrd="0" presId="urn:microsoft.com/office/officeart/2005/8/layout/default"/>
    <dgm:cxn modelId="{E630C09D-D5DB-48FE-AEF2-1F0F72B28B8A}" type="presOf" srcId="{77375185-9EF2-435B-8B25-695CD261882F}" destId="{9BE6E7AA-72A7-44AF-8198-44C940321D45}" srcOrd="0" destOrd="0" presId="urn:microsoft.com/office/officeart/2005/8/layout/default"/>
    <dgm:cxn modelId="{5578EEB8-0FE2-421A-B1E7-555AF67301B9}" type="presOf" srcId="{5B111417-C990-4B05-AC8E-89F52A38FCE3}" destId="{07FAB69F-906D-4C70-864E-6F0895C54450}" srcOrd="0" destOrd="0" presId="urn:microsoft.com/office/officeart/2005/8/layout/default"/>
    <dgm:cxn modelId="{023542C6-9FA6-4649-AF06-9C02BBD6E6B2}" srcId="{F2196A5C-E9A1-4979-A0F8-ED0F9355B9FD}" destId="{77375185-9EF2-435B-8B25-695CD261882F}" srcOrd="1" destOrd="0" parTransId="{6405660B-BCEC-4736-ACA5-162EA9AB762C}" sibTransId="{7E71253B-CF6A-4157-8001-6C628090D741}"/>
    <dgm:cxn modelId="{AD0E11D8-8CA9-43C6-AAC4-C0672AFCC89E}" srcId="{F2196A5C-E9A1-4979-A0F8-ED0F9355B9FD}" destId="{5B111417-C990-4B05-AC8E-89F52A38FCE3}" srcOrd="5" destOrd="0" parTransId="{6A207EA4-18DB-4EAF-964A-6219999994C0}" sibTransId="{C3B57928-7F04-4303-B3A9-66E4E4E5852A}"/>
    <dgm:cxn modelId="{C2B96AE2-8A32-46E5-85EE-9FFCDCE7B426}" type="presOf" srcId="{F2196A5C-E9A1-4979-A0F8-ED0F9355B9FD}" destId="{C842C1C1-843B-45B4-B039-E66745D9E6E3}" srcOrd="0" destOrd="0" presId="urn:microsoft.com/office/officeart/2005/8/layout/default"/>
    <dgm:cxn modelId="{037C98E2-4FCB-438F-83E0-6647AE5E2B4C}" srcId="{F2196A5C-E9A1-4979-A0F8-ED0F9355B9FD}" destId="{637EE427-345B-4D49-B690-9C3E97AB69B2}" srcOrd="3" destOrd="0" parTransId="{4F96864A-0F34-4D57-AA05-C5BE2F90B8DB}" sibTransId="{4506420C-F1FE-4362-971F-EAB7122254E7}"/>
    <dgm:cxn modelId="{A81ECFE8-BECC-4696-8051-2AF19407D1D2}" type="presParOf" srcId="{C842C1C1-843B-45B4-B039-E66745D9E6E3}" destId="{1C0B665F-E03E-445F-84D5-B5F3DCADCA56}" srcOrd="0" destOrd="0" presId="urn:microsoft.com/office/officeart/2005/8/layout/default"/>
    <dgm:cxn modelId="{E1ABCC29-6F29-499E-9C2E-D1C5110042AF}" type="presParOf" srcId="{C842C1C1-843B-45B4-B039-E66745D9E6E3}" destId="{6A04A724-CE33-4727-BB12-EDE15FB06F6B}" srcOrd="1" destOrd="0" presId="urn:microsoft.com/office/officeart/2005/8/layout/default"/>
    <dgm:cxn modelId="{046B138A-712D-493B-9F99-BAACF84E2124}" type="presParOf" srcId="{C842C1C1-843B-45B4-B039-E66745D9E6E3}" destId="{9BE6E7AA-72A7-44AF-8198-44C940321D45}" srcOrd="2" destOrd="0" presId="urn:microsoft.com/office/officeart/2005/8/layout/default"/>
    <dgm:cxn modelId="{BBC1C78D-63E8-442D-A9C8-DFB323BD17F7}" type="presParOf" srcId="{C842C1C1-843B-45B4-B039-E66745D9E6E3}" destId="{302AA4DB-D5A8-4AA0-BCDB-12F53F93DE89}" srcOrd="3" destOrd="0" presId="urn:microsoft.com/office/officeart/2005/8/layout/default"/>
    <dgm:cxn modelId="{6CAFD596-8031-4638-B59A-D6A4CF966EEA}" type="presParOf" srcId="{C842C1C1-843B-45B4-B039-E66745D9E6E3}" destId="{0D859444-7563-480C-85BD-4C19C820744A}" srcOrd="4" destOrd="0" presId="urn:microsoft.com/office/officeart/2005/8/layout/default"/>
    <dgm:cxn modelId="{2B36527A-D14B-4C41-85C7-341FED4A2E7C}" type="presParOf" srcId="{C842C1C1-843B-45B4-B039-E66745D9E6E3}" destId="{6010F904-584F-4525-9773-078FB198641D}" srcOrd="5" destOrd="0" presId="urn:microsoft.com/office/officeart/2005/8/layout/default"/>
    <dgm:cxn modelId="{277539A2-DAF0-4342-8275-7D0B207F9AD4}" type="presParOf" srcId="{C842C1C1-843B-45B4-B039-E66745D9E6E3}" destId="{07ED7784-4FE1-47F4-8A0E-4FBE338042D3}" srcOrd="6" destOrd="0" presId="urn:microsoft.com/office/officeart/2005/8/layout/default"/>
    <dgm:cxn modelId="{2C479B59-4288-4480-932F-47D0163B7E77}" type="presParOf" srcId="{C842C1C1-843B-45B4-B039-E66745D9E6E3}" destId="{2CE3F77C-E809-4E97-AD94-36D4A927CCC0}" srcOrd="7" destOrd="0" presId="urn:microsoft.com/office/officeart/2005/8/layout/default"/>
    <dgm:cxn modelId="{2BF65EC8-2F2C-4E19-AD74-25EFB59301FD}" type="presParOf" srcId="{C842C1C1-843B-45B4-B039-E66745D9E6E3}" destId="{967C9253-5997-411A-B734-894CA96F60D3}" srcOrd="8" destOrd="0" presId="urn:microsoft.com/office/officeart/2005/8/layout/default"/>
    <dgm:cxn modelId="{D0569C36-4187-4720-BCD5-5F9E41A16FB3}" type="presParOf" srcId="{C842C1C1-843B-45B4-B039-E66745D9E6E3}" destId="{11ED7E62-AEEE-4DB3-81F5-80F58F427DC0}" srcOrd="9" destOrd="0" presId="urn:microsoft.com/office/officeart/2005/8/layout/default"/>
    <dgm:cxn modelId="{D8AF48AF-BE64-454F-9D9F-31C4E30EB8F3}" type="presParOf" srcId="{C842C1C1-843B-45B4-B039-E66745D9E6E3}" destId="{07FAB69F-906D-4C70-864E-6F0895C5445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B665F-E03E-445F-84D5-B5F3DCADCA56}">
      <dsp:nvSpPr>
        <dsp:cNvPr id="0" name=""/>
        <dsp:cNvSpPr/>
      </dsp:nvSpPr>
      <dsp:spPr>
        <a:xfrm>
          <a:off x="0" y="324760"/>
          <a:ext cx="2740032" cy="1644019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srgbClr val="001A79"/>
              </a:solidFill>
            </a:rPr>
            <a:t>Loading Times &amp; Slow Performance</a:t>
          </a:r>
          <a:endParaRPr lang="en-IE" sz="3000" kern="1200"/>
        </a:p>
      </dsp:txBody>
      <dsp:txXfrm>
        <a:off x="0" y="324760"/>
        <a:ext cx="2740032" cy="1644019"/>
      </dsp:txXfrm>
    </dsp:sp>
    <dsp:sp modelId="{9BE6E7AA-72A7-44AF-8198-44C940321D45}">
      <dsp:nvSpPr>
        <dsp:cNvPr id="0" name=""/>
        <dsp:cNvSpPr/>
      </dsp:nvSpPr>
      <dsp:spPr>
        <a:xfrm>
          <a:off x="3014035" y="324760"/>
          <a:ext cx="2740032" cy="1644019"/>
        </a:xfrm>
        <a:prstGeom prst="rect">
          <a:avLst/>
        </a:prstGeom>
        <a:solidFill>
          <a:srgbClr val="005B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schemeClr val="bg1"/>
              </a:solidFill>
            </a:rPr>
            <a:t>Login &amp; Authentication </a:t>
          </a:r>
          <a:endParaRPr lang="en-IE" sz="3000" kern="1200">
            <a:solidFill>
              <a:schemeClr val="bg1"/>
            </a:solidFill>
          </a:endParaRPr>
        </a:p>
      </dsp:txBody>
      <dsp:txXfrm>
        <a:off x="3014035" y="324760"/>
        <a:ext cx="2740032" cy="1644019"/>
      </dsp:txXfrm>
    </dsp:sp>
    <dsp:sp modelId="{0D859444-7563-480C-85BD-4C19C820744A}">
      <dsp:nvSpPr>
        <dsp:cNvPr id="0" name=""/>
        <dsp:cNvSpPr/>
      </dsp:nvSpPr>
      <dsp:spPr>
        <a:xfrm>
          <a:off x="6028070" y="324760"/>
          <a:ext cx="2740032" cy="1644019"/>
        </a:xfrm>
        <a:prstGeom prst="rect">
          <a:avLst/>
        </a:prstGeom>
        <a:solidFill>
          <a:srgbClr val="4D085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schemeClr val="bg1"/>
              </a:solidFill>
            </a:rPr>
            <a:t>Navigation &amp; Usability Issues</a:t>
          </a:r>
        </a:p>
      </dsp:txBody>
      <dsp:txXfrm>
        <a:off x="6028070" y="324760"/>
        <a:ext cx="2740032" cy="1644019"/>
      </dsp:txXfrm>
    </dsp:sp>
    <dsp:sp modelId="{07ED7784-4FE1-47F4-8A0E-4FBE338042D3}">
      <dsp:nvSpPr>
        <dsp:cNvPr id="0" name=""/>
        <dsp:cNvSpPr/>
      </dsp:nvSpPr>
      <dsp:spPr>
        <a:xfrm>
          <a:off x="0" y="2242782"/>
          <a:ext cx="2740032" cy="1644019"/>
        </a:xfrm>
        <a:prstGeom prst="rect">
          <a:avLst/>
        </a:prstGeom>
        <a:solidFill>
          <a:srgbClr val="7BB9C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srgbClr val="001A79"/>
              </a:solidFill>
            </a:rPr>
            <a:t>Timetables &amp; Scheduling</a:t>
          </a:r>
        </a:p>
      </dsp:txBody>
      <dsp:txXfrm>
        <a:off x="0" y="2242782"/>
        <a:ext cx="2740032" cy="1644019"/>
      </dsp:txXfrm>
    </dsp:sp>
    <dsp:sp modelId="{967C9253-5997-411A-B734-894CA96F60D3}">
      <dsp:nvSpPr>
        <dsp:cNvPr id="0" name=""/>
        <dsp:cNvSpPr/>
      </dsp:nvSpPr>
      <dsp:spPr>
        <a:xfrm>
          <a:off x="3014035" y="2242782"/>
          <a:ext cx="2740032" cy="1644019"/>
        </a:xfrm>
        <a:prstGeom prst="rect">
          <a:avLst/>
        </a:prstGeom>
        <a:solidFill>
          <a:srgbClr val="ACF5B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srgbClr val="001A79"/>
              </a:solidFill>
            </a:rPr>
            <a:t>Platform Fragmentation</a:t>
          </a:r>
        </a:p>
      </dsp:txBody>
      <dsp:txXfrm>
        <a:off x="3014035" y="2242782"/>
        <a:ext cx="2740032" cy="1644019"/>
      </dsp:txXfrm>
    </dsp:sp>
    <dsp:sp modelId="{07FAB69F-906D-4C70-864E-6F0895C54450}">
      <dsp:nvSpPr>
        <dsp:cNvPr id="0" name=""/>
        <dsp:cNvSpPr/>
      </dsp:nvSpPr>
      <dsp:spPr>
        <a:xfrm>
          <a:off x="6028070" y="2242782"/>
          <a:ext cx="2740032" cy="1644019"/>
        </a:xfrm>
        <a:prstGeom prst="rect">
          <a:avLst/>
        </a:prstGeom>
        <a:solidFill>
          <a:srgbClr val="F8FF8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>
              <a:solidFill>
                <a:srgbClr val="001A79"/>
              </a:solidFill>
            </a:rPr>
            <a:t>Information Overload &amp; Communication</a:t>
          </a:r>
        </a:p>
      </dsp:txBody>
      <dsp:txXfrm>
        <a:off x="6028070" y="2242782"/>
        <a:ext cx="2740032" cy="1644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747BA-072C-9645-A33C-E3DC5506E3FF}" type="datetimeFigureOut">
              <a:rPr lang="en-US" smtClean="0"/>
              <a:t>6/17/2026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ED5DB-F729-2E4D-868E-00D13B19B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61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A1170-1817-F367-E30A-24320EEE7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05083B-B319-0BD0-80E5-3602EDFAB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95610-908D-0571-DC84-099696F8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ED7FA-58C1-75E4-C8BF-9E7E4D810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Student Information Systems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7DC55-EE21-BA46-FAD0-41341C4A9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CA777-8800-9443-8004-CC136FAF2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32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Student Information Systems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0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Student Information Systems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95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Student Information Systems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32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 descr="A picture containing icon&#10;&#10;Description automatically generated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586" y="-49313"/>
            <a:ext cx="6379074" cy="69914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1817" y="411313"/>
            <a:ext cx="1338160" cy="15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8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7"/>
            <a:ext cx="6152137" cy="2787342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317411" y="4197168"/>
            <a:ext cx="7545543" cy="232684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3547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 descr="A picture containing icon&#10;&#10;Description automatically generated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9586" y="-49313"/>
            <a:ext cx="6379074" cy="69914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11817" y="411313"/>
            <a:ext cx="1338160" cy="153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38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9586" y="-49313"/>
            <a:ext cx="6379073" cy="6991465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11817" y="411313"/>
            <a:ext cx="1338160" cy="15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80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9586" y="-49313"/>
            <a:ext cx="6379073" cy="699146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11817" y="411313"/>
            <a:ext cx="1338159" cy="153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69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9586" y="-49313"/>
            <a:ext cx="6379072" cy="6991464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11817" y="411313"/>
            <a:ext cx="1338159" cy="15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053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mpla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0748" y="5046650"/>
            <a:ext cx="4634746" cy="1040043"/>
          </a:xfrm>
        </p:spPr>
        <p:txBody>
          <a:bodyPr wrap="square" lIns="0" tIns="0" rIns="0" bIns="0" anchor="t" anchorCtr="0">
            <a:normAutofit/>
          </a:bodyPr>
          <a:lstStyle>
            <a:lvl1pPr>
              <a:defRPr sz="3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PowerPoint Template Cover Slide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2447711-DD5C-804E-8DEA-D5F984998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9586" y="-49312"/>
            <a:ext cx="6379072" cy="6991462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3429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3428999"/>
            <a:ext cx="425790" cy="3429001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EECE1061-F67C-5B42-833D-61FB1A2618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11817" y="411313"/>
            <a:ext cx="1338158" cy="153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47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Student Information Systems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0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7412" y="513576"/>
            <a:ext cx="6191048" cy="314402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u="none" spc="-15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6"/>
            <a:ext cx="1391304" cy="1524631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317411" y="4197168"/>
            <a:ext cx="7545543" cy="232684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757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sitting at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6B177651-1CD7-D148-A242-E6BD6445B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83" y="0"/>
            <a:ext cx="11847490" cy="69094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513576"/>
            <a:ext cx="6494627" cy="314402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200" u="none" spc="-150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Slide Title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7BB9CB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825028" y="1949692"/>
            <a:ext cx="2406432" cy="170790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2703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sitting at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6B177651-1CD7-D148-A242-E6BD6445B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83" y="0"/>
            <a:ext cx="11847490" cy="69094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513576"/>
            <a:ext cx="6494627" cy="314402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2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Slide Title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7BB9CB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33440" y="427819"/>
            <a:ext cx="294294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825028" y="1949692"/>
            <a:ext cx="2406432" cy="170790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9153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men sitting at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6B177651-1CD7-D148-A242-E6BD6445B4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283" y="0"/>
            <a:ext cx="11847490" cy="690945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513576"/>
            <a:ext cx="6494627" cy="3144023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7200" u="none" spc="-15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Divider Slide Title Here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7BB9CB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833440" y="427819"/>
            <a:ext cx="294294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C406759-2FC2-934C-B404-460504F6F91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825028" y="1949692"/>
            <a:ext cx="2406432" cy="1707907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5B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585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75957B-71E7-C041-9F40-8582554AC1F1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4521" y="1568277"/>
            <a:ext cx="4274288" cy="2787342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26755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pic>
        <p:nvPicPr>
          <p:cNvPr id="5" name="Picture 4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25D30016-CC25-C046-885D-DA9580FDDC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25" y="0"/>
            <a:ext cx="565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24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C75957B-71E7-C041-9F40-8582554AC1F1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4521" y="1568277"/>
            <a:ext cx="4274288" cy="2787342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 u="none" spc="-1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26755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4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pic>
        <p:nvPicPr>
          <p:cNvPr id="5" name="Picture 4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25D30016-CC25-C046-885D-DA9580FDDC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25" y="0"/>
            <a:ext cx="565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39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1679944"/>
            <a:ext cx="5027334" cy="431600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u="none" spc="-150">
                <a:solidFill>
                  <a:srgbClr val="FF791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5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001A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58DA818-EDD7-1E4C-A3B8-CC2A4B788F3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102548" y="1679944"/>
            <a:ext cx="4082903" cy="1158949"/>
          </a:xfrm>
        </p:spPr>
        <p:txBody>
          <a:bodyPr lIns="0" tIns="0" rIns="0" bIns="0" numCol="2" spcCol="14400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4142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ge Templat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CAD6DD7E-4ACA-3A41-BA28-4BDD551A3C28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005B5E"/>
              </a:highlight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1AE525-2BA9-AD48-8BEE-A39C8514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5392" y="1679944"/>
            <a:ext cx="5027334" cy="4316009"/>
          </a:xfrm>
        </p:spPr>
        <p:txBody>
          <a:bodyPr wrap="square" lIns="0" tIns="0" rIns="0" bIns="0" anchor="t" anchorCtr="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 u="none" spc="-15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Our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E2E411-A629-5341-99C2-7F17B6908437}"/>
              </a:ext>
            </a:extLst>
          </p:cNvPr>
          <p:cNvSpPr/>
          <p:nvPr userDrawn="1"/>
        </p:nvSpPr>
        <p:spPr>
          <a:xfrm>
            <a:off x="12251585" y="1"/>
            <a:ext cx="295633" cy="1354412"/>
          </a:xfrm>
          <a:prstGeom prst="rect">
            <a:avLst/>
          </a:prstGeom>
          <a:solidFill>
            <a:srgbClr val="FF7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E8723B-22D8-9343-A0D8-51036E751EF5}"/>
              </a:ext>
            </a:extLst>
          </p:cNvPr>
          <p:cNvSpPr/>
          <p:nvPr userDrawn="1"/>
        </p:nvSpPr>
        <p:spPr>
          <a:xfrm>
            <a:off x="12251585" y="1354413"/>
            <a:ext cx="295633" cy="1354412"/>
          </a:xfrm>
          <a:prstGeom prst="rect">
            <a:avLst/>
          </a:prstGeom>
          <a:solidFill>
            <a:srgbClr val="FFE8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AA29E75-4F23-C84C-8B0F-712785B7ECDC}"/>
              </a:ext>
            </a:extLst>
          </p:cNvPr>
          <p:cNvSpPr/>
          <p:nvPr userDrawn="1"/>
        </p:nvSpPr>
        <p:spPr>
          <a:xfrm>
            <a:off x="12251585" y="2708825"/>
            <a:ext cx="295633" cy="1354412"/>
          </a:xfrm>
          <a:prstGeom prst="rect">
            <a:avLst/>
          </a:prstGeom>
          <a:solidFill>
            <a:srgbClr val="005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D468A2B-020F-5345-94D8-391787EDF10F}"/>
              </a:ext>
            </a:extLst>
          </p:cNvPr>
          <p:cNvSpPr/>
          <p:nvPr userDrawn="1"/>
        </p:nvSpPr>
        <p:spPr>
          <a:xfrm>
            <a:off x="12251585" y="4063237"/>
            <a:ext cx="295633" cy="1354412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364289A-9A5E-4948-BB14-F29AC9262BF5}"/>
              </a:ext>
            </a:extLst>
          </p:cNvPr>
          <p:cNvSpPr/>
          <p:nvPr userDrawn="1"/>
        </p:nvSpPr>
        <p:spPr>
          <a:xfrm>
            <a:off x="12547218" y="2"/>
            <a:ext cx="295633" cy="1354412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0617C8-523B-E248-8023-1D2D396D90E8}"/>
              </a:ext>
            </a:extLst>
          </p:cNvPr>
          <p:cNvSpPr/>
          <p:nvPr userDrawn="1"/>
        </p:nvSpPr>
        <p:spPr>
          <a:xfrm>
            <a:off x="12547218" y="1354414"/>
            <a:ext cx="295633" cy="1354412"/>
          </a:xfrm>
          <a:prstGeom prst="rect">
            <a:avLst/>
          </a:prstGeom>
          <a:solidFill>
            <a:srgbClr val="4D0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FEA1AD-5B46-B548-9EC4-2F882DFE0016}"/>
              </a:ext>
            </a:extLst>
          </p:cNvPr>
          <p:cNvSpPr/>
          <p:nvPr userDrawn="1"/>
        </p:nvSpPr>
        <p:spPr>
          <a:xfrm>
            <a:off x="12547218" y="2708826"/>
            <a:ext cx="295633" cy="1354412"/>
          </a:xfrm>
          <a:prstGeom prst="rect">
            <a:avLst/>
          </a:prstGeom>
          <a:solidFill>
            <a:srgbClr val="C8B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C9E1777-A501-164C-BAAD-53E6E7D1D8B9}"/>
              </a:ext>
            </a:extLst>
          </p:cNvPr>
          <p:cNvSpPr/>
          <p:nvPr userDrawn="1"/>
        </p:nvSpPr>
        <p:spPr>
          <a:xfrm>
            <a:off x="12547218" y="4063238"/>
            <a:ext cx="295633" cy="1354412"/>
          </a:xfrm>
          <a:prstGeom prst="rect">
            <a:avLst/>
          </a:prstGeom>
          <a:solidFill>
            <a:srgbClr val="ACF5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6068D89-3B48-094F-BFEB-627CE3966E9A}"/>
              </a:ext>
            </a:extLst>
          </p:cNvPr>
          <p:cNvSpPr/>
          <p:nvPr userDrawn="1"/>
        </p:nvSpPr>
        <p:spPr>
          <a:xfrm>
            <a:off x="12547218" y="5417649"/>
            <a:ext cx="295633" cy="1440351"/>
          </a:xfrm>
          <a:prstGeom prst="rect">
            <a:avLst/>
          </a:prstGeom>
          <a:solidFill>
            <a:srgbClr val="F8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8A17C84-B298-E649-83B8-67D256B415F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 rot="5400000">
            <a:off x="11984384" y="562833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G=26  B=121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FD997BC-CD51-1346-9FF4-98A2EB6E747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 rot="5400000">
            <a:off x="11984383" y="1917244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R=77  G=8  B=87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7CBAC8C-5C6B-164D-A91C-D41ADD9DA8B4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 rot="5400000">
            <a:off x="11984383" y="327165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R=200  G=190  B=191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D1C3EA83-38C5-6548-90D4-E777BC4D44F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 rot="5400000">
            <a:off x="11984383" y="4626067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R=172  G=245  B=189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174F9172-3E71-5848-9101-3C609C45B60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 rot="5400000">
            <a:off x="11984382" y="6023449"/>
            <a:ext cx="1354413" cy="228748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R=248  G=255  B=142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E177306F-FF6E-2F43-AAEA-F7B3749240C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 rot="5400000">
            <a:off x="11674999" y="576584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G=121  B=30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BCD63476-7991-EE45-BE19-5C05BE119A4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 rot="5400000">
            <a:off x="11668764" y="1930995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R=255  G=232  B=212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F9B8D787-6492-A24C-855B-06D1B7B6D508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 rot="5400000">
            <a:off x="11674999" y="3285407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R=0  G=91  B=94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BFD153B2-8809-544A-B73F-865500A245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 rot="5400000">
            <a:off x="11668764" y="4639816"/>
            <a:ext cx="1354413" cy="201243"/>
          </a:xfrm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0"/>
              </a:spcBef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R=123  G=185  B=203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71E7265-6347-5148-B88E-B4DDFE6378F0}"/>
              </a:ext>
            </a:extLst>
          </p:cNvPr>
          <p:cNvSpPr/>
          <p:nvPr userDrawn="1"/>
        </p:nvSpPr>
        <p:spPr>
          <a:xfrm>
            <a:off x="11760713" y="-1"/>
            <a:ext cx="425790" cy="1172667"/>
          </a:xfrm>
          <a:prstGeom prst="rect">
            <a:avLst/>
          </a:prstGeom>
          <a:solidFill>
            <a:srgbClr val="7BB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8E0A4AB-3C57-5B4B-AB4A-BABE8BC79CC1}"/>
              </a:ext>
            </a:extLst>
          </p:cNvPr>
          <p:cNvSpPr/>
          <p:nvPr userDrawn="1"/>
        </p:nvSpPr>
        <p:spPr>
          <a:xfrm>
            <a:off x="11760713" y="1172667"/>
            <a:ext cx="425790" cy="5685334"/>
          </a:xfrm>
          <a:prstGeom prst="rect">
            <a:avLst/>
          </a:prstGeom>
          <a:solidFill>
            <a:srgbClr val="001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BB9CB"/>
              </a:solidFill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56AAC5F-9E53-7241-8D1D-64B68FC46F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5392" y="604317"/>
            <a:ext cx="1391304" cy="39514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D9D0C-2660-C947-B18C-BC53A45374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833440" y="427819"/>
            <a:ext cx="294294" cy="322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4B70E5-05B6-B349-926B-C80E5122BE17}"/>
              </a:ext>
            </a:extLst>
          </p:cNvPr>
          <p:cNvSpPr txBox="1"/>
          <p:nvPr userDrawn="1"/>
        </p:nvSpPr>
        <p:spPr>
          <a:xfrm rot="5400000">
            <a:off x="10816940" y="3106488"/>
            <a:ext cx="2328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>
                <a:solidFill>
                  <a:srgbClr val="7BB9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Technological University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658DA818-EDD7-1E4C-A3B8-CC2A4B788F3B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102548" y="1679944"/>
            <a:ext cx="4082903" cy="1158949"/>
          </a:xfrm>
        </p:spPr>
        <p:txBody>
          <a:bodyPr lIns="0" tIns="0" rIns="0" bIns="0" numCol="2" spcCol="144000">
            <a:normAutofit/>
          </a:bodyPr>
          <a:lstStyle>
            <a:lvl1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</a:t>
            </a:r>
          </a:p>
          <a:p>
            <a:pPr lvl="0"/>
            <a:endParaRPr lang="en-GB"/>
          </a:p>
          <a:p>
            <a:pPr lvl="0"/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5563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Student Information Systems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149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Student Information Systems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75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Student Information Systems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3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Student Information Systems Project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Student Information Systems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8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Student Information Systems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Student Information Systems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D4D7-D00C-724C-8A2F-2511BCCFC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17E03-AB3F-F941-BAA6-88BD7607B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E644A-0AAD-4E4F-9221-F6F5B6558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D75E6-6DAF-994D-A12D-DAB7BCC3E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616EFF-7577-5742-8FBB-FD0F24505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Student Information Systems Project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42C3E-8768-5345-8D34-FDA6D057E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CA777-8800-9443-8004-CC136FAF2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1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Student Information Systems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CA777-8800-9443-8004-CC136FAF2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4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82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71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svg"/><Relationship Id="rId5" Type="http://schemas.openxmlformats.org/officeDocument/2006/relationships/image" Target="../media/image37.svg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svg"/><Relationship Id="rId5" Type="http://schemas.openxmlformats.org/officeDocument/2006/relationships/image" Target="../media/image45.svg"/><Relationship Id="rId4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udith.FrazerKlug@atu.ie" TargetMode="External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svg"/><Relationship Id="rId5" Type="http://schemas.openxmlformats.org/officeDocument/2006/relationships/image" Target="../media/image28.sv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54A3D-BA17-F642-B22E-DD71C184E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5530" y="4024102"/>
            <a:ext cx="6460435" cy="2113721"/>
          </a:xfrm>
        </p:spPr>
        <p:txBody>
          <a:bodyPr>
            <a:normAutofit/>
          </a:bodyPr>
          <a:lstStyle/>
          <a:p>
            <a:r>
              <a:rPr lang="en-US" sz="6600" b="1" err="1"/>
              <a:t>myATU</a:t>
            </a:r>
            <a:br>
              <a:rPr lang="en-US" sz="4900" b="1"/>
            </a:br>
            <a:br>
              <a:rPr lang="en-US" sz="3100"/>
            </a:br>
            <a:r>
              <a:rPr lang="en-US" sz="3100"/>
              <a:t>Judith Frazer-Klug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4FF5E-0BEB-6645-B3A2-005B6CA3ABA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0FAB4-42D9-B941-AF5D-0FF2A1F9CFEC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67A351-3040-714E-9C5D-E1799B1D8FF5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4A5153-756A-1447-AEE0-7B73DC77A18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F9A4C7-5E85-2043-A134-C2D16E40AC50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E29912-09FB-3145-A51D-C7430BD1847C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2387DE0-451D-A047-9473-BA497EAD9E60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EEA40A5-32B4-4043-A85D-EC409D3E40B5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40703F-BF49-CF4C-A69D-75000F0E29F5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05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reeform 2">
            <a:extLst>
              <a:ext uri="{FF2B5EF4-FFF2-40B4-BE49-F238E27FC236}">
                <a16:creationId xmlns:a16="http://schemas.microsoft.com/office/drawing/2014/main" id="{4705C0BD-3A20-C303-64DA-97FD0C5A2F6C}"/>
              </a:ext>
            </a:extLst>
          </p:cNvPr>
          <p:cNvSpPr/>
          <p:nvPr/>
        </p:nvSpPr>
        <p:spPr>
          <a:xfrm rot="-2276999">
            <a:off x="2739289" y="1379753"/>
            <a:ext cx="7738241" cy="8060667"/>
          </a:xfrm>
          <a:custGeom>
            <a:avLst/>
            <a:gdLst/>
            <a:ahLst/>
            <a:cxnLst/>
            <a:rect l="l" t="t" r="r" b="b"/>
            <a:pathLst>
              <a:path w="11607361" h="12091001">
                <a:moveTo>
                  <a:pt x="0" y="0"/>
                </a:moveTo>
                <a:lnTo>
                  <a:pt x="11607361" y="0"/>
                </a:lnTo>
                <a:lnTo>
                  <a:pt x="11607361" y="12091002"/>
                </a:lnTo>
                <a:lnTo>
                  <a:pt x="0" y="1209100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5B5F0-CCC2-4340-6540-759942E1D27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5EFB29-8626-70FA-EBED-0291ECB701F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52396B-5933-862F-BD25-ED4F6DAB8BE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CE4B43-C325-6775-182F-16218683DFED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FED6CC-C5FC-EC2A-51D8-5E123B7AA73E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FB2882-2A58-1528-7A0B-106E1FDD8D4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0B28CF-63A8-B1F0-0363-620DDA53830E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E75686-2776-0C4E-5F3B-CF53B4DCE875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CD3D1C0-7C00-A1B9-8622-064F485FE8C1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grpSp>
        <p:nvGrpSpPr>
          <p:cNvPr id="46" name="Group 3">
            <a:extLst>
              <a:ext uri="{FF2B5EF4-FFF2-40B4-BE49-F238E27FC236}">
                <a16:creationId xmlns:a16="http://schemas.microsoft.com/office/drawing/2014/main" id="{7B715FF1-F487-A563-A1F8-B554DF29D1D0}"/>
              </a:ext>
            </a:extLst>
          </p:cNvPr>
          <p:cNvGrpSpPr/>
          <p:nvPr/>
        </p:nvGrpSpPr>
        <p:grpSpPr>
          <a:xfrm>
            <a:off x="367175" y="3842819"/>
            <a:ext cx="577038" cy="561410"/>
            <a:chOff x="0" y="-78185"/>
            <a:chExt cx="812800" cy="864055"/>
          </a:xfrm>
        </p:grpSpPr>
        <p:sp>
          <p:nvSpPr>
            <p:cNvPr id="47" name="Freeform 4">
              <a:extLst>
                <a:ext uri="{FF2B5EF4-FFF2-40B4-BE49-F238E27FC236}">
                  <a16:creationId xmlns:a16="http://schemas.microsoft.com/office/drawing/2014/main" id="{1C0D5E21-A217-47A3-F55A-8490DCE3DCE5}"/>
                </a:ext>
              </a:extLst>
            </p:cNvPr>
            <p:cNvSpPr/>
            <p:nvPr/>
          </p:nvSpPr>
          <p:spPr>
            <a:xfrm>
              <a:off x="0" y="-7818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chemeClr val="accent2"/>
            </a:solidFill>
          </p:spPr>
          <p:txBody>
            <a:bodyPr/>
            <a:lstStyle/>
            <a:p>
              <a:endParaRPr lang="en-IE" sz="3200"/>
            </a:p>
          </p:txBody>
        </p:sp>
        <p:sp>
          <p:nvSpPr>
            <p:cNvPr id="48" name="TextBox 5">
              <a:extLst>
                <a:ext uri="{FF2B5EF4-FFF2-40B4-BE49-F238E27FC236}">
                  <a16:creationId xmlns:a16="http://schemas.microsoft.com/office/drawing/2014/main" id="{722E5AAE-90F9-6D39-BFF0-4F16B58933B4}"/>
                </a:ext>
              </a:extLst>
            </p:cNvPr>
            <p:cNvSpPr txBox="1"/>
            <p:nvPr/>
          </p:nvSpPr>
          <p:spPr>
            <a:xfrm>
              <a:off x="95905" y="96896"/>
              <a:ext cx="660399" cy="68897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n-US" sz="2400" b="1">
                  <a:solidFill>
                    <a:srgbClr val="001A79"/>
                  </a:solidFill>
                  <a:latin typeface="Halyard Display Bold"/>
                  <a:ea typeface="Halyard Display Bold"/>
                  <a:cs typeface="Halyard Display Bold"/>
                  <a:sym typeface="Halyard Display Bold"/>
                </a:rPr>
                <a:t>1</a:t>
              </a:r>
            </a:p>
          </p:txBody>
        </p:sp>
      </p:grpSp>
      <p:grpSp>
        <p:nvGrpSpPr>
          <p:cNvPr id="49" name="Group 6">
            <a:extLst>
              <a:ext uri="{FF2B5EF4-FFF2-40B4-BE49-F238E27FC236}">
                <a16:creationId xmlns:a16="http://schemas.microsoft.com/office/drawing/2014/main" id="{7ADF02AB-F25A-4878-B807-331DC7E8FF40}"/>
              </a:ext>
            </a:extLst>
          </p:cNvPr>
          <p:cNvGrpSpPr/>
          <p:nvPr/>
        </p:nvGrpSpPr>
        <p:grpSpPr>
          <a:xfrm>
            <a:off x="9674402" y="4528517"/>
            <a:ext cx="577038" cy="538601"/>
            <a:chOff x="0" y="-92351"/>
            <a:chExt cx="812800" cy="828951"/>
          </a:xfrm>
        </p:grpSpPr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D026BF73-FBFA-FF12-9142-6CD9E3B51017}"/>
                </a:ext>
              </a:extLst>
            </p:cNvPr>
            <p:cNvSpPr/>
            <p:nvPr/>
          </p:nvSpPr>
          <p:spPr>
            <a:xfrm>
              <a:off x="0" y="-92351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146"/>
            </a:solidFill>
          </p:spPr>
          <p:txBody>
            <a:bodyPr/>
            <a:lstStyle/>
            <a:p>
              <a:endParaRPr lang="en-IE" sz="3200"/>
            </a:p>
          </p:txBody>
        </p:sp>
        <p:sp>
          <p:nvSpPr>
            <p:cNvPr id="51" name="TextBox 8">
              <a:extLst>
                <a:ext uri="{FF2B5EF4-FFF2-40B4-BE49-F238E27FC236}">
                  <a16:creationId xmlns:a16="http://schemas.microsoft.com/office/drawing/2014/main" id="{44DDC6B2-919C-116D-63D8-B4F38375C5E3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n-US" sz="2400" b="1">
                  <a:solidFill>
                    <a:srgbClr val="FFFFFF"/>
                  </a:solidFill>
                  <a:latin typeface="Halyard Display Bold"/>
                  <a:ea typeface="Halyard Display Bold"/>
                  <a:cs typeface="Halyard Display Bold"/>
                  <a:sym typeface="Halyard Display Bold"/>
                </a:rPr>
                <a:t>5</a:t>
              </a:r>
            </a:p>
          </p:txBody>
        </p:sp>
      </p:grpSp>
      <p:grpSp>
        <p:nvGrpSpPr>
          <p:cNvPr id="52" name="Group 9">
            <a:extLst>
              <a:ext uri="{FF2B5EF4-FFF2-40B4-BE49-F238E27FC236}">
                <a16:creationId xmlns:a16="http://schemas.microsoft.com/office/drawing/2014/main" id="{4BF9E897-3433-E37F-BD94-C404F094C1AF}"/>
              </a:ext>
            </a:extLst>
          </p:cNvPr>
          <p:cNvGrpSpPr/>
          <p:nvPr/>
        </p:nvGrpSpPr>
        <p:grpSpPr>
          <a:xfrm>
            <a:off x="1785403" y="2371434"/>
            <a:ext cx="577038" cy="541045"/>
            <a:chOff x="0" y="0"/>
            <a:chExt cx="812800" cy="832713"/>
          </a:xfrm>
        </p:grpSpPr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F2D4D09B-C3A3-2A57-D113-E9A06A56D4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B9CB"/>
            </a:solidFill>
          </p:spPr>
          <p:txBody>
            <a:bodyPr/>
            <a:lstStyle/>
            <a:p>
              <a:endParaRPr lang="en-IE" sz="3200"/>
            </a:p>
          </p:txBody>
        </p:sp>
        <p:sp>
          <p:nvSpPr>
            <p:cNvPr id="54" name="TextBox 11">
              <a:extLst>
                <a:ext uri="{FF2B5EF4-FFF2-40B4-BE49-F238E27FC236}">
                  <a16:creationId xmlns:a16="http://schemas.microsoft.com/office/drawing/2014/main" id="{CE7CFE22-C540-9581-9833-E29B47A2A5C1}"/>
                </a:ext>
              </a:extLst>
            </p:cNvPr>
            <p:cNvSpPr txBox="1"/>
            <p:nvPr/>
          </p:nvSpPr>
          <p:spPr>
            <a:xfrm>
              <a:off x="94594" y="143738"/>
              <a:ext cx="660399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n-US" sz="2400" b="1">
                  <a:solidFill>
                    <a:srgbClr val="001A79"/>
                  </a:solidFill>
                  <a:latin typeface="Halyard Display Bold"/>
                  <a:ea typeface="Halyard Display Bold"/>
                  <a:cs typeface="Halyard Display Bold"/>
                  <a:sym typeface="Halyard Display Bold"/>
                </a:rPr>
                <a:t>2</a:t>
              </a:r>
            </a:p>
          </p:txBody>
        </p:sp>
      </p:grpSp>
      <p:grpSp>
        <p:nvGrpSpPr>
          <p:cNvPr id="55" name="Group 12">
            <a:extLst>
              <a:ext uri="{FF2B5EF4-FFF2-40B4-BE49-F238E27FC236}">
                <a16:creationId xmlns:a16="http://schemas.microsoft.com/office/drawing/2014/main" id="{5D6A554D-9410-AA7C-0785-E8721D58990C}"/>
              </a:ext>
            </a:extLst>
          </p:cNvPr>
          <p:cNvGrpSpPr/>
          <p:nvPr/>
        </p:nvGrpSpPr>
        <p:grpSpPr>
          <a:xfrm>
            <a:off x="7874000" y="2133108"/>
            <a:ext cx="577038" cy="528107"/>
            <a:chOff x="0" y="-65277"/>
            <a:chExt cx="812800" cy="812800"/>
          </a:xfrm>
        </p:grpSpPr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2DEB5385-CE87-D4B9-853C-A3821F7F34E2}"/>
                </a:ext>
              </a:extLst>
            </p:cNvPr>
            <p:cNvSpPr/>
            <p:nvPr/>
          </p:nvSpPr>
          <p:spPr>
            <a:xfrm>
              <a:off x="0" y="-6527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B5E"/>
            </a:solidFill>
          </p:spPr>
          <p:txBody>
            <a:bodyPr/>
            <a:lstStyle/>
            <a:p>
              <a:endParaRPr lang="en-IE" sz="3200"/>
            </a:p>
          </p:txBody>
        </p:sp>
        <p:sp>
          <p:nvSpPr>
            <p:cNvPr id="57" name="TextBox 14">
              <a:extLst>
                <a:ext uri="{FF2B5EF4-FFF2-40B4-BE49-F238E27FC236}">
                  <a16:creationId xmlns:a16="http://schemas.microsoft.com/office/drawing/2014/main" id="{421F79BE-A1B6-B84E-C96E-3085EC112E89}"/>
                </a:ext>
              </a:extLst>
            </p:cNvPr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n-US" sz="2400" b="1">
                  <a:solidFill>
                    <a:srgbClr val="FFFFFF"/>
                  </a:solidFill>
                  <a:latin typeface="Halyard Display Bold"/>
                  <a:ea typeface="Halyard Display Bold"/>
                  <a:cs typeface="Halyard Display Bold"/>
                  <a:sym typeface="Halyard Display Bold"/>
                </a:rPr>
                <a:t>4</a:t>
              </a:r>
            </a:p>
          </p:txBody>
        </p:sp>
      </p:grpSp>
      <p:grpSp>
        <p:nvGrpSpPr>
          <p:cNvPr id="58" name="Group 15">
            <a:extLst>
              <a:ext uri="{FF2B5EF4-FFF2-40B4-BE49-F238E27FC236}">
                <a16:creationId xmlns:a16="http://schemas.microsoft.com/office/drawing/2014/main" id="{69C8E022-D42D-7500-A5A4-7D688E086AD7}"/>
              </a:ext>
            </a:extLst>
          </p:cNvPr>
          <p:cNvGrpSpPr/>
          <p:nvPr/>
        </p:nvGrpSpPr>
        <p:grpSpPr>
          <a:xfrm>
            <a:off x="4450181" y="1404318"/>
            <a:ext cx="577038" cy="550114"/>
            <a:chOff x="0" y="0"/>
            <a:chExt cx="812800" cy="846671"/>
          </a:xfrm>
        </p:grpSpPr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47E96653-302A-0AFE-D0E0-D4348169B36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0857"/>
            </a:solidFill>
          </p:spPr>
          <p:txBody>
            <a:bodyPr/>
            <a:lstStyle/>
            <a:p>
              <a:endParaRPr lang="en-IE" sz="3200"/>
            </a:p>
          </p:txBody>
        </p:sp>
        <p:sp>
          <p:nvSpPr>
            <p:cNvPr id="60" name="TextBox 17">
              <a:extLst>
                <a:ext uri="{FF2B5EF4-FFF2-40B4-BE49-F238E27FC236}">
                  <a16:creationId xmlns:a16="http://schemas.microsoft.com/office/drawing/2014/main" id="{1258E2BB-EF52-A9C6-4680-926182A7D3BC}"/>
                </a:ext>
              </a:extLst>
            </p:cNvPr>
            <p:cNvSpPr txBox="1"/>
            <p:nvPr/>
          </p:nvSpPr>
          <p:spPr>
            <a:xfrm>
              <a:off x="76200" y="157696"/>
              <a:ext cx="660399" cy="6889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r>
                <a:rPr lang="en-US" sz="2400" b="1">
                  <a:solidFill>
                    <a:srgbClr val="FFFFFF"/>
                  </a:solidFill>
                  <a:latin typeface="Halyard Display Bold"/>
                  <a:ea typeface="Halyard Display Bold"/>
                  <a:cs typeface="Halyard Display Bold"/>
                  <a:sym typeface="Halyard Display Bold"/>
                </a:rPr>
                <a:t>3</a:t>
              </a:r>
            </a:p>
          </p:txBody>
        </p:sp>
      </p:grpSp>
      <p:sp>
        <p:nvSpPr>
          <p:cNvPr id="61" name="Freeform 18">
            <a:extLst>
              <a:ext uri="{FF2B5EF4-FFF2-40B4-BE49-F238E27FC236}">
                <a16:creationId xmlns:a16="http://schemas.microsoft.com/office/drawing/2014/main" id="{94AFB698-A455-32C4-6BE3-B52485C8A699}"/>
              </a:ext>
            </a:extLst>
          </p:cNvPr>
          <p:cNvSpPr/>
          <p:nvPr/>
        </p:nvSpPr>
        <p:spPr>
          <a:xfrm>
            <a:off x="3303739" y="5663913"/>
            <a:ext cx="762432" cy="1016575"/>
          </a:xfrm>
          <a:custGeom>
            <a:avLst/>
            <a:gdLst/>
            <a:ahLst/>
            <a:cxnLst/>
            <a:rect l="l" t="t" r="r" b="b"/>
            <a:pathLst>
              <a:path w="1143648" h="1524863">
                <a:moveTo>
                  <a:pt x="0" y="0"/>
                </a:moveTo>
                <a:lnTo>
                  <a:pt x="1143648" y="0"/>
                </a:lnTo>
                <a:lnTo>
                  <a:pt x="1143648" y="1524864"/>
                </a:lnTo>
                <a:lnTo>
                  <a:pt x="0" y="152486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62" name="Freeform 19">
            <a:extLst>
              <a:ext uri="{FF2B5EF4-FFF2-40B4-BE49-F238E27FC236}">
                <a16:creationId xmlns:a16="http://schemas.microsoft.com/office/drawing/2014/main" id="{C3D9E610-97B9-7BAE-895E-9F88A077BACF}"/>
              </a:ext>
            </a:extLst>
          </p:cNvPr>
          <p:cNvSpPr/>
          <p:nvPr/>
        </p:nvSpPr>
        <p:spPr>
          <a:xfrm>
            <a:off x="4245039" y="4530391"/>
            <a:ext cx="786247" cy="786247"/>
          </a:xfrm>
          <a:custGeom>
            <a:avLst/>
            <a:gdLst/>
            <a:ahLst/>
            <a:cxnLst/>
            <a:rect l="l" t="t" r="r" b="b"/>
            <a:pathLst>
              <a:path w="1179371" h="1179371">
                <a:moveTo>
                  <a:pt x="0" y="0"/>
                </a:moveTo>
                <a:lnTo>
                  <a:pt x="1179371" y="0"/>
                </a:lnTo>
                <a:lnTo>
                  <a:pt x="1179371" y="1179370"/>
                </a:lnTo>
                <a:lnTo>
                  <a:pt x="0" y="11793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63" name="Freeform 20">
            <a:extLst>
              <a:ext uri="{FF2B5EF4-FFF2-40B4-BE49-F238E27FC236}">
                <a16:creationId xmlns:a16="http://schemas.microsoft.com/office/drawing/2014/main" id="{183F7677-CE9A-EB3A-7491-36518A32FB55}"/>
              </a:ext>
            </a:extLst>
          </p:cNvPr>
          <p:cNvSpPr/>
          <p:nvPr/>
        </p:nvSpPr>
        <p:spPr>
          <a:xfrm>
            <a:off x="5729076" y="4039015"/>
            <a:ext cx="747762" cy="747762"/>
          </a:xfrm>
          <a:custGeom>
            <a:avLst/>
            <a:gdLst/>
            <a:ahLst/>
            <a:cxnLst/>
            <a:rect l="l" t="t" r="r" b="b"/>
            <a:pathLst>
              <a:path w="1121643" h="1121643">
                <a:moveTo>
                  <a:pt x="0" y="0"/>
                </a:moveTo>
                <a:lnTo>
                  <a:pt x="1121643" y="0"/>
                </a:lnTo>
                <a:lnTo>
                  <a:pt x="1121643" y="1121644"/>
                </a:lnTo>
                <a:lnTo>
                  <a:pt x="0" y="112164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64" name="Freeform 21">
            <a:extLst>
              <a:ext uri="{FF2B5EF4-FFF2-40B4-BE49-F238E27FC236}">
                <a16:creationId xmlns:a16="http://schemas.microsoft.com/office/drawing/2014/main" id="{C6EB2D3A-27D0-EA6B-588D-E3DBE61C9688}"/>
              </a:ext>
            </a:extLst>
          </p:cNvPr>
          <p:cNvSpPr/>
          <p:nvPr/>
        </p:nvSpPr>
        <p:spPr>
          <a:xfrm>
            <a:off x="7167957" y="4504461"/>
            <a:ext cx="870968" cy="759919"/>
          </a:xfrm>
          <a:custGeom>
            <a:avLst/>
            <a:gdLst/>
            <a:ahLst/>
            <a:cxnLst/>
            <a:rect l="l" t="t" r="r" b="b"/>
            <a:pathLst>
              <a:path w="1306452" h="1139879">
                <a:moveTo>
                  <a:pt x="0" y="0"/>
                </a:moveTo>
                <a:lnTo>
                  <a:pt x="1306453" y="0"/>
                </a:lnTo>
                <a:lnTo>
                  <a:pt x="1306453" y="1139879"/>
                </a:lnTo>
                <a:lnTo>
                  <a:pt x="0" y="113987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65" name="Freeform 22">
            <a:extLst>
              <a:ext uri="{FF2B5EF4-FFF2-40B4-BE49-F238E27FC236}">
                <a16:creationId xmlns:a16="http://schemas.microsoft.com/office/drawing/2014/main" id="{24853FA0-615C-1860-3C8B-E3719D0B5453}"/>
              </a:ext>
            </a:extLst>
          </p:cNvPr>
          <p:cNvSpPr/>
          <p:nvPr/>
        </p:nvSpPr>
        <p:spPr>
          <a:xfrm>
            <a:off x="7952114" y="5817303"/>
            <a:ext cx="863185" cy="863185"/>
          </a:xfrm>
          <a:custGeom>
            <a:avLst/>
            <a:gdLst/>
            <a:ahLst/>
            <a:cxnLst/>
            <a:rect l="l" t="t" r="r" b="b"/>
            <a:pathLst>
              <a:path w="1294778" h="1294778">
                <a:moveTo>
                  <a:pt x="0" y="0"/>
                </a:moveTo>
                <a:lnTo>
                  <a:pt x="1294778" y="0"/>
                </a:lnTo>
                <a:lnTo>
                  <a:pt x="1294778" y="1294778"/>
                </a:lnTo>
                <a:lnTo>
                  <a:pt x="0" y="12947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66" name="TextBox 23">
            <a:extLst>
              <a:ext uri="{FF2B5EF4-FFF2-40B4-BE49-F238E27FC236}">
                <a16:creationId xmlns:a16="http://schemas.microsoft.com/office/drawing/2014/main" id="{B01876A5-5979-E797-B66D-B4CDE27E680C}"/>
              </a:ext>
            </a:extLst>
          </p:cNvPr>
          <p:cNvSpPr txBox="1"/>
          <p:nvPr/>
        </p:nvSpPr>
        <p:spPr>
          <a:xfrm>
            <a:off x="1078874" y="565553"/>
            <a:ext cx="6338799" cy="56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73"/>
              </a:lnSpc>
            </a:pPr>
            <a:r>
              <a:rPr lang="en-US" sz="3800" b="1">
                <a:solidFill>
                  <a:srgbClr val="001A79"/>
                </a:solidFill>
                <a:latin typeface="Arial" panose="020B0604020202020204" pitchFamily="34" charset="0"/>
                <a:ea typeface="Halyard Display Bold"/>
                <a:cs typeface="Arial" panose="020B0604020202020204" pitchFamily="34" charset="0"/>
                <a:sym typeface="Halyard Display Bold"/>
              </a:rPr>
              <a:t>Our scope for Phase 1</a:t>
            </a:r>
          </a:p>
        </p:txBody>
      </p:sp>
      <p:sp>
        <p:nvSpPr>
          <p:cNvPr id="67" name="TextBox 24">
            <a:extLst>
              <a:ext uri="{FF2B5EF4-FFF2-40B4-BE49-F238E27FC236}">
                <a16:creationId xmlns:a16="http://schemas.microsoft.com/office/drawing/2014/main" id="{8554B26A-E3D6-20A2-931A-D81DB4A13CC0}"/>
              </a:ext>
            </a:extLst>
          </p:cNvPr>
          <p:cNvSpPr txBox="1"/>
          <p:nvPr/>
        </p:nvSpPr>
        <p:spPr>
          <a:xfrm>
            <a:off x="473855" y="4459666"/>
            <a:ext cx="1882599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9"/>
              </a:lnSpc>
            </a:pPr>
            <a:r>
              <a:rPr lang="en-US" sz="1999" b="1">
                <a:solidFill>
                  <a:srgbClr val="001A79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Admin</a:t>
            </a:r>
          </a:p>
        </p:txBody>
      </p:sp>
      <p:sp>
        <p:nvSpPr>
          <p:cNvPr id="68" name="TextBox 25">
            <a:extLst>
              <a:ext uri="{FF2B5EF4-FFF2-40B4-BE49-F238E27FC236}">
                <a16:creationId xmlns:a16="http://schemas.microsoft.com/office/drawing/2014/main" id="{4F6A0741-7D45-AA3E-F1FA-47C74EBA6B96}"/>
              </a:ext>
            </a:extLst>
          </p:cNvPr>
          <p:cNvSpPr txBox="1"/>
          <p:nvPr/>
        </p:nvSpPr>
        <p:spPr>
          <a:xfrm>
            <a:off x="2362441" y="2843328"/>
            <a:ext cx="1882599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>
                <a:solidFill>
                  <a:srgbClr val="001A79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Academic</a:t>
            </a:r>
          </a:p>
        </p:txBody>
      </p:sp>
      <p:sp>
        <p:nvSpPr>
          <p:cNvPr id="69" name="TextBox 26">
            <a:extLst>
              <a:ext uri="{FF2B5EF4-FFF2-40B4-BE49-F238E27FC236}">
                <a16:creationId xmlns:a16="http://schemas.microsoft.com/office/drawing/2014/main" id="{A86845C5-419E-1B25-78D1-6F249E4B8086}"/>
              </a:ext>
            </a:extLst>
          </p:cNvPr>
          <p:cNvSpPr txBox="1"/>
          <p:nvPr/>
        </p:nvSpPr>
        <p:spPr>
          <a:xfrm>
            <a:off x="7874000" y="2843328"/>
            <a:ext cx="1882599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>
                <a:solidFill>
                  <a:srgbClr val="001A79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Critical comms</a:t>
            </a:r>
          </a:p>
        </p:txBody>
      </p:sp>
      <p:sp>
        <p:nvSpPr>
          <p:cNvPr id="70" name="TextBox 27">
            <a:extLst>
              <a:ext uri="{FF2B5EF4-FFF2-40B4-BE49-F238E27FC236}">
                <a16:creationId xmlns:a16="http://schemas.microsoft.com/office/drawing/2014/main" id="{BA94B070-FEA0-71D3-9C74-ACDF1456B311}"/>
              </a:ext>
            </a:extLst>
          </p:cNvPr>
          <p:cNvSpPr txBox="1"/>
          <p:nvPr/>
        </p:nvSpPr>
        <p:spPr>
          <a:xfrm>
            <a:off x="5091201" y="1700328"/>
            <a:ext cx="1882599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>
                <a:solidFill>
                  <a:srgbClr val="001A79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Campus life</a:t>
            </a:r>
          </a:p>
        </p:txBody>
      </p:sp>
      <p:sp>
        <p:nvSpPr>
          <p:cNvPr id="71" name="TextBox 28">
            <a:extLst>
              <a:ext uri="{FF2B5EF4-FFF2-40B4-BE49-F238E27FC236}">
                <a16:creationId xmlns:a16="http://schemas.microsoft.com/office/drawing/2014/main" id="{4BC7ECB1-3159-F57B-EC54-96F0F7A1576B}"/>
              </a:ext>
            </a:extLst>
          </p:cNvPr>
          <p:cNvSpPr txBox="1"/>
          <p:nvPr/>
        </p:nvSpPr>
        <p:spPr>
          <a:xfrm>
            <a:off x="9681028" y="5229824"/>
            <a:ext cx="203683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>
                <a:solidFill>
                  <a:srgbClr val="001A79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Commuter resources</a:t>
            </a:r>
          </a:p>
        </p:txBody>
      </p:sp>
      <p:sp>
        <p:nvSpPr>
          <p:cNvPr id="72" name="TextBox 29">
            <a:extLst>
              <a:ext uri="{FF2B5EF4-FFF2-40B4-BE49-F238E27FC236}">
                <a16:creationId xmlns:a16="http://schemas.microsoft.com/office/drawing/2014/main" id="{1A3E5916-628A-FE05-6B18-2FCE5537CC84}"/>
              </a:ext>
            </a:extLst>
          </p:cNvPr>
          <p:cNvSpPr txBox="1"/>
          <p:nvPr/>
        </p:nvSpPr>
        <p:spPr>
          <a:xfrm>
            <a:off x="301269" y="4852669"/>
            <a:ext cx="2473027" cy="1958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Registration Status </a:t>
            </a:r>
          </a:p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Digital student ID card </a:t>
            </a:r>
          </a:p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Email &amp; calendar</a:t>
            </a:r>
          </a:p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One Drive files</a:t>
            </a:r>
          </a:p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 dirty="0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Onboarding wizard</a:t>
            </a: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001A79"/>
              </a:solidFill>
              <a:latin typeface="Halyard Display"/>
              <a:ea typeface="Halyard Display"/>
              <a:cs typeface="Halyard Display"/>
              <a:sym typeface="Halyard Display"/>
            </a:endParaRP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001A79"/>
              </a:solidFill>
              <a:latin typeface="Halyard Display"/>
              <a:ea typeface="Halyard Display"/>
              <a:cs typeface="Halyard Display"/>
              <a:sym typeface="Halyard Display"/>
            </a:endParaRPr>
          </a:p>
        </p:txBody>
      </p:sp>
      <p:sp>
        <p:nvSpPr>
          <p:cNvPr id="73" name="TextBox 30">
            <a:extLst>
              <a:ext uri="{FF2B5EF4-FFF2-40B4-BE49-F238E27FC236}">
                <a16:creationId xmlns:a16="http://schemas.microsoft.com/office/drawing/2014/main" id="{13ECB26B-71DE-897A-F9EE-33E45C670758}"/>
              </a:ext>
            </a:extLst>
          </p:cNvPr>
          <p:cNvSpPr txBox="1"/>
          <p:nvPr/>
        </p:nvSpPr>
        <p:spPr>
          <a:xfrm>
            <a:off x="2195309" y="3201731"/>
            <a:ext cx="1882599" cy="1386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Live timetable </a:t>
            </a:r>
          </a:p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Exams schedule </a:t>
            </a:r>
          </a:p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Exam results </a:t>
            </a:r>
          </a:p>
          <a:p>
            <a:pPr>
              <a:lnSpc>
                <a:spcPts val="2239"/>
              </a:lnSpc>
            </a:pPr>
            <a:endParaRPr lang="en-US" sz="1599">
              <a:solidFill>
                <a:srgbClr val="001A79"/>
              </a:solidFill>
              <a:latin typeface="Halyard Display"/>
              <a:ea typeface="Halyard Display"/>
              <a:cs typeface="Halyard Display"/>
              <a:sym typeface="Halyard Display"/>
            </a:endParaRPr>
          </a:p>
          <a:p>
            <a:pPr>
              <a:lnSpc>
                <a:spcPts val="2239"/>
              </a:lnSpc>
            </a:pPr>
            <a:endParaRPr lang="en-US" sz="1599">
              <a:solidFill>
                <a:srgbClr val="001A79"/>
              </a:solidFill>
              <a:latin typeface="Halyard Display"/>
              <a:ea typeface="Halyard Display"/>
              <a:cs typeface="Halyard Display"/>
              <a:sym typeface="Halyard Display"/>
            </a:endParaRPr>
          </a:p>
        </p:txBody>
      </p:sp>
      <p:sp>
        <p:nvSpPr>
          <p:cNvPr id="74" name="TextBox 31">
            <a:extLst>
              <a:ext uri="{FF2B5EF4-FFF2-40B4-BE49-F238E27FC236}">
                <a16:creationId xmlns:a16="http://schemas.microsoft.com/office/drawing/2014/main" id="{A254EB0E-1D24-19CF-120B-9AB8FEB3A21C}"/>
              </a:ext>
            </a:extLst>
          </p:cNvPr>
          <p:cNvSpPr txBox="1"/>
          <p:nvPr/>
        </p:nvSpPr>
        <p:spPr>
          <a:xfrm>
            <a:off x="7750174" y="3201730"/>
            <a:ext cx="1793915" cy="540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Targeted notifications</a:t>
            </a:r>
          </a:p>
        </p:txBody>
      </p:sp>
      <p:sp>
        <p:nvSpPr>
          <p:cNvPr id="75" name="TextBox 32">
            <a:extLst>
              <a:ext uri="{FF2B5EF4-FFF2-40B4-BE49-F238E27FC236}">
                <a16:creationId xmlns:a16="http://schemas.microsoft.com/office/drawing/2014/main" id="{3A4A5691-550B-455F-C87A-6497CB1DE800}"/>
              </a:ext>
            </a:extLst>
          </p:cNvPr>
          <p:cNvSpPr txBox="1"/>
          <p:nvPr/>
        </p:nvSpPr>
        <p:spPr>
          <a:xfrm>
            <a:off x="4945865" y="2087677"/>
            <a:ext cx="1882599" cy="1951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Campus Maps </a:t>
            </a:r>
          </a:p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Events Calendar</a:t>
            </a:r>
          </a:p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Social media feed</a:t>
            </a:r>
          </a:p>
          <a:p>
            <a:pPr marL="345454" lvl="1" indent="-172727">
              <a:lnSpc>
                <a:spcPts val="2239"/>
              </a:lnSpc>
              <a:buFont typeface="Arial"/>
              <a:buChar char="•"/>
            </a:pPr>
            <a:r>
              <a:rPr lang="en-US" sz="1599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Campus notices</a:t>
            </a:r>
          </a:p>
          <a:p>
            <a:pPr>
              <a:lnSpc>
                <a:spcPts val="2239"/>
              </a:lnSpc>
            </a:pPr>
            <a:endParaRPr lang="en-US" sz="1599">
              <a:solidFill>
                <a:srgbClr val="001A79"/>
              </a:solidFill>
              <a:latin typeface="Halyard Display"/>
              <a:ea typeface="Halyard Display"/>
              <a:cs typeface="Halyard Display"/>
              <a:sym typeface="Halyard Display"/>
            </a:endParaRPr>
          </a:p>
          <a:p>
            <a:pPr>
              <a:lnSpc>
                <a:spcPts val="2239"/>
              </a:lnSpc>
            </a:pPr>
            <a:endParaRPr lang="en-US" sz="1599">
              <a:solidFill>
                <a:srgbClr val="001A79"/>
              </a:solidFill>
              <a:latin typeface="Halyard Display"/>
              <a:ea typeface="Halyard Display"/>
              <a:cs typeface="Halyard Display"/>
              <a:sym typeface="Halyard Display"/>
            </a:endParaRPr>
          </a:p>
        </p:txBody>
      </p:sp>
      <p:sp>
        <p:nvSpPr>
          <p:cNvPr id="76" name="TextBox 33">
            <a:extLst>
              <a:ext uri="{FF2B5EF4-FFF2-40B4-BE49-F238E27FC236}">
                <a16:creationId xmlns:a16="http://schemas.microsoft.com/office/drawing/2014/main" id="{05E7BA41-8780-0763-EF67-4E06DB2C5F8A}"/>
              </a:ext>
            </a:extLst>
          </p:cNvPr>
          <p:cNvSpPr txBox="1"/>
          <p:nvPr/>
        </p:nvSpPr>
        <p:spPr>
          <a:xfrm>
            <a:off x="9544089" y="5850463"/>
            <a:ext cx="1882599" cy="540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57" lvl="1" indent="-172729">
              <a:lnSpc>
                <a:spcPts val="2239"/>
              </a:lnSpc>
              <a:buFont typeface="Arial"/>
              <a:buChar char="•"/>
            </a:pPr>
            <a:r>
              <a:rPr lang="en-US" sz="1600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Transport connections feed</a:t>
            </a:r>
          </a:p>
        </p:txBody>
      </p:sp>
    </p:spTree>
    <p:extLst>
      <p:ext uri="{BB962C8B-B14F-4D97-AF65-F5344CB8AC3E}">
        <p14:creationId xmlns:p14="http://schemas.microsoft.com/office/powerpoint/2010/main" val="39761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72640-0F39-1E86-040D-EC738182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C042D-C5A3-995C-FA29-7502C9D58AE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9CE232-4242-E629-2639-73431038019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FF2723-90ED-9A7D-F32C-D335555B023D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F1D4F4D-A18F-E3D6-B887-70F4A7A76E8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33EBFA-018D-34D3-9A27-4C605DFDFADF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86962A-3A29-4EF6-8EA3-1A53265BC44B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27CA5C-C19B-8A48-E80D-EF0626463975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84D3E0-D39C-AB96-878F-19F8E3A41A76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0C8337C-36C0-CC8E-D9FF-10F6F8CE6460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33EA30-B6F4-CE2E-A250-4A4A90376E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CD3001-1D9A-72FB-7729-30BA56F2A285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4" name="myATU video">
            <a:hlinkClick r:id="" action="ppaction://media"/>
            <a:extLst>
              <a:ext uri="{FF2B5EF4-FFF2-40B4-BE49-F238E27FC236}">
                <a16:creationId xmlns:a16="http://schemas.microsoft.com/office/drawing/2014/main" id="{35E1FCA5-C7DE-C747-6CD9-A111BB0291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myATU video (1)">
            <a:hlinkClick r:id="" action="ppaction://media"/>
            <a:extLst>
              <a:ext uri="{FF2B5EF4-FFF2-40B4-BE49-F238E27FC236}">
                <a16:creationId xmlns:a16="http://schemas.microsoft.com/office/drawing/2014/main" id="{C6599EC3-A6B8-2C38-396A-0461C9BE859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8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1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8CE8B-270F-3D09-F2B9-5CE6F8C34C90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BFD46-3326-5476-4369-B58960F5C46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F52AAC-EFB3-3E1F-B61E-10869DFECC1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68C602-C254-9D00-F34D-0DD9475804E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292327-E4E2-46F5-9DD8-9D807BE5A9A9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1A8B90-E805-B25A-94BA-049D7A7B8E0F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39521-A097-C999-E3F9-D096F32BA847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6DE928-E037-1278-BE46-C227C407CE83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D578A4-44DB-6625-206D-32E9B77B7BA8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4" name="TextBox 72">
            <a:extLst>
              <a:ext uri="{FF2B5EF4-FFF2-40B4-BE49-F238E27FC236}">
                <a16:creationId xmlns:a16="http://schemas.microsoft.com/office/drawing/2014/main" id="{004EEA3C-2829-AC44-5999-2A72CADA88E4}"/>
              </a:ext>
            </a:extLst>
          </p:cNvPr>
          <p:cNvSpPr txBox="1"/>
          <p:nvPr/>
        </p:nvSpPr>
        <p:spPr>
          <a:xfrm>
            <a:off x="942298" y="521286"/>
            <a:ext cx="10336511" cy="667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19"/>
              </a:lnSpc>
            </a:pPr>
            <a:r>
              <a:rPr lang="en-US" sz="3800" b="1" dirty="0">
                <a:solidFill>
                  <a:srgbClr val="001A79"/>
                </a:solidFill>
                <a:latin typeface="Arial Bold"/>
                <a:ea typeface="Arial Bold"/>
                <a:cs typeface="Arial Bold"/>
                <a:sym typeface="Arial Bold"/>
              </a:rPr>
              <a:t>Future Developments?</a:t>
            </a: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C03FFF3F-5AD8-A696-11F9-4AE7A03E8764}"/>
              </a:ext>
            </a:extLst>
          </p:cNvPr>
          <p:cNvGrpSpPr/>
          <p:nvPr/>
        </p:nvGrpSpPr>
        <p:grpSpPr>
          <a:xfrm>
            <a:off x="7753234" y="1602023"/>
            <a:ext cx="4668472" cy="2026599"/>
            <a:chOff x="0" y="38100"/>
            <a:chExt cx="9336944" cy="4053198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EA8C7992-5734-1718-DBCE-24C2E115DD82}"/>
                </a:ext>
              </a:extLst>
            </p:cNvPr>
            <p:cNvGrpSpPr/>
            <p:nvPr/>
          </p:nvGrpSpPr>
          <p:grpSpPr>
            <a:xfrm>
              <a:off x="0" y="82324"/>
              <a:ext cx="1223662" cy="1223662"/>
              <a:chOff x="0" y="0"/>
              <a:chExt cx="6350000" cy="6350000"/>
            </a:xfrm>
          </p:grpSpPr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38E839E9-6DF4-9F81-7C59-34A30C565C1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5B5E"/>
              </a:solidFill>
            </p:spPr>
            <p:txBody>
              <a:bodyPr/>
              <a:lstStyle/>
              <a:p>
                <a:endParaRPr lang="en-IE" sz="1200"/>
              </a:p>
            </p:txBody>
          </p:sp>
        </p:grp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B14596C4-1CF8-5CDB-C036-1408A3847E72}"/>
                </a:ext>
              </a:extLst>
            </p:cNvPr>
            <p:cNvSpPr txBox="1"/>
            <p:nvPr/>
          </p:nvSpPr>
          <p:spPr>
            <a:xfrm>
              <a:off x="98488" y="277286"/>
              <a:ext cx="1026692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8"/>
                </a:lnSpc>
                <a:spcBef>
                  <a:spcPct val="0"/>
                </a:spcBef>
              </a:pPr>
              <a:r>
                <a:rPr lang="en-US" sz="3205">
                  <a:solidFill>
                    <a:srgbClr val="FFFFFF"/>
                  </a:solidFill>
                  <a:latin typeface="Halyard Display"/>
                  <a:ea typeface="Halyard Display"/>
                  <a:cs typeface="Halyard Display"/>
                  <a:sym typeface="Halyard Display"/>
                </a:rPr>
                <a:t>2</a:t>
              </a:r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EDF5508C-4D59-7754-9C0B-BD827D759CAD}"/>
                </a:ext>
              </a:extLst>
            </p:cNvPr>
            <p:cNvSpPr txBox="1"/>
            <p:nvPr/>
          </p:nvSpPr>
          <p:spPr>
            <a:xfrm>
              <a:off x="1223664" y="1475198"/>
              <a:ext cx="5215920" cy="26161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Assignment deadlines</a:t>
              </a:r>
            </a:p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Map integration to timetable locations</a:t>
              </a:r>
            </a:p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Cancellation or room change notifications</a:t>
              </a:r>
            </a:p>
          </p:txBody>
        </p: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EE46C0B5-4B07-13A9-4736-8BC217546A78}"/>
                </a:ext>
              </a:extLst>
            </p:cNvPr>
            <p:cNvSpPr txBox="1"/>
            <p:nvPr/>
          </p:nvSpPr>
          <p:spPr>
            <a:xfrm>
              <a:off x="1371144" y="38100"/>
              <a:ext cx="7965800" cy="1282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16"/>
                </a:lnSpc>
              </a:pPr>
              <a:r>
                <a:rPr lang="en-US" sz="2246" b="1">
                  <a:solidFill>
                    <a:srgbClr val="005B5E"/>
                  </a:solidFill>
                  <a:latin typeface="Halyard Display Bold"/>
                  <a:ea typeface="Halyard Display Bold"/>
                  <a:cs typeface="Halyard Display Bold"/>
                  <a:sym typeface="Halyard Display Bold"/>
                </a:rPr>
                <a:t>Timetable </a:t>
              </a:r>
            </a:p>
            <a:p>
              <a:pPr>
                <a:lnSpc>
                  <a:spcPts val="2516"/>
                </a:lnSpc>
                <a:spcBef>
                  <a:spcPct val="0"/>
                </a:spcBef>
              </a:pPr>
              <a:r>
                <a:rPr lang="en-US" sz="2246" b="1">
                  <a:solidFill>
                    <a:srgbClr val="005B5E"/>
                  </a:solidFill>
                  <a:latin typeface="Halyard Display Bold"/>
                  <a:ea typeface="Halyard Display Bold"/>
                  <a:cs typeface="Halyard Display Bold"/>
                  <a:sym typeface="Halyard Display Bold"/>
                </a:rPr>
                <a:t>functionality</a:t>
              </a:r>
            </a:p>
          </p:txBody>
        </p:sp>
      </p:grpSp>
      <p:grpSp>
        <p:nvGrpSpPr>
          <p:cNvPr id="25" name="Group 8">
            <a:extLst>
              <a:ext uri="{FF2B5EF4-FFF2-40B4-BE49-F238E27FC236}">
                <a16:creationId xmlns:a16="http://schemas.microsoft.com/office/drawing/2014/main" id="{0F40A108-DD6D-4FE0-82F8-E7A92F80F6EA}"/>
              </a:ext>
            </a:extLst>
          </p:cNvPr>
          <p:cNvGrpSpPr/>
          <p:nvPr/>
        </p:nvGrpSpPr>
        <p:grpSpPr>
          <a:xfrm>
            <a:off x="375046" y="3409698"/>
            <a:ext cx="3646761" cy="2490478"/>
            <a:chOff x="0" y="38100"/>
            <a:chExt cx="7293523" cy="4980956"/>
          </a:xfrm>
        </p:grpSpPr>
        <p:grpSp>
          <p:nvGrpSpPr>
            <p:cNvPr id="26" name="Group 9">
              <a:extLst>
                <a:ext uri="{FF2B5EF4-FFF2-40B4-BE49-F238E27FC236}">
                  <a16:creationId xmlns:a16="http://schemas.microsoft.com/office/drawing/2014/main" id="{6871B8B8-DB2B-845C-D0AE-29070EAAFC70}"/>
                </a:ext>
              </a:extLst>
            </p:cNvPr>
            <p:cNvGrpSpPr/>
            <p:nvPr/>
          </p:nvGrpSpPr>
          <p:grpSpPr>
            <a:xfrm>
              <a:off x="0" y="82324"/>
              <a:ext cx="1223662" cy="1223662"/>
              <a:chOff x="0" y="0"/>
              <a:chExt cx="6350000" cy="6350000"/>
            </a:xfrm>
          </p:grpSpPr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52472E71-49BC-153E-2BDD-0007A26BBA7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1A79"/>
              </a:solidFill>
            </p:spPr>
            <p:txBody>
              <a:bodyPr/>
              <a:lstStyle/>
              <a:p>
                <a:endParaRPr lang="en-IE" sz="1200"/>
              </a:p>
            </p:txBody>
          </p:sp>
        </p:grp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083AD983-59A2-9542-9F09-3E7806EE3679}"/>
                </a:ext>
              </a:extLst>
            </p:cNvPr>
            <p:cNvSpPr txBox="1"/>
            <p:nvPr/>
          </p:nvSpPr>
          <p:spPr>
            <a:xfrm>
              <a:off x="98484" y="277286"/>
              <a:ext cx="1026688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8"/>
                </a:lnSpc>
                <a:spcBef>
                  <a:spcPct val="0"/>
                </a:spcBef>
              </a:pPr>
              <a:r>
                <a:rPr lang="en-US" sz="3205">
                  <a:solidFill>
                    <a:srgbClr val="FFFFFF"/>
                  </a:solidFill>
                  <a:latin typeface="Halyard Display"/>
                  <a:ea typeface="Halyard Display"/>
                  <a:cs typeface="Halyard Display"/>
                  <a:sym typeface="Halyard Display"/>
                </a:rPr>
                <a:t>3</a:t>
              </a: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E074CC58-19DB-50B9-DF1B-6F5B419C5D20}"/>
                </a:ext>
              </a:extLst>
            </p:cNvPr>
            <p:cNvSpPr txBox="1"/>
            <p:nvPr/>
          </p:nvSpPr>
          <p:spPr>
            <a:xfrm>
              <a:off x="1371144" y="864072"/>
              <a:ext cx="5149615" cy="41549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Canteen menus</a:t>
              </a:r>
            </a:p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Digs listings</a:t>
              </a:r>
            </a:p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Student Discounts</a:t>
              </a:r>
            </a:p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Food Pantry bookings</a:t>
              </a:r>
            </a:p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Clubs &amp; socs activities</a:t>
              </a:r>
            </a:p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Sports classes</a:t>
              </a:r>
            </a:p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Car-pooling</a:t>
              </a:r>
              <a:endParaRPr lang="en-US" sz="1333" dirty="0">
                <a:solidFill>
                  <a:srgbClr val="001A79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endParaRPr>
            </a:p>
          </p:txBody>
        </p:sp>
        <p:sp>
          <p:nvSpPr>
            <p:cNvPr id="29" name="TextBox 13">
              <a:extLst>
                <a:ext uri="{FF2B5EF4-FFF2-40B4-BE49-F238E27FC236}">
                  <a16:creationId xmlns:a16="http://schemas.microsoft.com/office/drawing/2014/main" id="{6D7C8B29-F98F-0930-4D77-619A2D828C49}"/>
                </a:ext>
              </a:extLst>
            </p:cNvPr>
            <p:cNvSpPr txBox="1"/>
            <p:nvPr/>
          </p:nvSpPr>
          <p:spPr>
            <a:xfrm>
              <a:off x="1371144" y="38100"/>
              <a:ext cx="5922379" cy="64120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519"/>
                </a:lnSpc>
                <a:spcBef>
                  <a:spcPct val="0"/>
                </a:spcBef>
              </a:pPr>
              <a:r>
                <a:rPr lang="en-US" sz="2249" b="1">
                  <a:solidFill>
                    <a:srgbClr val="001A79"/>
                  </a:solidFill>
                  <a:latin typeface="Halyard Display Bold"/>
                  <a:ea typeface="Halyard Display Bold"/>
                  <a:cs typeface="Halyard Display Bold"/>
                  <a:sym typeface="Halyard Display Bold"/>
                </a:rPr>
                <a:t>Student Life</a:t>
              </a:r>
            </a:p>
          </p:txBody>
        </p:sp>
      </p:grpSp>
      <p:grpSp>
        <p:nvGrpSpPr>
          <p:cNvPr id="31" name="Group 14">
            <a:extLst>
              <a:ext uri="{FF2B5EF4-FFF2-40B4-BE49-F238E27FC236}">
                <a16:creationId xmlns:a16="http://schemas.microsoft.com/office/drawing/2014/main" id="{D4DCC948-DB60-AE75-D151-3E0C331F75D8}"/>
              </a:ext>
            </a:extLst>
          </p:cNvPr>
          <p:cNvGrpSpPr/>
          <p:nvPr/>
        </p:nvGrpSpPr>
        <p:grpSpPr>
          <a:xfrm>
            <a:off x="7144526" y="5474343"/>
            <a:ext cx="3045043" cy="845704"/>
            <a:chOff x="0" y="38100"/>
            <a:chExt cx="6090085" cy="1691408"/>
          </a:xfrm>
        </p:grpSpPr>
        <p:grpSp>
          <p:nvGrpSpPr>
            <p:cNvPr id="32" name="Group 15">
              <a:extLst>
                <a:ext uri="{FF2B5EF4-FFF2-40B4-BE49-F238E27FC236}">
                  <a16:creationId xmlns:a16="http://schemas.microsoft.com/office/drawing/2014/main" id="{88B9FEF1-0A02-CC69-A726-613C639889FF}"/>
                </a:ext>
              </a:extLst>
            </p:cNvPr>
            <p:cNvGrpSpPr/>
            <p:nvPr/>
          </p:nvGrpSpPr>
          <p:grpSpPr>
            <a:xfrm>
              <a:off x="0" y="82324"/>
              <a:ext cx="1223662" cy="1223662"/>
              <a:chOff x="0" y="0"/>
              <a:chExt cx="6350000" cy="6350000"/>
            </a:xfrm>
          </p:grpSpPr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54478019-5DC2-AF56-BDF5-70C5AE9864F7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4D0857"/>
              </a:solidFill>
            </p:spPr>
            <p:txBody>
              <a:bodyPr/>
              <a:lstStyle/>
              <a:p>
                <a:endParaRPr lang="en-IE" sz="1200"/>
              </a:p>
            </p:txBody>
          </p:sp>
        </p:grpSp>
        <p:sp>
          <p:nvSpPr>
            <p:cNvPr id="33" name="TextBox 17">
              <a:extLst>
                <a:ext uri="{FF2B5EF4-FFF2-40B4-BE49-F238E27FC236}">
                  <a16:creationId xmlns:a16="http://schemas.microsoft.com/office/drawing/2014/main" id="{26AB3AC6-9B5A-8E3A-AE29-6A16164FE31A}"/>
                </a:ext>
              </a:extLst>
            </p:cNvPr>
            <p:cNvSpPr txBox="1"/>
            <p:nvPr/>
          </p:nvSpPr>
          <p:spPr>
            <a:xfrm>
              <a:off x="98488" y="277286"/>
              <a:ext cx="1026692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8"/>
                </a:lnSpc>
                <a:spcBef>
                  <a:spcPct val="0"/>
                </a:spcBef>
              </a:pPr>
              <a:r>
                <a:rPr lang="en-US" sz="3205">
                  <a:solidFill>
                    <a:srgbClr val="FFFFFF"/>
                  </a:solidFill>
                  <a:latin typeface="Halyard Display"/>
                  <a:ea typeface="Halyard Display"/>
                  <a:cs typeface="Halyard Display"/>
                  <a:sym typeface="Halyard Display"/>
                </a:rPr>
                <a:t>6</a:t>
              </a:r>
            </a:p>
          </p:txBody>
        </p:sp>
        <p:sp>
          <p:nvSpPr>
            <p:cNvPr id="34" name="TextBox 18">
              <a:extLst>
                <a:ext uri="{FF2B5EF4-FFF2-40B4-BE49-F238E27FC236}">
                  <a16:creationId xmlns:a16="http://schemas.microsoft.com/office/drawing/2014/main" id="{5A51706B-9936-0B99-0709-ECB69D486818}"/>
                </a:ext>
              </a:extLst>
            </p:cNvPr>
            <p:cNvSpPr txBox="1"/>
            <p:nvPr/>
          </p:nvSpPr>
          <p:spPr>
            <a:xfrm>
              <a:off x="1371144" y="843752"/>
              <a:ext cx="4718941" cy="885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7882" lvl="1" indent="-143941">
                <a:lnSpc>
                  <a:spcPts val="1827"/>
                </a:lnSpc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Student Surveys</a:t>
              </a:r>
            </a:p>
            <a:p>
              <a:pPr>
                <a:lnSpc>
                  <a:spcPts val="1827"/>
                </a:lnSpc>
              </a:pPr>
              <a:endParaRPr lang="en-US" sz="1333" dirty="0">
                <a:solidFill>
                  <a:srgbClr val="001A79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endParaRPr>
            </a:p>
          </p:txBody>
        </p:sp>
        <p:sp>
          <p:nvSpPr>
            <p:cNvPr id="35" name="TextBox 19">
              <a:extLst>
                <a:ext uri="{FF2B5EF4-FFF2-40B4-BE49-F238E27FC236}">
                  <a16:creationId xmlns:a16="http://schemas.microsoft.com/office/drawing/2014/main" id="{E5E617E1-1D5C-5612-E52D-696D4807ADA1}"/>
                </a:ext>
              </a:extLst>
            </p:cNvPr>
            <p:cNvSpPr txBox="1"/>
            <p:nvPr/>
          </p:nvSpPr>
          <p:spPr>
            <a:xfrm>
              <a:off x="1371144" y="38100"/>
              <a:ext cx="4718941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19"/>
                </a:lnSpc>
                <a:spcBef>
                  <a:spcPct val="0"/>
                </a:spcBef>
              </a:pPr>
              <a:r>
                <a:rPr lang="en-US" sz="2249" b="1">
                  <a:solidFill>
                    <a:srgbClr val="4D0857"/>
                  </a:solidFill>
                  <a:latin typeface="Halyard Display Bold"/>
                  <a:ea typeface="Halyard Display Bold"/>
                  <a:cs typeface="Halyard Display Bold"/>
                  <a:sym typeface="Halyard Display Bold"/>
                </a:rPr>
                <a:t>Student Voice</a:t>
              </a:r>
            </a:p>
          </p:txBody>
        </p:sp>
      </p:grpSp>
      <p:grpSp>
        <p:nvGrpSpPr>
          <p:cNvPr id="37" name="Group 20">
            <a:extLst>
              <a:ext uri="{FF2B5EF4-FFF2-40B4-BE49-F238E27FC236}">
                <a16:creationId xmlns:a16="http://schemas.microsoft.com/office/drawing/2014/main" id="{D36AF850-66FC-A14A-5C0A-2C1A84A08B21}"/>
              </a:ext>
            </a:extLst>
          </p:cNvPr>
          <p:cNvGrpSpPr/>
          <p:nvPr/>
        </p:nvGrpSpPr>
        <p:grpSpPr>
          <a:xfrm>
            <a:off x="955053" y="1837320"/>
            <a:ext cx="611831" cy="611831"/>
            <a:chOff x="0" y="0"/>
            <a:chExt cx="6350000" cy="6350000"/>
          </a:xfrm>
        </p:grpSpPr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9DA209DB-2BB7-5717-51DF-CDA3FD5A21D3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791E"/>
            </a:solidFill>
          </p:spPr>
          <p:txBody>
            <a:bodyPr/>
            <a:lstStyle/>
            <a:p>
              <a:endParaRPr lang="en-IE" sz="1200"/>
            </a:p>
          </p:txBody>
        </p:sp>
      </p:grpSp>
      <p:grpSp>
        <p:nvGrpSpPr>
          <p:cNvPr id="39" name="Group 22">
            <a:extLst>
              <a:ext uri="{FF2B5EF4-FFF2-40B4-BE49-F238E27FC236}">
                <a16:creationId xmlns:a16="http://schemas.microsoft.com/office/drawing/2014/main" id="{A8C6F450-7F56-2F39-F8B5-0B55BC7BCD40}"/>
              </a:ext>
            </a:extLst>
          </p:cNvPr>
          <p:cNvGrpSpPr/>
          <p:nvPr/>
        </p:nvGrpSpPr>
        <p:grpSpPr>
          <a:xfrm>
            <a:off x="8314851" y="3831031"/>
            <a:ext cx="3045043" cy="1378936"/>
            <a:chOff x="0" y="38100"/>
            <a:chExt cx="6090085" cy="2757872"/>
          </a:xfrm>
        </p:grpSpPr>
        <p:grpSp>
          <p:nvGrpSpPr>
            <p:cNvPr id="40" name="Group 23">
              <a:extLst>
                <a:ext uri="{FF2B5EF4-FFF2-40B4-BE49-F238E27FC236}">
                  <a16:creationId xmlns:a16="http://schemas.microsoft.com/office/drawing/2014/main" id="{C15F0714-5C4A-7D57-3489-34599F429CB2}"/>
                </a:ext>
              </a:extLst>
            </p:cNvPr>
            <p:cNvGrpSpPr/>
            <p:nvPr/>
          </p:nvGrpSpPr>
          <p:grpSpPr>
            <a:xfrm>
              <a:off x="0" y="82324"/>
              <a:ext cx="1223662" cy="1223662"/>
              <a:chOff x="0" y="0"/>
              <a:chExt cx="6350000" cy="6350000"/>
            </a:xfrm>
          </p:grpSpPr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3CAFCF0A-9037-5E79-56AD-966093BFE7F1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D7B463"/>
              </a:solidFill>
            </p:spPr>
            <p:txBody>
              <a:bodyPr/>
              <a:lstStyle/>
              <a:p>
                <a:endParaRPr lang="en-IE" sz="1200"/>
              </a:p>
            </p:txBody>
          </p:sp>
        </p:grpSp>
        <p:sp>
          <p:nvSpPr>
            <p:cNvPr id="41" name="TextBox 25">
              <a:extLst>
                <a:ext uri="{FF2B5EF4-FFF2-40B4-BE49-F238E27FC236}">
                  <a16:creationId xmlns:a16="http://schemas.microsoft.com/office/drawing/2014/main" id="{3894467C-E6CE-B21F-EC6A-4A43CBD63434}"/>
                </a:ext>
              </a:extLst>
            </p:cNvPr>
            <p:cNvSpPr txBox="1"/>
            <p:nvPr/>
          </p:nvSpPr>
          <p:spPr>
            <a:xfrm>
              <a:off x="98488" y="278382"/>
              <a:ext cx="1026692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8"/>
                </a:lnSpc>
                <a:spcBef>
                  <a:spcPct val="0"/>
                </a:spcBef>
              </a:pPr>
              <a:r>
                <a:rPr lang="en-US" sz="3205">
                  <a:solidFill>
                    <a:srgbClr val="001A79"/>
                  </a:solidFill>
                  <a:latin typeface="Halyard Display"/>
                  <a:ea typeface="Halyard Display"/>
                  <a:cs typeface="Halyard Display"/>
                  <a:sym typeface="Halyard Display"/>
                </a:rPr>
                <a:t>4</a:t>
              </a:r>
            </a:p>
          </p:txBody>
        </p:sp>
        <p:sp>
          <p:nvSpPr>
            <p:cNvPr id="42" name="TextBox 26">
              <a:extLst>
                <a:ext uri="{FF2B5EF4-FFF2-40B4-BE49-F238E27FC236}">
                  <a16:creationId xmlns:a16="http://schemas.microsoft.com/office/drawing/2014/main" id="{688D31A2-23CE-AD59-3C21-8810C78DF023}"/>
                </a:ext>
              </a:extLst>
            </p:cNvPr>
            <p:cNvSpPr txBox="1"/>
            <p:nvPr/>
          </p:nvSpPr>
          <p:spPr>
            <a:xfrm>
              <a:off x="1371144" y="949312"/>
              <a:ext cx="4718941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Appointment bookings with student services staff </a:t>
              </a:r>
            </a:p>
          </p:txBody>
        </p:sp>
        <p:sp>
          <p:nvSpPr>
            <p:cNvPr id="43" name="TextBox 27">
              <a:extLst>
                <a:ext uri="{FF2B5EF4-FFF2-40B4-BE49-F238E27FC236}">
                  <a16:creationId xmlns:a16="http://schemas.microsoft.com/office/drawing/2014/main" id="{45833B3E-4A56-14E4-F146-D38DEE8FCE88}"/>
                </a:ext>
              </a:extLst>
            </p:cNvPr>
            <p:cNvSpPr txBox="1"/>
            <p:nvPr/>
          </p:nvSpPr>
          <p:spPr>
            <a:xfrm>
              <a:off x="1371144" y="38100"/>
              <a:ext cx="4718941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19"/>
                </a:lnSpc>
                <a:spcBef>
                  <a:spcPct val="0"/>
                </a:spcBef>
              </a:pPr>
              <a:r>
                <a:rPr lang="en-US" sz="2249" b="1">
                  <a:solidFill>
                    <a:srgbClr val="D7B463"/>
                  </a:solidFill>
                  <a:latin typeface="Halyard Display Bold"/>
                  <a:ea typeface="Halyard Display Bold"/>
                  <a:cs typeface="Halyard Display Bold"/>
                  <a:sym typeface="Halyard Display Bold"/>
                </a:rPr>
                <a:t>Support</a:t>
              </a:r>
            </a:p>
          </p:txBody>
        </p:sp>
      </p:grpSp>
      <p:sp>
        <p:nvSpPr>
          <p:cNvPr id="45" name="Freeform 28">
            <a:extLst>
              <a:ext uri="{FF2B5EF4-FFF2-40B4-BE49-F238E27FC236}">
                <a16:creationId xmlns:a16="http://schemas.microsoft.com/office/drawing/2014/main" id="{BF0B3203-AC0C-B1CA-38EF-308684715A0F}"/>
              </a:ext>
            </a:extLst>
          </p:cNvPr>
          <p:cNvSpPr/>
          <p:nvPr/>
        </p:nvSpPr>
        <p:spPr>
          <a:xfrm>
            <a:off x="5277757" y="2653338"/>
            <a:ext cx="1166152" cy="1398683"/>
          </a:xfrm>
          <a:custGeom>
            <a:avLst/>
            <a:gdLst/>
            <a:ahLst/>
            <a:cxnLst/>
            <a:rect l="l" t="t" r="r" b="b"/>
            <a:pathLst>
              <a:path w="1749228" h="2098024">
                <a:moveTo>
                  <a:pt x="0" y="0"/>
                </a:moveTo>
                <a:lnTo>
                  <a:pt x="1749228" y="0"/>
                </a:lnTo>
                <a:lnTo>
                  <a:pt x="1749228" y="2098025"/>
                </a:lnTo>
                <a:lnTo>
                  <a:pt x="0" y="2098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46" name="Freeform 29">
            <a:extLst>
              <a:ext uri="{FF2B5EF4-FFF2-40B4-BE49-F238E27FC236}">
                <a16:creationId xmlns:a16="http://schemas.microsoft.com/office/drawing/2014/main" id="{4F5E4AEF-DC3F-EFC9-896B-B3A5B09BD23E}"/>
              </a:ext>
            </a:extLst>
          </p:cNvPr>
          <p:cNvSpPr/>
          <p:nvPr/>
        </p:nvSpPr>
        <p:spPr>
          <a:xfrm>
            <a:off x="6096001" y="1738457"/>
            <a:ext cx="1515331" cy="914881"/>
          </a:xfrm>
          <a:custGeom>
            <a:avLst/>
            <a:gdLst/>
            <a:ahLst/>
            <a:cxnLst/>
            <a:rect l="l" t="t" r="r" b="b"/>
            <a:pathLst>
              <a:path w="2272997" h="1372322">
                <a:moveTo>
                  <a:pt x="0" y="0"/>
                </a:moveTo>
                <a:lnTo>
                  <a:pt x="2272997" y="0"/>
                </a:lnTo>
                <a:lnTo>
                  <a:pt x="2272997" y="1372322"/>
                </a:lnTo>
                <a:lnTo>
                  <a:pt x="0" y="137232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47" name="TextBox 30">
            <a:extLst>
              <a:ext uri="{FF2B5EF4-FFF2-40B4-BE49-F238E27FC236}">
                <a16:creationId xmlns:a16="http://schemas.microsoft.com/office/drawing/2014/main" id="{08989B49-0785-D891-F913-19838D778AA8}"/>
              </a:ext>
            </a:extLst>
          </p:cNvPr>
          <p:cNvSpPr txBox="1"/>
          <p:nvPr/>
        </p:nvSpPr>
        <p:spPr>
          <a:xfrm>
            <a:off x="1566883" y="2381930"/>
            <a:ext cx="235947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7882" lvl="1" indent="-143941">
              <a:lnSpc>
                <a:spcPts val="1827"/>
              </a:lnSpc>
              <a:spcBef>
                <a:spcPts val="600"/>
              </a:spcBef>
              <a:buFont typeface="Arial"/>
              <a:buChar char="•"/>
            </a:pPr>
            <a:r>
              <a:rPr lang="en-US">
                <a:solidFill>
                  <a:srgbClr val="001A79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Native App for Android &amp; </a:t>
            </a:r>
            <a:r>
              <a:rPr lang="en-US" err="1">
                <a:solidFill>
                  <a:srgbClr val="001A79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iphone</a:t>
            </a:r>
            <a:r>
              <a:rPr lang="en-US">
                <a:solidFill>
                  <a:srgbClr val="001A79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 </a:t>
            </a:r>
          </a:p>
          <a:p>
            <a:pPr marL="287882" lvl="1" indent="-143941">
              <a:lnSpc>
                <a:spcPts val="1827"/>
              </a:lnSpc>
              <a:spcBef>
                <a:spcPts val="600"/>
              </a:spcBef>
              <a:buFont typeface="Arial"/>
              <a:buChar char="•"/>
            </a:pPr>
            <a:r>
              <a:rPr lang="en-US">
                <a:solidFill>
                  <a:srgbClr val="001A79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Push notifications</a:t>
            </a:r>
          </a:p>
        </p:txBody>
      </p:sp>
      <p:sp>
        <p:nvSpPr>
          <p:cNvPr id="48" name="TextBox 31">
            <a:extLst>
              <a:ext uri="{FF2B5EF4-FFF2-40B4-BE49-F238E27FC236}">
                <a16:creationId xmlns:a16="http://schemas.microsoft.com/office/drawing/2014/main" id="{A3C0B385-BDD9-9ECE-CCA8-F29DEA306065}"/>
              </a:ext>
            </a:extLst>
          </p:cNvPr>
          <p:cNvSpPr txBox="1"/>
          <p:nvPr/>
        </p:nvSpPr>
        <p:spPr>
          <a:xfrm>
            <a:off x="1662337" y="1968000"/>
            <a:ext cx="235947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19"/>
              </a:lnSpc>
              <a:spcBef>
                <a:spcPct val="0"/>
              </a:spcBef>
            </a:pPr>
            <a:r>
              <a:rPr lang="en-US" sz="2249" b="1">
                <a:solidFill>
                  <a:srgbClr val="FF791E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Native app</a:t>
            </a:r>
          </a:p>
        </p:txBody>
      </p:sp>
      <p:sp>
        <p:nvSpPr>
          <p:cNvPr id="49" name="TextBox 32">
            <a:extLst>
              <a:ext uri="{FF2B5EF4-FFF2-40B4-BE49-F238E27FC236}">
                <a16:creationId xmlns:a16="http://schemas.microsoft.com/office/drawing/2014/main" id="{36848B12-0B16-42BA-B5BC-4C75DBA2493A}"/>
              </a:ext>
            </a:extLst>
          </p:cNvPr>
          <p:cNvSpPr txBox="1"/>
          <p:nvPr/>
        </p:nvSpPr>
        <p:spPr>
          <a:xfrm>
            <a:off x="1004295" y="1945913"/>
            <a:ext cx="513345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8"/>
              </a:lnSpc>
              <a:spcBef>
                <a:spcPct val="0"/>
              </a:spcBef>
            </a:pPr>
            <a:r>
              <a:rPr lang="en-US" sz="3205">
                <a:solidFill>
                  <a:srgbClr val="FFFFFF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1</a:t>
            </a:r>
          </a:p>
        </p:txBody>
      </p:sp>
      <p:sp>
        <p:nvSpPr>
          <p:cNvPr id="50" name="Freeform 33">
            <a:extLst>
              <a:ext uri="{FF2B5EF4-FFF2-40B4-BE49-F238E27FC236}">
                <a16:creationId xmlns:a16="http://schemas.microsoft.com/office/drawing/2014/main" id="{3ABB0F9D-3FD5-5E07-18FF-3CD6CF9ACCF7}"/>
              </a:ext>
            </a:extLst>
          </p:cNvPr>
          <p:cNvSpPr/>
          <p:nvPr/>
        </p:nvSpPr>
        <p:spPr>
          <a:xfrm rot="-1296206" flipH="1">
            <a:off x="3790412" y="2165442"/>
            <a:ext cx="1515331" cy="914881"/>
          </a:xfrm>
          <a:custGeom>
            <a:avLst/>
            <a:gdLst/>
            <a:ahLst/>
            <a:cxnLst/>
            <a:rect l="l" t="t" r="r" b="b"/>
            <a:pathLst>
              <a:path w="2272997" h="1372322">
                <a:moveTo>
                  <a:pt x="2272997" y="0"/>
                </a:moveTo>
                <a:lnTo>
                  <a:pt x="0" y="0"/>
                </a:lnTo>
                <a:lnTo>
                  <a:pt x="0" y="1372322"/>
                </a:lnTo>
                <a:lnTo>
                  <a:pt x="2272997" y="1372322"/>
                </a:lnTo>
                <a:lnTo>
                  <a:pt x="227299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51" name="Freeform 34">
            <a:extLst>
              <a:ext uri="{FF2B5EF4-FFF2-40B4-BE49-F238E27FC236}">
                <a16:creationId xmlns:a16="http://schemas.microsoft.com/office/drawing/2014/main" id="{64C9F048-BD61-88A1-41CE-53F7F77F2EEF}"/>
              </a:ext>
            </a:extLst>
          </p:cNvPr>
          <p:cNvSpPr/>
          <p:nvPr/>
        </p:nvSpPr>
        <p:spPr>
          <a:xfrm rot="-3001881" flipH="1">
            <a:off x="3540909" y="3425240"/>
            <a:ext cx="1515331" cy="914881"/>
          </a:xfrm>
          <a:custGeom>
            <a:avLst/>
            <a:gdLst/>
            <a:ahLst/>
            <a:cxnLst/>
            <a:rect l="l" t="t" r="r" b="b"/>
            <a:pathLst>
              <a:path w="2272997" h="1372322">
                <a:moveTo>
                  <a:pt x="2272997" y="0"/>
                </a:moveTo>
                <a:lnTo>
                  <a:pt x="0" y="0"/>
                </a:lnTo>
                <a:lnTo>
                  <a:pt x="0" y="1372322"/>
                </a:lnTo>
                <a:lnTo>
                  <a:pt x="2272997" y="1372322"/>
                </a:lnTo>
                <a:lnTo>
                  <a:pt x="2272997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52" name="Freeform 35">
            <a:extLst>
              <a:ext uri="{FF2B5EF4-FFF2-40B4-BE49-F238E27FC236}">
                <a16:creationId xmlns:a16="http://schemas.microsoft.com/office/drawing/2014/main" id="{972C3591-E930-CCEC-80AC-88803B931C6B}"/>
              </a:ext>
            </a:extLst>
          </p:cNvPr>
          <p:cNvSpPr/>
          <p:nvPr/>
        </p:nvSpPr>
        <p:spPr>
          <a:xfrm rot="-6777147" flipH="1" flipV="1">
            <a:off x="6256906" y="4283338"/>
            <a:ext cx="1515331" cy="914881"/>
          </a:xfrm>
          <a:custGeom>
            <a:avLst/>
            <a:gdLst/>
            <a:ahLst/>
            <a:cxnLst/>
            <a:rect l="l" t="t" r="r" b="b"/>
            <a:pathLst>
              <a:path w="2272997" h="1372322">
                <a:moveTo>
                  <a:pt x="2272997" y="1372322"/>
                </a:moveTo>
                <a:lnTo>
                  <a:pt x="0" y="1372322"/>
                </a:lnTo>
                <a:lnTo>
                  <a:pt x="0" y="0"/>
                </a:lnTo>
                <a:lnTo>
                  <a:pt x="2272997" y="0"/>
                </a:lnTo>
                <a:lnTo>
                  <a:pt x="2272997" y="13723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53" name="Freeform 36">
            <a:extLst>
              <a:ext uri="{FF2B5EF4-FFF2-40B4-BE49-F238E27FC236}">
                <a16:creationId xmlns:a16="http://schemas.microsoft.com/office/drawing/2014/main" id="{9671ECB0-20DE-BED1-251D-3CBC0507EC70}"/>
              </a:ext>
            </a:extLst>
          </p:cNvPr>
          <p:cNvSpPr/>
          <p:nvPr/>
        </p:nvSpPr>
        <p:spPr>
          <a:xfrm rot="-8433457" flipH="1" flipV="1">
            <a:off x="6703877" y="3333281"/>
            <a:ext cx="1515331" cy="914881"/>
          </a:xfrm>
          <a:custGeom>
            <a:avLst/>
            <a:gdLst/>
            <a:ahLst/>
            <a:cxnLst/>
            <a:rect l="l" t="t" r="r" b="b"/>
            <a:pathLst>
              <a:path w="2272997" h="1372322">
                <a:moveTo>
                  <a:pt x="2272997" y="1372323"/>
                </a:moveTo>
                <a:lnTo>
                  <a:pt x="0" y="1372323"/>
                </a:lnTo>
                <a:lnTo>
                  <a:pt x="0" y="0"/>
                </a:lnTo>
                <a:lnTo>
                  <a:pt x="2272997" y="0"/>
                </a:lnTo>
                <a:lnTo>
                  <a:pt x="2272997" y="1372323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grpSp>
        <p:nvGrpSpPr>
          <p:cNvPr id="54" name="Group 37">
            <a:extLst>
              <a:ext uri="{FF2B5EF4-FFF2-40B4-BE49-F238E27FC236}">
                <a16:creationId xmlns:a16="http://schemas.microsoft.com/office/drawing/2014/main" id="{0BA03DDD-D0EB-5CF4-A16F-55E4A46737B4}"/>
              </a:ext>
            </a:extLst>
          </p:cNvPr>
          <p:cNvGrpSpPr/>
          <p:nvPr/>
        </p:nvGrpSpPr>
        <p:grpSpPr>
          <a:xfrm>
            <a:off x="3239264" y="5431379"/>
            <a:ext cx="3496816" cy="1221938"/>
            <a:chOff x="0" y="38100"/>
            <a:chExt cx="6993631" cy="2443876"/>
          </a:xfrm>
        </p:grpSpPr>
        <p:grpSp>
          <p:nvGrpSpPr>
            <p:cNvPr id="55" name="Group 38">
              <a:extLst>
                <a:ext uri="{FF2B5EF4-FFF2-40B4-BE49-F238E27FC236}">
                  <a16:creationId xmlns:a16="http://schemas.microsoft.com/office/drawing/2014/main" id="{0EB583EB-4CC2-D38E-B95A-13A2396E81D6}"/>
                </a:ext>
              </a:extLst>
            </p:cNvPr>
            <p:cNvGrpSpPr/>
            <p:nvPr/>
          </p:nvGrpSpPr>
          <p:grpSpPr>
            <a:xfrm>
              <a:off x="0" y="82324"/>
              <a:ext cx="1223662" cy="1223662"/>
              <a:chOff x="0" y="0"/>
              <a:chExt cx="6350000" cy="6350000"/>
            </a:xfrm>
          </p:grpSpPr>
          <p:sp>
            <p:nvSpPr>
              <p:cNvPr id="59" name="Freeform 39">
                <a:extLst>
                  <a:ext uri="{FF2B5EF4-FFF2-40B4-BE49-F238E27FC236}">
                    <a16:creationId xmlns:a16="http://schemas.microsoft.com/office/drawing/2014/main" id="{04A84F88-8321-9BDF-D069-15294673448E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7BB9CB"/>
              </a:solidFill>
            </p:spPr>
            <p:txBody>
              <a:bodyPr/>
              <a:lstStyle/>
              <a:p>
                <a:endParaRPr lang="en-IE" sz="1200"/>
              </a:p>
            </p:txBody>
          </p:sp>
        </p:grpSp>
        <p:sp>
          <p:nvSpPr>
            <p:cNvPr id="56" name="TextBox 40">
              <a:extLst>
                <a:ext uri="{FF2B5EF4-FFF2-40B4-BE49-F238E27FC236}">
                  <a16:creationId xmlns:a16="http://schemas.microsoft.com/office/drawing/2014/main" id="{421143D9-F27F-DF60-D0CF-EA65A874594E}"/>
                </a:ext>
              </a:extLst>
            </p:cNvPr>
            <p:cNvSpPr txBox="1"/>
            <p:nvPr/>
          </p:nvSpPr>
          <p:spPr>
            <a:xfrm>
              <a:off x="98488" y="278384"/>
              <a:ext cx="1026692" cy="872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8"/>
                </a:lnSpc>
                <a:spcBef>
                  <a:spcPct val="0"/>
                </a:spcBef>
              </a:pPr>
              <a:r>
                <a:rPr lang="en-US" sz="3205">
                  <a:solidFill>
                    <a:srgbClr val="001A79"/>
                  </a:solidFill>
                  <a:latin typeface="Halyard Display"/>
                  <a:ea typeface="Halyard Display"/>
                  <a:cs typeface="Halyard Display"/>
                  <a:sym typeface="Halyard Display"/>
                </a:rPr>
                <a:t>5</a:t>
              </a:r>
            </a:p>
          </p:txBody>
        </p:sp>
        <p:sp>
          <p:nvSpPr>
            <p:cNvPr id="57" name="TextBox 41">
              <a:extLst>
                <a:ext uri="{FF2B5EF4-FFF2-40B4-BE49-F238E27FC236}">
                  <a16:creationId xmlns:a16="http://schemas.microsoft.com/office/drawing/2014/main" id="{1DD3715E-8206-67A9-4F7C-35DA29719E80}"/>
                </a:ext>
              </a:extLst>
            </p:cNvPr>
            <p:cNvSpPr txBox="1"/>
            <p:nvPr/>
          </p:nvSpPr>
          <p:spPr>
            <a:xfrm>
              <a:off x="1371144" y="782792"/>
              <a:ext cx="5622487" cy="16991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Study Room Bookings</a:t>
              </a:r>
            </a:p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r>
                <a:rPr lang="en-US" dirty="0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Library search </a:t>
              </a:r>
              <a:r>
                <a:rPr lang="en-US">
                  <a:solidFill>
                    <a:srgbClr val="001A79"/>
                  </a:solidFill>
                  <a:latin typeface="Halyard Display Book"/>
                  <a:ea typeface="Halyard Display Book"/>
                  <a:cs typeface="Halyard Display Book"/>
                  <a:sym typeface="Halyard Display Book"/>
                </a:rPr>
                <a:t>&amp; reserve</a:t>
              </a:r>
            </a:p>
            <a:p>
              <a:pPr marL="287882" lvl="1" indent="-143941">
                <a:lnSpc>
                  <a:spcPts val="1827"/>
                </a:lnSpc>
                <a:spcBef>
                  <a:spcPts val="600"/>
                </a:spcBef>
                <a:buFont typeface="Arial"/>
                <a:buChar char="•"/>
              </a:pPr>
              <a:endParaRPr lang="en-US" dirty="0">
                <a:solidFill>
                  <a:srgbClr val="001A79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endParaRPr>
            </a:p>
          </p:txBody>
        </p:sp>
        <p:sp>
          <p:nvSpPr>
            <p:cNvPr id="58" name="TextBox 42">
              <a:extLst>
                <a:ext uri="{FF2B5EF4-FFF2-40B4-BE49-F238E27FC236}">
                  <a16:creationId xmlns:a16="http://schemas.microsoft.com/office/drawing/2014/main" id="{00E87DCB-2A86-F7A0-279C-DEEF51C9A1A7}"/>
                </a:ext>
              </a:extLst>
            </p:cNvPr>
            <p:cNvSpPr txBox="1"/>
            <p:nvPr/>
          </p:nvSpPr>
          <p:spPr>
            <a:xfrm>
              <a:off x="1371144" y="38100"/>
              <a:ext cx="4718941" cy="641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19"/>
                </a:lnSpc>
                <a:spcBef>
                  <a:spcPct val="0"/>
                </a:spcBef>
              </a:pPr>
              <a:r>
                <a:rPr lang="en-US" sz="2249" b="1">
                  <a:solidFill>
                    <a:srgbClr val="3E889C"/>
                  </a:solidFill>
                  <a:latin typeface="Halyard Display Bold"/>
                  <a:ea typeface="Halyard Display Bold"/>
                  <a:cs typeface="Halyard Display Bold"/>
                  <a:sym typeface="Halyard Display Bold"/>
                </a:rPr>
                <a:t>Admin</a:t>
              </a:r>
            </a:p>
          </p:txBody>
        </p:sp>
      </p:grpSp>
      <p:sp>
        <p:nvSpPr>
          <p:cNvPr id="60" name="Freeform 43">
            <a:extLst>
              <a:ext uri="{FF2B5EF4-FFF2-40B4-BE49-F238E27FC236}">
                <a16:creationId xmlns:a16="http://schemas.microsoft.com/office/drawing/2014/main" id="{D5FC4B11-FA11-7A94-82C3-E862062727BE}"/>
              </a:ext>
            </a:extLst>
          </p:cNvPr>
          <p:cNvSpPr/>
          <p:nvPr/>
        </p:nvSpPr>
        <p:spPr>
          <a:xfrm rot="-973982" flipH="1" flipV="1">
            <a:off x="4396243" y="4346847"/>
            <a:ext cx="1515331" cy="914881"/>
          </a:xfrm>
          <a:custGeom>
            <a:avLst/>
            <a:gdLst/>
            <a:ahLst/>
            <a:cxnLst/>
            <a:rect l="l" t="t" r="r" b="b"/>
            <a:pathLst>
              <a:path w="2272997" h="1372322">
                <a:moveTo>
                  <a:pt x="2272998" y="1372322"/>
                </a:moveTo>
                <a:lnTo>
                  <a:pt x="0" y="1372322"/>
                </a:lnTo>
                <a:lnTo>
                  <a:pt x="0" y="0"/>
                </a:lnTo>
                <a:lnTo>
                  <a:pt x="2272998" y="0"/>
                </a:lnTo>
                <a:lnTo>
                  <a:pt x="2272998" y="1372322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</p:spTree>
    <p:extLst>
      <p:ext uri="{BB962C8B-B14F-4D97-AF65-F5344CB8AC3E}">
        <p14:creationId xmlns:p14="http://schemas.microsoft.com/office/powerpoint/2010/main" val="8007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  <p:bldP spid="50" grpId="0" animBg="1"/>
      <p:bldP spid="51" grpId="0" animBg="1"/>
      <p:bldP spid="52" grpId="0" animBg="1"/>
      <p:bldP spid="53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0AAB8-B765-A480-F312-EEF7ACF40D33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31A5A-DD27-DC62-134B-07FAA6D3F49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67741-BD3E-D48B-9A82-F487B7D24F41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AF926E-051A-082A-C446-9443887A822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7A6C830-5A0A-1895-6DF9-90AB69F0BC40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A50D1F-C291-0AB0-8EB3-E3BDE2673218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C1ED4E-C52B-78A9-A35D-EDF54D9658DD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BC9BF3-D867-474B-74C1-34740D64EE1F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D24501-9CEA-F29C-345F-A2276650889A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4" name="TextBox 72">
            <a:extLst>
              <a:ext uri="{FF2B5EF4-FFF2-40B4-BE49-F238E27FC236}">
                <a16:creationId xmlns:a16="http://schemas.microsoft.com/office/drawing/2014/main" id="{60306EC5-8BA3-EA0A-984C-E465B3FBF7FA}"/>
              </a:ext>
            </a:extLst>
          </p:cNvPr>
          <p:cNvSpPr txBox="1"/>
          <p:nvPr/>
        </p:nvSpPr>
        <p:spPr>
          <a:xfrm>
            <a:off x="942298" y="521286"/>
            <a:ext cx="10336511" cy="659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19"/>
              </a:lnSpc>
            </a:pPr>
            <a:r>
              <a:rPr lang="en-US" sz="3800" b="1">
                <a:solidFill>
                  <a:srgbClr val="001A79"/>
                </a:solidFill>
                <a:latin typeface="Arial Bold"/>
                <a:ea typeface="Arial Bold"/>
                <a:cs typeface="Arial Bold"/>
                <a:sym typeface="Arial Bold"/>
              </a:rPr>
              <a:t>Thank you, any questions?</a:t>
            </a:r>
          </a:p>
        </p:txBody>
      </p:sp>
      <p:pic>
        <p:nvPicPr>
          <p:cNvPr id="16" name="Graphic 15" descr="Badge Question Mark with solid fill">
            <a:extLst>
              <a:ext uri="{FF2B5EF4-FFF2-40B4-BE49-F238E27FC236}">
                <a16:creationId xmlns:a16="http://schemas.microsoft.com/office/drawing/2014/main" id="{2B6491E9-0077-2272-E3C5-CF81F3C76D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403600" y="1497067"/>
            <a:ext cx="4643120" cy="46431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F32B38-8AB7-177E-522D-D4248D8EEB41}"/>
              </a:ext>
            </a:extLst>
          </p:cNvPr>
          <p:cNvSpPr txBox="1"/>
          <p:nvPr/>
        </p:nvSpPr>
        <p:spPr>
          <a:xfrm>
            <a:off x="6766560" y="5601578"/>
            <a:ext cx="4960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hlinkClick r:id="rId3"/>
              </a:rPr>
              <a:t>Judith.FrazerKlug@atu.ie</a:t>
            </a:r>
            <a:endParaRPr lang="en-GB" sz="3600"/>
          </a:p>
          <a:p>
            <a:endParaRPr lang="en-IE" sz="2800"/>
          </a:p>
        </p:txBody>
      </p:sp>
    </p:spTree>
    <p:extLst>
      <p:ext uri="{BB962C8B-B14F-4D97-AF65-F5344CB8AC3E}">
        <p14:creationId xmlns:p14="http://schemas.microsoft.com/office/powerpoint/2010/main" val="3459687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DC811-6D61-D721-A18F-1ADC73D8F9F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6AFC3-35E6-F99C-B712-D4772E0C5F8B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642CE4-7F4B-0162-D71A-622082FA1FCE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E3BFE2-494C-B517-B53E-1D463C9CC1E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73A25A-58A2-57BE-4DF3-68125E5E59BA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D26B00C-4F6F-8EA6-B96D-9446A523096E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BD13F1-8B58-D5B6-B687-F233EE4326FF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9ECF7CB-B335-141B-A272-05E3D7292763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9DEC33F-6E96-B0B0-EBF8-2E239AB60E71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2" name="Freeform 2">
            <a:extLst>
              <a:ext uri="{FF2B5EF4-FFF2-40B4-BE49-F238E27FC236}">
                <a16:creationId xmlns:a16="http://schemas.microsoft.com/office/drawing/2014/main" id="{98D586AE-FE4F-7426-762D-B008B82C0A1F}"/>
              </a:ext>
            </a:extLst>
          </p:cNvPr>
          <p:cNvSpPr/>
          <p:nvPr/>
        </p:nvSpPr>
        <p:spPr>
          <a:xfrm>
            <a:off x="5667547" y="-240374"/>
            <a:ext cx="6952400" cy="7991265"/>
          </a:xfrm>
          <a:custGeom>
            <a:avLst/>
            <a:gdLst/>
            <a:ahLst/>
            <a:cxnLst/>
            <a:rect l="l" t="t" r="r" b="b"/>
            <a:pathLst>
              <a:path w="10428600" h="11986897">
                <a:moveTo>
                  <a:pt x="0" y="0"/>
                </a:moveTo>
                <a:lnTo>
                  <a:pt x="10428600" y="0"/>
                </a:lnTo>
                <a:lnTo>
                  <a:pt x="10428600" y="11986897"/>
                </a:lnTo>
                <a:lnTo>
                  <a:pt x="0" y="119868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93" name="AutoShape 3">
            <a:extLst>
              <a:ext uri="{FF2B5EF4-FFF2-40B4-BE49-F238E27FC236}">
                <a16:creationId xmlns:a16="http://schemas.microsoft.com/office/drawing/2014/main" id="{0BE80CD0-B971-ECCE-075B-64253232DB96}"/>
              </a:ext>
            </a:extLst>
          </p:cNvPr>
          <p:cNvSpPr/>
          <p:nvPr/>
        </p:nvSpPr>
        <p:spPr>
          <a:xfrm flipH="1">
            <a:off x="10694881" y="4826008"/>
            <a:ext cx="0" cy="1159023"/>
          </a:xfrm>
          <a:prstGeom prst="line">
            <a:avLst/>
          </a:prstGeom>
          <a:ln w="38100" cap="flat">
            <a:solidFill>
              <a:srgbClr val="FAC8B4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 sz="1200"/>
          </a:p>
        </p:txBody>
      </p:sp>
      <p:grpSp>
        <p:nvGrpSpPr>
          <p:cNvPr id="94" name="Group 4">
            <a:extLst>
              <a:ext uri="{FF2B5EF4-FFF2-40B4-BE49-F238E27FC236}">
                <a16:creationId xmlns:a16="http://schemas.microsoft.com/office/drawing/2014/main" id="{D0A8F138-36DC-8BA4-549A-6D9D0712EB00}"/>
              </a:ext>
            </a:extLst>
          </p:cNvPr>
          <p:cNvGrpSpPr/>
          <p:nvPr/>
        </p:nvGrpSpPr>
        <p:grpSpPr>
          <a:xfrm>
            <a:off x="10170843" y="4301969"/>
            <a:ext cx="1048078" cy="1048078"/>
            <a:chOff x="0" y="0"/>
            <a:chExt cx="812800" cy="812800"/>
          </a:xfrm>
        </p:grpSpPr>
        <p:sp>
          <p:nvSpPr>
            <p:cNvPr id="95" name="Freeform 5">
              <a:extLst>
                <a:ext uri="{FF2B5EF4-FFF2-40B4-BE49-F238E27FC236}">
                  <a16:creationId xmlns:a16="http://schemas.microsoft.com/office/drawing/2014/main" id="{9302C3A5-AC1A-7E7F-1DA7-2B0FA955350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AC8B4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96" name="TextBox 6">
              <a:extLst>
                <a:ext uri="{FF2B5EF4-FFF2-40B4-BE49-F238E27FC236}">
                  <a16:creationId xmlns:a16="http://schemas.microsoft.com/office/drawing/2014/main" id="{AC84F2E2-C062-57D7-4010-25E3756F0D35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97" name="Freeform 7">
            <a:extLst>
              <a:ext uri="{FF2B5EF4-FFF2-40B4-BE49-F238E27FC236}">
                <a16:creationId xmlns:a16="http://schemas.microsoft.com/office/drawing/2014/main" id="{BCD0A961-65FF-3BB7-8874-F98294E3FC2A}"/>
              </a:ext>
            </a:extLst>
          </p:cNvPr>
          <p:cNvSpPr/>
          <p:nvPr/>
        </p:nvSpPr>
        <p:spPr>
          <a:xfrm>
            <a:off x="1188931" y="1778094"/>
            <a:ext cx="3797083" cy="994145"/>
          </a:xfrm>
          <a:custGeom>
            <a:avLst/>
            <a:gdLst/>
            <a:ahLst/>
            <a:cxnLst/>
            <a:rect l="l" t="t" r="r" b="b"/>
            <a:pathLst>
              <a:path w="5695624" h="1491218">
                <a:moveTo>
                  <a:pt x="0" y="0"/>
                </a:moveTo>
                <a:lnTo>
                  <a:pt x="5695624" y="0"/>
                </a:lnTo>
                <a:lnTo>
                  <a:pt x="5695624" y="1491218"/>
                </a:lnTo>
                <a:lnTo>
                  <a:pt x="0" y="149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98" name="Freeform 8">
            <a:extLst>
              <a:ext uri="{FF2B5EF4-FFF2-40B4-BE49-F238E27FC236}">
                <a16:creationId xmlns:a16="http://schemas.microsoft.com/office/drawing/2014/main" id="{6C3488F1-1D69-3974-DBAC-8C7160020B31}"/>
              </a:ext>
            </a:extLst>
          </p:cNvPr>
          <p:cNvSpPr/>
          <p:nvPr/>
        </p:nvSpPr>
        <p:spPr>
          <a:xfrm>
            <a:off x="1188931" y="2724855"/>
            <a:ext cx="3797083" cy="994145"/>
          </a:xfrm>
          <a:custGeom>
            <a:avLst/>
            <a:gdLst/>
            <a:ahLst/>
            <a:cxnLst/>
            <a:rect l="l" t="t" r="r" b="b"/>
            <a:pathLst>
              <a:path w="5695624" h="1491218">
                <a:moveTo>
                  <a:pt x="0" y="0"/>
                </a:moveTo>
                <a:lnTo>
                  <a:pt x="5695624" y="0"/>
                </a:lnTo>
                <a:lnTo>
                  <a:pt x="5695624" y="1491218"/>
                </a:lnTo>
                <a:lnTo>
                  <a:pt x="0" y="149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grpSp>
        <p:nvGrpSpPr>
          <p:cNvPr id="99" name="Group 9">
            <a:extLst>
              <a:ext uri="{FF2B5EF4-FFF2-40B4-BE49-F238E27FC236}">
                <a16:creationId xmlns:a16="http://schemas.microsoft.com/office/drawing/2014/main" id="{6472D583-AA72-434A-34F9-6CDD82D5CE58}"/>
              </a:ext>
            </a:extLst>
          </p:cNvPr>
          <p:cNvGrpSpPr/>
          <p:nvPr/>
        </p:nvGrpSpPr>
        <p:grpSpPr>
          <a:xfrm>
            <a:off x="833136" y="1629239"/>
            <a:ext cx="4508673" cy="857861"/>
            <a:chOff x="0" y="0"/>
            <a:chExt cx="3180412" cy="605134"/>
          </a:xfrm>
        </p:grpSpPr>
        <p:sp>
          <p:nvSpPr>
            <p:cNvPr id="100" name="Freeform 10">
              <a:extLst>
                <a:ext uri="{FF2B5EF4-FFF2-40B4-BE49-F238E27FC236}">
                  <a16:creationId xmlns:a16="http://schemas.microsoft.com/office/drawing/2014/main" id="{414037D0-F348-B0A4-389C-5A4A37A76F3B}"/>
                </a:ext>
              </a:extLst>
            </p:cNvPr>
            <p:cNvSpPr/>
            <p:nvPr/>
          </p:nvSpPr>
          <p:spPr>
            <a:xfrm>
              <a:off x="0" y="0"/>
              <a:ext cx="3180412" cy="605134"/>
            </a:xfrm>
            <a:custGeom>
              <a:avLst/>
              <a:gdLst/>
              <a:ahLst/>
              <a:cxnLst/>
              <a:rect l="l" t="t" r="r" b="b"/>
              <a:pathLst>
                <a:path w="3180412" h="605134">
                  <a:moveTo>
                    <a:pt x="3180412" y="302567"/>
                  </a:moveTo>
                  <a:lnTo>
                    <a:pt x="2977212" y="605134"/>
                  </a:lnTo>
                  <a:lnTo>
                    <a:pt x="203200" y="605134"/>
                  </a:lnTo>
                  <a:lnTo>
                    <a:pt x="0" y="302567"/>
                  </a:lnTo>
                  <a:lnTo>
                    <a:pt x="203200" y="0"/>
                  </a:lnTo>
                  <a:lnTo>
                    <a:pt x="2977212" y="0"/>
                  </a:lnTo>
                  <a:lnTo>
                    <a:pt x="3180412" y="302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01" name="TextBox 11">
              <a:extLst>
                <a:ext uri="{FF2B5EF4-FFF2-40B4-BE49-F238E27FC236}">
                  <a16:creationId xmlns:a16="http://schemas.microsoft.com/office/drawing/2014/main" id="{2F1BAB1E-6FFD-FF81-6A89-801920A81E19}"/>
                </a:ext>
              </a:extLst>
            </p:cNvPr>
            <p:cNvSpPr txBox="1"/>
            <p:nvPr/>
          </p:nvSpPr>
          <p:spPr>
            <a:xfrm>
              <a:off x="114300" y="-38100"/>
              <a:ext cx="2951812" cy="6432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grpSp>
        <p:nvGrpSpPr>
          <p:cNvPr id="102" name="Group 12">
            <a:extLst>
              <a:ext uri="{FF2B5EF4-FFF2-40B4-BE49-F238E27FC236}">
                <a16:creationId xmlns:a16="http://schemas.microsoft.com/office/drawing/2014/main" id="{67DC97A5-C11D-B39D-B0CE-8FCE914FF287}"/>
              </a:ext>
            </a:extLst>
          </p:cNvPr>
          <p:cNvGrpSpPr/>
          <p:nvPr/>
        </p:nvGrpSpPr>
        <p:grpSpPr>
          <a:xfrm>
            <a:off x="833136" y="2576000"/>
            <a:ext cx="4508673" cy="857861"/>
            <a:chOff x="0" y="0"/>
            <a:chExt cx="3180412" cy="605134"/>
          </a:xfrm>
        </p:grpSpPr>
        <p:sp>
          <p:nvSpPr>
            <p:cNvPr id="103" name="Freeform 13">
              <a:extLst>
                <a:ext uri="{FF2B5EF4-FFF2-40B4-BE49-F238E27FC236}">
                  <a16:creationId xmlns:a16="http://schemas.microsoft.com/office/drawing/2014/main" id="{94E92D8D-CBC0-A25F-E710-AA24FDDC9B80}"/>
                </a:ext>
              </a:extLst>
            </p:cNvPr>
            <p:cNvSpPr/>
            <p:nvPr/>
          </p:nvSpPr>
          <p:spPr>
            <a:xfrm>
              <a:off x="0" y="0"/>
              <a:ext cx="3180412" cy="605134"/>
            </a:xfrm>
            <a:custGeom>
              <a:avLst/>
              <a:gdLst/>
              <a:ahLst/>
              <a:cxnLst/>
              <a:rect l="l" t="t" r="r" b="b"/>
              <a:pathLst>
                <a:path w="3180412" h="605134">
                  <a:moveTo>
                    <a:pt x="3180412" y="302567"/>
                  </a:moveTo>
                  <a:lnTo>
                    <a:pt x="2977212" y="605134"/>
                  </a:lnTo>
                  <a:lnTo>
                    <a:pt x="203200" y="605134"/>
                  </a:lnTo>
                  <a:lnTo>
                    <a:pt x="0" y="302567"/>
                  </a:lnTo>
                  <a:lnTo>
                    <a:pt x="203200" y="0"/>
                  </a:lnTo>
                  <a:lnTo>
                    <a:pt x="2977212" y="0"/>
                  </a:lnTo>
                  <a:lnTo>
                    <a:pt x="3180412" y="302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04" name="TextBox 14">
              <a:extLst>
                <a:ext uri="{FF2B5EF4-FFF2-40B4-BE49-F238E27FC236}">
                  <a16:creationId xmlns:a16="http://schemas.microsoft.com/office/drawing/2014/main" id="{669A280C-FA5F-5884-D5E8-52372BAA1EE3}"/>
                </a:ext>
              </a:extLst>
            </p:cNvPr>
            <p:cNvSpPr txBox="1"/>
            <p:nvPr/>
          </p:nvSpPr>
          <p:spPr>
            <a:xfrm>
              <a:off x="114300" y="-38100"/>
              <a:ext cx="2951812" cy="6432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105" name="Freeform 15">
            <a:extLst>
              <a:ext uri="{FF2B5EF4-FFF2-40B4-BE49-F238E27FC236}">
                <a16:creationId xmlns:a16="http://schemas.microsoft.com/office/drawing/2014/main" id="{A5530AC3-247F-0BFC-9EE9-9F96C8DEA2CF}"/>
              </a:ext>
            </a:extLst>
          </p:cNvPr>
          <p:cNvSpPr/>
          <p:nvPr/>
        </p:nvSpPr>
        <p:spPr>
          <a:xfrm>
            <a:off x="1188931" y="3671617"/>
            <a:ext cx="3797083" cy="994145"/>
          </a:xfrm>
          <a:custGeom>
            <a:avLst/>
            <a:gdLst/>
            <a:ahLst/>
            <a:cxnLst/>
            <a:rect l="l" t="t" r="r" b="b"/>
            <a:pathLst>
              <a:path w="5695624" h="1491218">
                <a:moveTo>
                  <a:pt x="0" y="0"/>
                </a:moveTo>
                <a:lnTo>
                  <a:pt x="5695624" y="0"/>
                </a:lnTo>
                <a:lnTo>
                  <a:pt x="5695624" y="1491218"/>
                </a:lnTo>
                <a:lnTo>
                  <a:pt x="0" y="149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grpSp>
        <p:nvGrpSpPr>
          <p:cNvPr id="106" name="Group 16">
            <a:extLst>
              <a:ext uri="{FF2B5EF4-FFF2-40B4-BE49-F238E27FC236}">
                <a16:creationId xmlns:a16="http://schemas.microsoft.com/office/drawing/2014/main" id="{D379E858-B3E1-C8C1-A209-6445F55937F2}"/>
              </a:ext>
            </a:extLst>
          </p:cNvPr>
          <p:cNvGrpSpPr/>
          <p:nvPr/>
        </p:nvGrpSpPr>
        <p:grpSpPr>
          <a:xfrm>
            <a:off x="833136" y="3522762"/>
            <a:ext cx="4508673" cy="857861"/>
            <a:chOff x="0" y="0"/>
            <a:chExt cx="3180412" cy="605134"/>
          </a:xfrm>
        </p:grpSpPr>
        <p:sp>
          <p:nvSpPr>
            <p:cNvPr id="107" name="Freeform 17">
              <a:extLst>
                <a:ext uri="{FF2B5EF4-FFF2-40B4-BE49-F238E27FC236}">
                  <a16:creationId xmlns:a16="http://schemas.microsoft.com/office/drawing/2014/main" id="{2C6D7D5E-4CF3-6F02-6C3C-41B2CCF2BCCC}"/>
                </a:ext>
              </a:extLst>
            </p:cNvPr>
            <p:cNvSpPr/>
            <p:nvPr/>
          </p:nvSpPr>
          <p:spPr>
            <a:xfrm>
              <a:off x="0" y="0"/>
              <a:ext cx="3180412" cy="605134"/>
            </a:xfrm>
            <a:custGeom>
              <a:avLst/>
              <a:gdLst/>
              <a:ahLst/>
              <a:cxnLst/>
              <a:rect l="l" t="t" r="r" b="b"/>
              <a:pathLst>
                <a:path w="3180412" h="605134">
                  <a:moveTo>
                    <a:pt x="3180412" y="302567"/>
                  </a:moveTo>
                  <a:lnTo>
                    <a:pt x="2977212" y="605134"/>
                  </a:lnTo>
                  <a:lnTo>
                    <a:pt x="203200" y="605134"/>
                  </a:lnTo>
                  <a:lnTo>
                    <a:pt x="0" y="302567"/>
                  </a:lnTo>
                  <a:lnTo>
                    <a:pt x="203200" y="0"/>
                  </a:lnTo>
                  <a:lnTo>
                    <a:pt x="2977212" y="0"/>
                  </a:lnTo>
                  <a:lnTo>
                    <a:pt x="3180412" y="302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08" name="TextBox 18">
              <a:extLst>
                <a:ext uri="{FF2B5EF4-FFF2-40B4-BE49-F238E27FC236}">
                  <a16:creationId xmlns:a16="http://schemas.microsoft.com/office/drawing/2014/main" id="{613F203B-563A-E124-4A2B-14A9235141F3}"/>
                </a:ext>
              </a:extLst>
            </p:cNvPr>
            <p:cNvSpPr txBox="1"/>
            <p:nvPr/>
          </p:nvSpPr>
          <p:spPr>
            <a:xfrm>
              <a:off x="114300" y="-38100"/>
              <a:ext cx="2951812" cy="6432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109" name="Freeform 19">
            <a:extLst>
              <a:ext uri="{FF2B5EF4-FFF2-40B4-BE49-F238E27FC236}">
                <a16:creationId xmlns:a16="http://schemas.microsoft.com/office/drawing/2014/main" id="{340E1880-4F6A-6748-B6B8-8FD0D6E66F13}"/>
              </a:ext>
            </a:extLst>
          </p:cNvPr>
          <p:cNvSpPr/>
          <p:nvPr/>
        </p:nvSpPr>
        <p:spPr>
          <a:xfrm>
            <a:off x="1188931" y="4618378"/>
            <a:ext cx="3797083" cy="994145"/>
          </a:xfrm>
          <a:custGeom>
            <a:avLst/>
            <a:gdLst/>
            <a:ahLst/>
            <a:cxnLst/>
            <a:rect l="l" t="t" r="r" b="b"/>
            <a:pathLst>
              <a:path w="5695624" h="1491218">
                <a:moveTo>
                  <a:pt x="0" y="0"/>
                </a:moveTo>
                <a:lnTo>
                  <a:pt x="5695624" y="0"/>
                </a:lnTo>
                <a:lnTo>
                  <a:pt x="5695624" y="1491218"/>
                </a:lnTo>
                <a:lnTo>
                  <a:pt x="0" y="149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grpSp>
        <p:nvGrpSpPr>
          <p:cNvPr id="110" name="Group 20">
            <a:extLst>
              <a:ext uri="{FF2B5EF4-FFF2-40B4-BE49-F238E27FC236}">
                <a16:creationId xmlns:a16="http://schemas.microsoft.com/office/drawing/2014/main" id="{FCA9B163-514E-4E9D-EDD1-93A80F635AD7}"/>
              </a:ext>
            </a:extLst>
          </p:cNvPr>
          <p:cNvGrpSpPr/>
          <p:nvPr/>
        </p:nvGrpSpPr>
        <p:grpSpPr>
          <a:xfrm>
            <a:off x="833136" y="4469524"/>
            <a:ext cx="4508673" cy="857861"/>
            <a:chOff x="0" y="0"/>
            <a:chExt cx="3180412" cy="605134"/>
          </a:xfrm>
        </p:grpSpPr>
        <p:sp>
          <p:nvSpPr>
            <p:cNvPr id="111" name="Freeform 21">
              <a:extLst>
                <a:ext uri="{FF2B5EF4-FFF2-40B4-BE49-F238E27FC236}">
                  <a16:creationId xmlns:a16="http://schemas.microsoft.com/office/drawing/2014/main" id="{232AB837-C226-1EA9-0006-084A773F19EC}"/>
                </a:ext>
              </a:extLst>
            </p:cNvPr>
            <p:cNvSpPr/>
            <p:nvPr/>
          </p:nvSpPr>
          <p:spPr>
            <a:xfrm>
              <a:off x="0" y="0"/>
              <a:ext cx="3180412" cy="605134"/>
            </a:xfrm>
            <a:custGeom>
              <a:avLst/>
              <a:gdLst/>
              <a:ahLst/>
              <a:cxnLst/>
              <a:rect l="l" t="t" r="r" b="b"/>
              <a:pathLst>
                <a:path w="3180412" h="605134">
                  <a:moveTo>
                    <a:pt x="3180412" y="302567"/>
                  </a:moveTo>
                  <a:lnTo>
                    <a:pt x="2977212" y="605134"/>
                  </a:lnTo>
                  <a:lnTo>
                    <a:pt x="203200" y="605134"/>
                  </a:lnTo>
                  <a:lnTo>
                    <a:pt x="0" y="302567"/>
                  </a:lnTo>
                  <a:lnTo>
                    <a:pt x="203200" y="0"/>
                  </a:lnTo>
                  <a:lnTo>
                    <a:pt x="2977212" y="0"/>
                  </a:lnTo>
                  <a:lnTo>
                    <a:pt x="3180412" y="302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12" name="TextBox 22">
              <a:extLst>
                <a:ext uri="{FF2B5EF4-FFF2-40B4-BE49-F238E27FC236}">
                  <a16:creationId xmlns:a16="http://schemas.microsoft.com/office/drawing/2014/main" id="{20A03EE3-5B02-3B2E-F441-27E02435008A}"/>
                </a:ext>
              </a:extLst>
            </p:cNvPr>
            <p:cNvSpPr txBox="1"/>
            <p:nvPr/>
          </p:nvSpPr>
          <p:spPr>
            <a:xfrm>
              <a:off x="114300" y="-38100"/>
              <a:ext cx="2951812" cy="6432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113" name="Freeform 23">
            <a:extLst>
              <a:ext uri="{FF2B5EF4-FFF2-40B4-BE49-F238E27FC236}">
                <a16:creationId xmlns:a16="http://schemas.microsoft.com/office/drawing/2014/main" id="{57D76716-4617-3823-FB81-27D5999664BC}"/>
              </a:ext>
            </a:extLst>
          </p:cNvPr>
          <p:cNvSpPr/>
          <p:nvPr/>
        </p:nvSpPr>
        <p:spPr>
          <a:xfrm>
            <a:off x="1188931" y="5565140"/>
            <a:ext cx="3797083" cy="994145"/>
          </a:xfrm>
          <a:custGeom>
            <a:avLst/>
            <a:gdLst/>
            <a:ahLst/>
            <a:cxnLst/>
            <a:rect l="l" t="t" r="r" b="b"/>
            <a:pathLst>
              <a:path w="5695624" h="1491218">
                <a:moveTo>
                  <a:pt x="0" y="0"/>
                </a:moveTo>
                <a:lnTo>
                  <a:pt x="5695624" y="0"/>
                </a:lnTo>
                <a:lnTo>
                  <a:pt x="5695624" y="1491218"/>
                </a:lnTo>
                <a:lnTo>
                  <a:pt x="0" y="1491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grpSp>
        <p:nvGrpSpPr>
          <p:cNvPr id="114" name="Group 24">
            <a:extLst>
              <a:ext uri="{FF2B5EF4-FFF2-40B4-BE49-F238E27FC236}">
                <a16:creationId xmlns:a16="http://schemas.microsoft.com/office/drawing/2014/main" id="{25335831-872D-B791-A3A9-256433A38A1C}"/>
              </a:ext>
            </a:extLst>
          </p:cNvPr>
          <p:cNvGrpSpPr/>
          <p:nvPr/>
        </p:nvGrpSpPr>
        <p:grpSpPr>
          <a:xfrm>
            <a:off x="833136" y="5416286"/>
            <a:ext cx="4508673" cy="857861"/>
            <a:chOff x="0" y="0"/>
            <a:chExt cx="3180412" cy="605134"/>
          </a:xfrm>
        </p:grpSpPr>
        <p:sp>
          <p:nvSpPr>
            <p:cNvPr id="115" name="Freeform 25">
              <a:extLst>
                <a:ext uri="{FF2B5EF4-FFF2-40B4-BE49-F238E27FC236}">
                  <a16:creationId xmlns:a16="http://schemas.microsoft.com/office/drawing/2014/main" id="{B43C36C0-3A17-FB2F-4A11-117176778615}"/>
                </a:ext>
              </a:extLst>
            </p:cNvPr>
            <p:cNvSpPr/>
            <p:nvPr/>
          </p:nvSpPr>
          <p:spPr>
            <a:xfrm>
              <a:off x="0" y="0"/>
              <a:ext cx="3180412" cy="605134"/>
            </a:xfrm>
            <a:custGeom>
              <a:avLst/>
              <a:gdLst/>
              <a:ahLst/>
              <a:cxnLst/>
              <a:rect l="l" t="t" r="r" b="b"/>
              <a:pathLst>
                <a:path w="3180412" h="605134">
                  <a:moveTo>
                    <a:pt x="3180412" y="302567"/>
                  </a:moveTo>
                  <a:lnTo>
                    <a:pt x="2977212" y="605134"/>
                  </a:lnTo>
                  <a:lnTo>
                    <a:pt x="203200" y="605134"/>
                  </a:lnTo>
                  <a:lnTo>
                    <a:pt x="0" y="302567"/>
                  </a:lnTo>
                  <a:lnTo>
                    <a:pt x="203200" y="0"/>
                  </a:lnTo>
                  <a:lnTo>
                    <a:pt x="2977212" y="0"/>
                  </a:lnTo>
                  <a:lnTo>
                    <a:pt x="3180412" y="3025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16" name="TextBox 26">
              <a:extLst>
                <a:ext uri="{FF2B5EF4-FFF2-40B4-BE49-F238E27FC236}">
                  <a16:creationId xmlns:a16="http://schemas.microsoft.com/office/drawing/2014/main" id="{7F6F7604-4943-983C-F114-80B069773F37}"/>
                </a:ext>
              </a:extLst>
            </p:cNvPr>
            <p:cNvSpPr txBox="1"/>
            <p:nvPr/>
          </p:nvSpPr>
          <p:spPr>
            <a:xfrm>
              <a:off x="114300" y="-38100"/>
              <a:ext cx="2951812" cy="64323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</a:pPr>
              <a:endParaRPr sz="1200"/>
            </a:p>
          </p:txBody>
        </p:sp>
      </p:grpSp>
      <p:sp>
        <p:nvSpPr>
          <p:cNvPr id="117" name="AutoShape 27">
            <a:extLst>
              <a:ext uri="{FF2B5EF4-FFF2-40B4-BE49-F238E27FC236}">
                <a16:creationId xmlns:a16="http://schemas.microsoft.com/office/drawing/2014/main" id="{B19633EA-2F89-ECF4-F596-52FE82B31B99}"/>
              </a:ext>
            </a:extLst>
          </p:cNvPr>
          <p:cNvSpPr/>
          <p:nvPr/>
        </p:nvSpPr>
        <p:spPr>
          <a:xfrm flipH="1">
            <a:off x="8387965" y="4012281"/>
            <a:ext cx="0" cy="1159023"/>
          </a:xfrm>
          <a:prstGeom prst="line">
            <a:avLst/>
          </a:prstGeom>
          <a:ln w="38100" cap="flat">
            <a:solidFill>
              <a:srgbClr val="FF791E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 sz="1200"/>
          </a:p>
        </p:txBody>
      </p:sp>
      <p:grpSp>
        <p:nvGrpSpPr>
          <p:cNvPr id="118" name="Group 28">
            <a:extLst>
              <a:ext uri="{FF2B5EF4-FFF2-40B4-BE49-F238E27FC236}">
                <a16:creationId xmlns:a16="http://schemas.microsoft.com/office/drawing/2014/main" id="{659C9BE9-A332-B55C-3BC5-DF4F1558A71D}"/>
              </a:ext>
            </a:extLst>
          </p:cNvPr>
          <p:cNvGrpSpPr/>
          <p:nvPr/>
        </p:nvGrpSpPr>
        <p:grpSpPr>
          <a:xfrm>
            <a:off x="7863926" y="3488242"/>
            <a:ext cx="1048078" cy="1048078"/>
            <a:chOff x="0" y="0"/>
            <a:chExt cx="812800" cy="812800"/>
          </a:xfrm>
        </p:grpSpPr>
        <p:sp>
          <p:nvSpPr>
            <p:cNvPr id="119" name="Freeform 29">
              <a:extLst>
                <a:ext uri="{FF2B5EF4-FFF2-40B4-BE49-F238E27FC236}">
                  <a16:creationId xmlns:a16="http://schemas.microsoft.com/office/drawing/2014/main" id="{D06270D2-FCF8-03C7-BAE0-9FC0BE4A258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791E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20" name="TextBox 30">
              <a:extLst>
                <a:ext uri="{FF2B5EF4-FFF2-40B4-BE49-F238E27FC236}">
                  <a16:creationId xmlns:a16="http://schemas.microsoft.com/office/drawing/2014/main" id="{E419BC63-50FD-E682-BFEB-E74512492F6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21" name="AutoShape 31">
            <a:extLst>
              <a:ext uri="{FF2B5EF4-FFF2-40B4-BE49-F238E27FC236}">
                <a16:creationId xmlns:a16="http://schemas.microsoft.com/office/drawing/2014/main" id="{9B77CA97-5BE8-B698-A334-6708C067DD0C}"/>
              </a:ext>
            </a:extLst>
          </p:cNvPr>
          <p:cNvSpPr/>
          <p:nvPr/>
        </p:nvSpPr>
        <p:spPr>
          <a:xfrm flipH="1">
            <a:off x="6747039" y="3058394"/>
            <a:ext cx="0" cy="1159023"/>
          </a:xfrm>
          <a:prstGeom prst="line">
            <a:avLst/>
          </a:prstGeom>
          <a:ln w="38100" cap="flat">
            <a:solidFill>
              <a:srgbClr val="7BB9CB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 sz="1200"/>
          </a:p>
        </p:txBody>
      </p:sp>
      <p:grpSp>
        <p:nvGrpSpPr>
          <p:cNvPr id="122" name="Group 32">
            <a:extLst>
              <a:ext uri="{FF2B5EF4-FFF2-40B4-BE49-F238E27FC236}">
                <a16:creationId xmlns:a16="http://schemas.microsoft.com/office/drawing/2014/main" id="{1DAC0755-804F-15AC-5839-219BAA206654}"/>
              </a:ext>
            </a:extLst>
          </p:cNvPr>
          <p:cNvGrpSpPr/>
          <p:nvPr/>
        </p:nvGrpSpPr>
        <p:grpSpPr>
          <a:xfrm>
            <a:off x="6223000" y="2534355"/>
            <a:ext cx="1048078" cy="1048078"/>
            <a:chOff x="0" y="0"/>
            <a:chExt cx="812800" cy="812800"/>
          </a:xfrm>
        </p:grpSpPr>
        <p:sp>
          <p:nvSpPr>
            <p:cNvPr id="123" name="Freeform 33">
              <a:extLst>
                <a:ext uri="{FF2B5EF4-FFF2-40B4-BE49-F238E27FC236}">
                  <a16:creationId xmlns:a16="http://schemas.microsoft.com/office/drawing/2014/main" id="{10CBC9DF-D00F-5E5C-3E52-AA97201BD8D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B9C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24" name="TextBox 34">
              <a:extLst>
                <a:ext uri="{FF2B5EF4-FFF2-40B4-BE49-F238E27FC236}">
                  <a16:creationId xmlns:a16="http://schemas.microsoft.com/office/drawing/2014/main" id="{F55478F7-7F7E-292A-DD8A-0E436A2E100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25" name="AutoShape 35">
            <a:extLst>
              <a:ext uri="{FF2B5EF4-FFF2-40B4-BE49-F238E27FC236}">
                <a16:creationId xmlns:a16="http://schemas.microsoft.com/office/drawing/2014/main" id="{488FF370-A8D2-C3AD-9067-12E4E06A0817}"/>
              </a:ext>
            </a:extLst>
          </p:cNvPr>
          <p:cNvSpPr/>
          <p:nvPr/>
        </p:nvSpPr>
        <p:spPr>
          <a:xfrm flipH="1">
            <a:off x="7863926" y="1353477"/>
            <a:ext cx="0" cy="1159023"/>
          </a:xfrm>
          <a:prstGeom prst="line">
            <a:avLst/>
          </a:prstGeom>
          <a:ln w="38100" cap="flat">
            <a:solidFill>
              <a:srgbClr val="ACE6BD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 sz="1200"/>
          </a:p>
        </p:txBody>
      </p:sp>
      <p:grpSp>
        <p:nvGrpSpPr>
          <p:cNvPr id="126" name="Group 36">
            <a:extLst>
              <a:ext uri="{FF2B5EF4-FFF2-40B4-BE49-F238E27FC236}">
                <a16:creationId xmlns:a16="http://schemas.microsoft.com/office/drawing/2014/main" id="{D785D8C7-738A-C39D-77C2-0B02125306B2}"/>
              </a:ext>
            </a:extLst>
          </p:cNvPr>
          <p:cNvGrpSpPr/>
          <p:nvPr/>
        </p:nvGrpSpPr>
        <p:grpSpPr>
          <a:xfrm>
            <a:off x="7339887" y="829438"/>
            <a:ext cx="1048078" cy="1048078"/>
            <a:chOff x="0" y="0"/>
            <a:chExt cx="812800" cy="812800"/>
          </a:xfrm>
        </p:grpSpPr>
        <p:sp>
          <p:nvSpPr>
            <p:cNvPr id="127" name="Freeform 37">
              <a:extLst>
                <a:ext uri="{FF2B5EF4-FFF2-40B4-BE49-F238E27FC236}">
                  <a16:creationId xmlns:a16="http://schemas.microsoft.com/office/drawing/2014/main" id="{64A4F816-0424-64E2-53DC-800A1B82396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E6B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28" name="TextBox 38">
              <a:extLst>
                <a:ext uri="{FF2B5EF4-FFF2-40B4-BE49-F238E27FC236}">
                  <a16:creationId xmlns:a16="http://schemas.microsoft.com/office/drawing/2014/main" id="{48D564BB-9050-E598-3E33-EB3642B47F04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29" name="AutoShape 39">
            <a:extLst>
              <a:ext uri="{FF2B5EF4-FFF2-40B4-BE49-F238E27FC236}">
                <a16:creationId xmlns:a16="http://schemas.microsoft.com/office/drawing/2014/main" id="{3D5DB64B-7152-A1E9-1C9B-53B3466408AD}"/>
              </a:ext>
            </a:extLst>
          </p:cNvPr>
          <p:cNvSpPr/>
          <p:nvPr/>
        </p:nvSpPr>
        <p:spPr>
          <a:xfrm flipH="1">
            <a:off x="10120043" y="837160"/>
            <a:ext cx="0" cy="1159023"/>
          </a:xfrm>
          <a:prstGeom prst="line">
            <a:avLst/>
          </a:prstGeom>
          <a:ln w="38100" cap="flat">
            <a:solidFill>
              <a:srgbClr val="EDF041"/>
            </a:solidFill>
            <a:prstDash val="sysDot"/>
            <a:headEnd type="none" w="sm" len="sm"/>
            <a:tailEnd type="oval" w="lg" len="lg"/>
          </a:ln>
        </p:spPr>
        <p:txBody>
          <a:bodyPr/>
          <a:lstStyle/>
          <a:p>
            <a:endParaRPr lang="en-IE" sz="1200"/>
          </a:p>
        </p:txBody>
      </p:sp>
      <p:grpSp>
        <p:nvGrpSpPr>
          <p:cNvPr id="130" name="Group 40">
            <a:extLst>
              <a:ext uri="{FF2B5EF4-FFF2-40B4-BE49-F238E27FC236}">
                <a16:creationId xmlns:a16="http://schemas.microsoft.com/office/drawing/2014/main" id="{7E049DA1-C25E-C824-9718-8C43C79AE9B2}"/>
              </a:ext>
            </a:extLst>
          </p:cNvPr>
          <p:cNvGrpSpPr/>
          <p:nvPr/>
        </p:nvGrpSpPr>
        <p:grpSpPr>
          <a:xfrm>
            <a:off x="9596004" y="313121"/>
            <a:ext cx="1048078" cy="1048078"/>
            <a:chOff x="0" y="0"/>
            <a:chExt cx="812800" cy="812800"/>
          </a:xfrm>
        </p:grpSpPr>
        <p:sp>
          <p:nvSpPr>
            <p:cNvPr id="131" name="Freeform 41">
              <a:extLst>
                <a:ext uri="{FF2B5EF4-FFF2-40B4-BE49-F238E27FC236}">
                  <a16:creationId xmlns:a16="http://schemas.microsoft.com/office/drawing/2014/main" id="{B6B12326-BB24-3FE2-3FF5-40DD6A8CEA6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F04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32" name="TextBox 42">
              <a:extLst>
                <a:ext uri="{FF2B5EF4-FFF2-40B4-BE49-F238E27FC236}">
                  <a16:creationId xmlns:a16="http://schemas.microsoft.com/office/drawing/2014/main" id="{449B1762-C59D-CA38-6F5D-859A486108D0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680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33" name="Freeform 43">
            <a:extLst>
              <a:ext uri="{FF2B5EF4-FFF2-40B4-BE49-F238E27FC236}">
                <a16:creationId xmlns:a16="http://schemas.microsoft.com/office/drawing/2014/main" id="{C3E46311-21B6-3F99-48FC-4438846D1B2C}"/>
              </a:ext>
            </a:extLst>
          </p:cNvPr>
          <p:cNvSpPr/>
          <p:nvPr/>
        </p:nvSpPr>
        <p:spPr>
          <a:xfrm>
            <a:off x="9809704" y="635000"/>
            <a:ext cx="620677" cy="550075"/>
          </a:xfrm>
          <a:custGeom>
            <a:avLst/>
            <a:gdLst/>
            <a:ahLst/>
            <a:cxnLst/>
            <a:rect l="l" t="t" r="r" b="b"/>
            <a:pathLst>
              <a:path w="931015" h="825112">
                <a:moveTo>
                  <a:pt x="0" y="0"/>
                </a:moveTo>
                <a:lnTo>
                  <a:pt x="931015" y="0"/>
                </a:lnTo>
                <a:lnTo>
                  <a:pt x="931015" y="825112"/>
                </a:lnTo>
                <a:lnTo>
                  <a:pt x="0" y="82511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134" name="Freeform 44">
            <a:extLst>
              <a:ext uri="{FF2B5EF4-FFF2-40B4-BE49-F238E27FC236}">
                <a16:creationId xmlns:a16="http://schemas.microsoft.com/office/drawing/2014/main" id="{E2974A4F-20DE-68C4-69D8-93493AB9A7F1}"/>
              </a:ext>
            </a:extLst>
          </p:cNvPr>
          <p:cNvSpPr/>
          <p:nvPr/>
        </p:nvSpPr>
        <p:spPr>
          <a:xfrm>
            <a:off x="7501796" y="1091153"/>
            <a:ext cx="724261" cy="600231"/>
          </a:xfrm>
          <a:custGeom>
            <a:avLst/>
            <a:gdLst/>
            <a:ahLst/>
            <a:cxnLst/>
            <a:rect l="l" t="t" r="r" b="b"/>
            <a:pathLst>
              <a:path w="1086391" h="900347">
                <a:moveTo>
                  <a:pt x="0" y="0"/>
                </a:moveTo>
                <a:lnTo>
                  <a:pt x="1086391" y="0"/>
                </a:lnTo>
                <a:lnTo>
                  <a:pt x="1086391" y="900346"/>
                </a:lnTo>
                <a:lnTo>
                  <a:pt x="0" y="9003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135" name="Freeform 45">
            <a:extLst>
              <a:ext uri="{FF2B5EF4-FFF2-40B4-BE49-F238E27FC236}">
                <a16:creationId xmlns:a16="http://schemas.microsoft.com/office/drawing/2014/main" id="{73C84E82-58F6-A0F5-BE60-0D0FEED295D3}"/>
              </a:ext>
            </a:extLst>
          </p:cNvPr>
          <p:cNvSpPr/>
          <p:nvPr/>
        </p:nvSpPr>
        <p:spPr>
          <a:xfrm>
            <a:off x="6374593" y="2688970"/>
            <a:ext cx="744893" cy="744893"/>
          </a:xfrm>
          <a:custGeom>
            <a:avLst/>
            <a:gdLst/>
            <a:ahLst/>
            <a:cxnLst/>
            <a:rect l="l" t="t" r="r" b="b"/>
            <a:pathLst>
              <a:path w="1117339" h="1117339">
                <a:moveTo>
                  <a:pt x="0" y="0"/>
                </a:moveTo>
                <a:lnTo>
                  <a:pt x="1117339" y="0"/>
                </a:lnTo>
                <a:lnTo>
                  <a:pt x="1117339" y="1117339"/>
                </a:lnTo>
                <a:lnTo>
                  <a:pt x="0" y="111733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136" name="Freeform 46">
            <a:extLst>
              <a:ext uri="{FF2B5EF4-FFF2-40B4-BE49-F238E27FC236}">
                <a16:creationId xmlns:a16="http://schemas.microsoft.com/office/drawing/2014/main" id="{AA3ADAE7-325B-3979-9602-6DAAF6004F99}"/>
              </a:ext>
            </a:extLst>
          </p:cNvPr>
          <p:cNvSpPr/>
          <p:nvPr/>
        </p:nvSpPr>
        <p:spPr>
          <a:xfrm>
            <a:off x="8087964" y="3663702"/>
            <a:ext cx="600002" cy="666669"/>
          </a:xfrm>
          <a:custGeom>
            <a:avLst/>
            <a:gdLst/>
            <a:ahLst/>
            <a:cxnLst/>
            <a:rect l="l" t="t" r="r" b="b"/>
            <a:pathLst>
              <a:path w="900003" h="1000003">
                <a:moveTo>
                  <a:pt x="0" y="0"/>
                </a:moveTo>
                <a:lnTo>
                  <a:pt x="900002" y="0"/>
                </a:lnTo>
                <a:lnTo>
                  <a:pt x="900002" y="1000003"/>
                </a:lnTo>
                <a:lnTo>
                  <a:pt x="0" y="10000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137" name="Freeform 47">
            <a:extLst>
              <a:ext uri="{FF2B5EF4-FFF2-40B4-BE49-F238E27FC236}">
                <a16:creationId xmlns:a16="http://schemas.microsoft.com/office/drawing/2014/main" id="{1167B74A-5B4F-80D2-64AE-D85CA0BB0482}"/>
              </a:ext>
            </a:extLst>
          </p:cNvPr>
          <p:cNvSpPr/>
          <p:nvPr/>
        </p:nvSpPr>
        <p:spPr>
          <a:xfrm>
            <a:off x="10430381" y="4396248"/>
            <a:ext cx="536197" cy="803565"/>
          </a:xfrm>
          <a:custGeom>
            <a:avLst/>
            <a:gdLst/>
            <a:ahLst/>
            <a:cxnLst/>
            <a:rect l="l" t="t" r="r" b="b"/>
            <a:pathLst>
              <a:path w="804295" h="1205347">
                <a:moveTo>
                  <a:pt x="0" y="0"/>
                </a:moveTo>
                <a:lnTo>
                  <a:pt x="804295" y="0"/>
                </a:lnTo>
                <a:lnTo>
                  <a:pt x="804295" y="1205347"/>
                </a:lnTo>
                <a:lnTo>
                  <a:pt x="0" y="120534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grpSp>
        <p:nvGrpSpPr>
          <p:cNvPr id="138" name="Group 48">
            <a:extLst>
              <a:ext uri="{FF2B5EF4-FFF2-40B4-BE49-F238E27FC236}">
                <a16:creationId xmlns:a16="http://schemas.microsoft.com/office/drawing/2014/main" id="{225B36BD-86CF-81D9-FBA0-FF380F67BEAE}"/>
              </a:ext>
            </a:extLst>
          </p:cNvPr>
          <p:cNvGrpSpPr/>
          <p:nvPr/>
        </p:nvGrpSpPr>
        <p:grpSpPr>
          <a:xfrm>
            <a:off x="1136382" y="1827838"/>
            <a:ext cx="513213" cy="513213"/>
            <a:chOff x="0" y="0"/>
            <a:chExt cx="812800" cy="812800"/>
          </a:xfrm>
        </p:grpSpPr>
        <p:sp>
          <p:nvSpPr>
            <p:cNvPr id="139" name="Freeform 49">
              <a:extLst>
                <a:ext uri="{FF2B5EF4-FFF2-40B4-BE49-F238E27FC236}">
                  <a16:creationId xmlns:a16="http://schemas.microsoft.com/office/drawing/2014/main" id="{7778D2EF-AA69-78BB-334F-41A8A5A7721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1A79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40" name="TextBox 50">
              <a:extLst>
                <a:ext uri="{FF2B5EF4-FFF2-40B4-BE49-F238E27FC236}">
                  <a16:creationId xmlns:a16="http://schemas.microsoft.com/office/drawing/2014/main" id="{C3DF88FF-FA22-EC15-DC7E-F52DA662125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141" name="TextBox 51">
            <a:extLst>
              <a:ext uri="{FF2B5EF4-FFF2-40B4-BE49-F238E27FC236}">
                <a16:creationId xmlns:a16="http://schemas.microsoft.com/office/drawing/2014/main" id="{0BF50B2F-3DA4-F6B2-0520-1D2A48A634F6}"/>
              </a:ext>
            </a:extLst>
          </p:cNvPr>
          <p:cNvSpPr txBox="1"/>
          <p:nvPr/>
        </p:nvSpPr>
        <p:spPr>
          <a:xfrm>
            <a:off x="896637" y="1191856"/>
            <a:ext cx="3271172" cy="274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2800">
                <a:solidFill>
                  <a:srgbClr val="001A79"/>
                </a:solidFill>
                <a:latin typeface="Arial" panose="020B0604020202020204" pitchFamily="34" charset="0"/>
                <a:ea typeface="Halyard Display Book"/>
                <a:cs typeface="Arial" panose="020B0604020202020204" pitchFamily="34" charset="0"/>
                <a:sym typeface="Halyard Display Book"/>
              </a:rPr>
              <a:t>How we got here</a:t>
            </a:r>
          </a:p>
        </p:txBody>
      </p:sp>
      <p:sp>
        <p:nvSpPr>
          <p:cNvPr id="142" name="TextBox 52">
            <a:extLst>
              <a:ext uri="{FF2B5EF4-FFF2-40B4-BE49-F238E27FC236}">
                <a16:creationId xmlns:a16="http://schemas.microsoft.com/office/drawing/2014/main" id="{173BF8E1-C185-C5FF-2AB9-5A8180495CF9}"/>
              </a:ext>
            </a:extLst>
          </p:cNvPr>
          <p:cNvSpPr txBox="1"/>
          <p:nvPr/>
        </p:nvSpPr>
        <p:spPr>
          <a:xfrm>
            <a:off x="896636" y="584199"/>
            <a:ext cx="8015368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3800" b="1">
                <a:solidFill>
                  <a:srgbClr val="001A79"/>
                </a:solidFill>
                <a:latin typeface="Arial" panose="020B0604020202020204" pitchFamily="34" charset="0"/>
                <a:ea typeface="Halyard Display Bold"/>
                <a:cs typeface="Arial" panose="020B0604020202020204" pitchFamily="34" charset="0"/>
                <a:sym typeface="Halyard Display Bold"/>
              </a:rPr>
              <a:t>Journey towards </a:t>
            </a:r>
            <a:r>
              <a:rPr lang="en-US" sz="3800" b="1" err="1">
                <a:solidFill>
                  <a:srgbClr val="001A79"/>
                </a:solidFill>
                <a:latin typeface="Arial" panose="020B0604020202020204" pitchFamily="34" charset="0"/>
                <a:ea typeface="Halyard Display Bold"/>
                <a:cs typeface="Arial" panose="020B0604020202020204" pitchFamily="34" charset="0"/>
                <a:sym typeface="Halyard Display Bold"/>
              </a:rPr>
              <a:t>myATU</a:t>
            </a:r>
            <a:endParaRPr lang="en-US" sz="3800" b="1">
              <a:solidFill>
                <a:srgbClr val="001A79"/>
              </a:solidFill>
              <a:latin typeface="Arial" panose="020B0604020202020204" pitchFamily="34" charset="0"/>
              <a:ea typeface="Halyard Display Bold"/>
              <a:cs typeface="Arial" panose="020B0604020202020204" pitchFamily="34" charset="0"/>
              <a:sym typeface="Halyard Display Bold"/>
            </a:endParaRPr>
          </a:p>
        </p:txBody>
      </p:sp>
      <p:sp>
        <p:nvSpPr>
          <p:cNvPr id="143" name="TextBox 53">
            <a:extLst>
              <a:ext uri="{FF2B5EF4-FFF2-40B4-BE49-F238E27FC236}">
                <a16:creationId xmlns:a16="http://schemas.microsoft.com/office/drawing/2014/main" id="{F67D0C1D-19B5-55A9-5823-70BB9FEFED7A}"/>
              </a:ext>
            </a:extLst>
          </p:cNvPr>
          <p:cNvSpPr txBox="1"/>
          <p:nvPr/>
        </p:nvSpPr>
        <p:spPr>
          <a:xfrm>
            <a:off x="1956342" y="2151303"/>
            <a:ext cx="2938194" cy="21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2000">
                <a:solidFill>
                  <a:srgbClr val="001A79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2025</a:t>
            </a:r>
          </a:p>
        </p:txBody>
      </p:sp>
      <p:sp>
        <p:nvSpPr>
          <p:cNvPr id="144" name="TextBox 54">
            <a:extLst>
              <a:ext uri="{FF2B5EF4-FFF2-40B4-BE49-F238E27FC236}">
                <a16:creationId xmlns:a16="http://schemas.microsoft.com/office/drawing/2014/main" id="{7E91AFB1-DFAD-F7EE-8B4E-A8D5D070817E}"/>
              </a:ext>
            </a:extLst>
          </p:cNvPr>
          <p:cNvSpPr txBox="1"/>
          <p:nvPr/>
        </p:nvSpPr>
        <p:spPr>
          <a:xfrm>
            <a:off x="1940349" y="3096364"/>
            <a:ext cx="2938194" cy="21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2000">
                <a:solidFill>
                  <a:srgbClr val="001A79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2 roles created</a:t>
            </a:r>
          </a:p>
        </p:txBody>
      </p:sp>
      <p:sp>
        <p:nvSpPr>
          <p:cNvPr id="145" name="TextBox 55">
            <a:extLst>
              <a:ext uri="{FF2B5EF4-FFF2-40B4-BE49-F238E27FC236}">
                <a16:creationId xmlns:a16="http://schemas.microsoft.com/office/drawing/2014/main" id="{A7862593-96BD-6212-AFF9-9C7940036037}"/>
              </a:ext>
            </a:extLst>
          </p:cNvPr>
          <p:cNvSpPr txBox="1"/>
          <p:nvPr/>
        </p:nvSpPr>
        <p:spPr>
          <a:xfrm>
            <a:off x="1956342" y="1839150"/>
            <a:ext cx="2938194" cy="21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2000" b="1">
                <a:solidFill>
                  <a:srgbClr val="001A79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N-TUTORR Prototype </a:t>
            </a:r>
          </a:p>
        </p:txBody>
      </p:sp>
      <p:sp>
        <p:nvSpPr>
          <p:cNvPr id="146" name="TextBox 56">
            <a:extLst>
              <a:ext uri="{FF2B5EF4-FFF2-40B4-BE49-F238E27FC236}">
                <a16:creationId xmlns:a16="http://schemas.microsoft.com/office/drawing/2014/main" id="{A66CBE91-44DD-5EAF-EC44-558430C5460E}"/>
              </a:ext>
            </a:extLst>
          </p:cNvPr>
          <p:cNvSpPr txBox="1"/>
          <p:nvPr/>
        </p:nvSpPr>
        <p:spPr>
          <a:xfrm>
            <a:off x="1956342" y="2790677"/>
            <a:ext cx="2938194" cy="21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2000" b="1">
                <a:solidFill>
                  <a:srgbClr val="001A79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TSAF funding received</a:t>
            </a:r>
          </a:p>
        </p:txBody>
      </p:sp>
      <p:sp>
        <p:nvSpPr>
          <p:cNvPr id="147" name="TextBox 57">
            <a:extLst>
              <a:ext uri="{FF2B5EF4-FFF2-40B4-BE49-F238E27FC236}">
                <a16:creationId xmlns:a16="http://schemas.microsoft.com/office/drawing/2014/main" id="{A7852496-11B9-EC2A-7C06-BBC452BBE7F8}"/>
              </a:ext>
            </a:extLst>
          </p:cNvPr>
          <p:cNvSpPr txBox="1"/>
          <p:nvPr/>
        </p:nvSpPr>
        <p:spPr>
          <a:xfrm>
            <a:off x="1225184" y="1831468"/>
            <a:ext cx="731158" cy="39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EDF041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01</a:t>
            </a:r>
          </a:p>
        </p:txBody>
      </p:sp>
      <p:grpSp>
        <p:nvGrpSpPr>
          <p:cNvPr id="148" name="Group 58">
            <a:extLst>
              <a:ext uri="{FF2B5EF4-FFF2-40B4-BE49-F238E27FC236}">
                <a16:creationId xmlns:a16="http://schemas.microsoft.com/office/drawing/2014/main" id="{B63A5991-3073-76C2-E94C-7B3A21DE8015}"/>
              </a:ext>
            </a:extLst>
          </p:cNvPr>
          <p:cNvGrpSpPr/>
          <p:nvPr/>
        </p:nvGrpSpPr>
        <p:grpSpPr>
          <a:xfrm>
            <a:off x="1136382" y="2746052"/>
            <a:ext cx="513213" cy="513213"/>
            <a:chOff x="0" y="0"/>
            <a:chExt cx="812800" cy="812800"/>
          </a:xfrm>
        </p:grpSpPr>
        <p:sp>
          <p:nvSpPr>
            <p:cNvPr id="149" name="Freeform 59">
              <a:extLst>
                <a:ext uri="{FF2B5EF4-FFF2-40B4-BE49-F238E27FC236}">
                  <a16:creationId xmlns:a16="http://schemas.microsoft.com/office/drawing/2014/main" id="{0D346526-3ED0-18AD-426F-5BDC0A8EFF8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1A79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50" name="TextBox 60">
              <a:extLst>
                <a:ext uri="{FF2B5EF4-FFF2-40B4-BE49-F238E27FC236}">
                  <a16:creationId xmlns:a16="http://schemas.microsoft.com/office/drawing/2014/main" id="{D4C0CBCA-0A65-0F95-9E67-13A0B7380866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151" name="TextBox 61">
            <a:extLst>
              <a:ext uri="{FF2B5EF4-FFF2-40B4-BE49-F238E27FC236}">
                <a16:creationId xmlns:a16="http://schemas.microsoft.com/office/drawing/2014/main" id="{EC17E2A9-1C96-8850-B63B-84768760E556}"/>
              </a:ext>
            </a:extLst>
          </p:cNvPr>
          <p:cNvSpPr txBox="1"/>
          <p:nvPr/>
        </p:nvSpPr>
        <p:spPr>
          <a:xfrm>
            <a:off x="1225184" y="2778230"/>
            <a:ext cx="731158" cy="39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ACE6BD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02</a:t>
            </a:r>
          </a:p>
        </p:txBody>
      </p:sp>
      <p:sp>
        <p:nvSpPr>
          <p:cNvPr id="152" name="TextBox 62">
            <a:extLst>
              <a:ext uri="{FF2B5EF4-FFF2-40B4-BE49-F238E27FC236}">
                <a16:creationId xmlns:a16="http://schemas.microsoft.com/office/drawing/2014/main" id="{5C87BDE8-6F60-DE8B-531F-80E1A6A3AED8}"/>
              </a:ext>
            </a:extLst>
          </p:cNvPr>
          <p:cNvSpPr txBox="1"/>
          <p:nvPr/>
        </p:nvSpPr>
        <p:spPr>
          <a:xfrm>
            <a:off x="1956342" y="3886663"/>
            <a:ext cx="2938194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2000">
                <a:solidFill>
                  <a:srgbClr val="001A79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Focus groups, student surveys</a:t>
            </a:r>
          </a:p>
        </p:txBody>
      </p:sp>
      <p:sp>
        <p:nvSpPr>
          <p:cNvPr id="153" name="TextBox 63">
            <a:extLst>
              <a:ext uri="{FF2B5EF4-FFF2-40B4-BE49-F238E27FC236}">
                <a16:creationId xmlns:a16="http://schemas.microsoft.com/office/drawing/2014/main" id="{B751776B-E2AD-F407-C500-A4835DA3F78E}"/>
              </a:ext>
            </a:extLst>
          </p:cNvPr>
          <p:cNvSpPr txBox="1"/>
          <p:nvPr/>
        </p:nvSpPr>
        <p:spPr>
          <a:xfrm>
            <a:off x="1956342" y="3644652"/>
            <a:ext cx="2938194" cy="21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2000" b="1">
                <a:solidFill>
                  <a:srgbClr val="001A79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Kick-off October 2025</a:t>
            </a:r>
          </a:p>
        </p:txBody>
      </p:sp>
      <p:grpSp>
        <p:nvGrpSpPr>
          <p:cNvPr id="154" name="Group 64">
            <a:extLst>
              <a:ext uri="{FF2B5EF4-FFF2-40B4-BE49-F238E27FC236}">
                <a16:creationId xmlns:a16="http://schemas.microsoft.com/office/drawing/2014/main" id="{6A851AEE-5500-41AB-D9F6-1440DD4AF875}"/>
              </a:ext>
            </a:extLst>
          </p:cNvPr>
          <p:cNvGrpSpPr/>
          <p:nvPr/>
        </p:nvGrpSpPr>
        <p:grpSpPr>
          <a:xfrm>
            <a:off x="1136382" y="3721361"/>
            <a:ext cx="513213" cy="513213"/>
            <a:chOff x="0" y="0"/>
            <a:chExt cx="812800" cy="812800"/>
          </a:xfrm>
        </p:grpSpPr>
        <p:sp>
          <p:nvSpPr>
            <p:cNvPr id="155" name="Freeform 65">
              <a:extLst>
                <a:ext uri="{FF2B5EF4-FFF2-40B4-BE49-F238E27FC236}">
                  <a16:creationId xmlns:a16="http://schemas.microsoft.com/office/drawing/2014/main" id="{81EBC7F2-B9FB-3D18-E87D-4F36A67C9FB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1A79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56" name="TextBox 66">
              <a:extLst>
                <a:ext uri="{FF2B5EF4-FFF2-40B4-BE49-F238E27FC236}">
                  <a16:creationId xmlns:a16="http://schemas.microsoft.com/office/drawing/2014/main" id="{D25060AC-89DC-8297-1B92-0A15370A2FCB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157" name="TextBox 67">
            <a:extLst>
              <a:ext uri="{FF2B5EF4-FFF2-40B4-BE49-F238E27FC236}">
                <a16:creationId xmlns:a16="http://schemas.microsoft.com/office/drawing/2014/main" id="{13EEF000-09BE-A16B-AE5E-881C98B9C8CC}"/>
              </a:ext>
            </a:extLst>
          </p:cNvPr>
          <p:cNvSpPr txBox="1"/>
          <p:nvPr/>
        </p:nvSpPr>
        <p:spPr>
          <a:xfrm>
            <a:off x="1225184" y="3724992"/>
            <a:ext cx="731158" cy="39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7BB9CB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03</a:t>
            </a:r>
          </a:p>
        </p:txBody>
      </p:sp>
      <p:sp>
        <p:nvSpPr>
          <p:cNvPr id="158" name="TextBox 68">
            <a:extLst>
              <a:ext uri="{FF2B5EF4-FFF2-40B4-BE49-F238E27FC236}">
                <a16:creationId xmlns:a16="http://schemas.microsoft.com/office/drawing/2014/main" id="{09F12520-96A7-92FB-424D-16C7AF6C519F}"/>
              </a:ext>
            </a:extLst>
          </p:cNvPr>
          <p:cNvSpPr txBox="1"/>
          <p:nvPr/>
        </p:nvSpPr>
        <p:spPr>
          <a:xfrm>
            <a:off x="1963374" y="5088520"/>
            <a:ext cx="3117027" cy="202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2000">
                <a:solidFill>
                  <a:srgbClr val="001A79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Iterative testing throughout </a:t>
            </a:r>
          </a:p>
        </p:txBody>
      </p:sp>
      <p:grpSp>
        <p:nvGrpSpPr>
          <p:cNvPr id="159" name="Group 69">
            <a:extLst>
              <a:ext uri="{FF2B5EF4-FFF2-40B4-BE49-F238E27FC236}">
                <a16:creationId xmlns:a16="http://schemas.microsoft.com/office/drawing/2014/main" id="{A526F3EC-8660-C726-C410-EEF81BF7DB6F}"/>
              </a:ext>
            </a:extLst>
          </p:cNvPr>
          <p:cNvGrpSpPr/>
          <p:nvPr/>
        </p:nvGrpSpPr>
        <p:grpSpPr>
          <a:xfrm>
            <a:off x="1136382" y="4658091"/>
            <a:ext cx="513213" cy="513213"/>
            <a:chOff x="0" y="0"/>
            <a:chExt cx="812800" cy="812800"/>
          </a:xfrm>
        </p:grpSpPr>
        <p:sp>
          <p:nvSpPr>
            <p:cNvPr id="160" name="Freeform 70">
              <a:extLst>
                <a:ext uri="{FF2B5EF4-FFF2-40B4-BE49-F238E27FC236}">
                  <a16:creationId xmlns:a16="http://schemas.microsoft.com/office/drawing/2014/main" id="{0617B661-A0E8-B323-53A6-DC89769447D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1A79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61" name="TextBox 71">
              <a:extLst>
                <a:ext uri="{FF2B5EF4-FFF2-40B4-BE49-F238E27FC236}">
                  <a16:creationId xmlns:a16="http://schemas.microsoft.com/office/drawing/2014/main" id="{E06A58CD-F953-D57D-FD10-7E738B6B2F7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162" name="TextBox 72">
            <a:extLst>
              <a:ext uri="{FF2B5EF4-FFF2-40B4-BE49-F238E27FC236}">
                <a16:creationId xmlns:a16="http://schemas.microsoft.com/office/drawing/2014/main" id="{4BD34C95-205D-C38B-BC98-B5FCA1BE02BA}"/>
              </a:ext>
            </a:extLst>
          </p:cNvPr>
          <p:cNvSpPr txBox="1"/>
          <p:nvPr/>
        </p:nvSpPr>
        <p:spPr>
          <a:xfrm>
            <a:off x="1225184" y="4671754"/>
            <a:ext cx="731158" cy="39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FF791E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04</a:t>
            </a:r>
          </a:p>
        </p:txBody>
      </p:sp>
      <p:sp>
        <p:nvSpPr>
          <p:cNvPr id="163" name="TextBox 73">
            <a:extLst>
              <a:ext uri="{FF2B5EF4-FFF2-40B4-BE49-F238E27FC236}">
                <a16:creationId xmlns:a16="http://schemas.microsoft.com/office/drawing/2014/main" id="{AC22736A-1727-CEF3-4C8F-452330A900EF}"/>
              </a:ext>
            </a:extLst>
          </p:cNvPr>
          <p:cNvSpPr txBox="1"/>
          <p:nvPr/>
        </p:nvSpPr>
        <p:spPr>
          <a:xfrm>
            <a:off x="1950133" y="5893759"/>
            <a:ext cx="2938194" cy="21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2000">
                <a:solidFill>
                  <a:srgbClr val="001A79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April 2026</a:t>
            </a:r>
          </a:p>
        </p:txBody>
      </p:sp>
      <p:sp>
        <p:nvSpPr>
          <p:cNvPr id="164" name="TextBox 74">
            <a:extLst>
              <a:ext uri="{FF2B5EF4-FFF2-40B4-BE49-F238E27FC236}">
                <a16:creationId xmlns:a16="http://schemas.microsoft.com/office/drawing/2014/main" id="{9B239534-79BD-B9C3-03CA-975EFC87ECA3}"/>
              </a:ext>
            </a:extLst>
          </p:cNvPr>
          <p:cNvSpPr txBox="1"/>
          <p:nvPr/>
        </p:nvSpPr>
        <p:spPr>
          <a:xfrm>
            <a:off x="1940349" y="5598459"/>
            <a:ext cx="2938194" cy="211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2000" b="1">
                <a:solidFill>
                  <a:srgbClr val="001A79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Soft Launch</a:t>
            </a:r>
          </a:p>
        </p:txBody>
      </p:sp>
      <p:grpSp>
        <p:nvGrpSpPr>
          <p:cNvPr id="165" name="Group 75">
            <a:extLst>
              <a:ext uri="{FF2B5EF4-FFF2-40B4-BE49-F238E27FC236}">
                <a16:creationId xmlns:a16="http://schemas.microsoft.com/office/drawing/2014/main" id="{43A22C79-F165-463C-D1F7-52ACC90D4135}"/>
              </a:ext>
            </a:extLst>
          </p:cNvPr>
          <p:cNvGrpSpPr/>
          <p:nvPr/>
        </p:nvGrpSpPr>
        <p:grpSpPr>
          <a:xfrm>
            <a:off x="1136382" y="5612524"/>
            <a:ext cx="513213" cy="513213"/>
            <a:chOff x="0" y="0"/>
            <a:chExt cx="812800" cy="812800"/>
          </a:xfrm>
        </p:grpSpPr>
        <p:sp>
          <p:nvSpPr>
            <p:cNvPr id="166" name="Freeform 76">
              <a:extLst>
                <a:ext uri="{FF2B5EF4-FFF2-40B4-BE49-F238E27FC236}">
                  <a16:creationId xmlns:a16="http://schemas.microsoft.com/office/drawing/2014/main" id="{0BD14384-1C51-3507-06BD-BDAF070873E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1A79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67" name="TextBox 77">
              <a:extLst>
                <a:ext uri="{FF2B5EF4-FFF2-40B4-BE49-F238E27FC236}">
                  <a16:creationId xmlns:a16="http://schemas.microsoft.com/office/drawing/2014/main" id="{A5EE599C-BC27-2356-B1FE-4CF4A493DC2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93"/>
                </a:lnSpc>
              </a:pPr>
              <a:endParaRPr sz="1200"/>
            </a:p>
          </p:txBody>
        </p:sp>
      </p:grpSp>
      <p:sp>
        <p:nvSpPr>
          <p:cNvPr id="168" name="TextBox 78">
            <a:extLst>
              <a:ext uri="{FF2B5EF4-FFF2-40B4-BE49-F238E27FC236}">
                <a16:creationId xmlns:a16="http://schemas.microsoft.com/office/drawing/2014/main" id="{5714F4A9-8704-FD56-5B9A-D415B0CD799E}"/>
              </a:ext>
            </a:extLst>
          </p:cNvPr>
          <p:cNvSpPr txBox="1"/>
          <p:nvPr/>
        </p:nvSpPr>
        <p:spPr>
          <a:xfrm>
            <a:off x="1225184" y="5618515"/>
            <a:ext cx="731158" cy="397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>
                <a:solidFill>
                  <a:srgbClr val="FAC8B4"/>
                </a:solidFill>
                <a:latin typeface="Halyard Display Book"/>
                <a:ea typeface="Halyard Display Book"/>
                <a:cs typeface="Halyard Display Book"/>
                <a:sym typeface="Halyard Display Book"/>
              </a:rPr>
              <a:t>05</a:t>
            </a:r>
          </a:p>
        </p:txBody>
      </p:sp>
      <p:sp>
        <p:nvSpPr>
          <p:cNvPr id="169" name="TextBox 79">
            <a:extLst>
              <a:ext uri="{FF2B5EF4-FFF2-40B4-BE49-F238E27FC236}">
                <a16:creationId xmlns:a16="http://schemas.microsoft.com/office/drawing/2014/main" id="{472571AE-C6A3-66A3-CA72-F8E583514104}"/>
              </a:ext>
            </a:extLst>
          </p:cNvPr>
          <p:cNvSpPr txBox="1"/>
          <p:nvPr/>
        </p:nvSpPr>
        <p:spPr>
          <a:xfrm>
            <a:off x="1975333" y="4628729"/>
            <a:ext cx="2938194" cy="40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93"/>
              </a:lnSpc>
            </a:pPr>
            <a:r>
              <a:rPr lang="en-US" sz="2000" b="1">
                <a:solidFill>
                  <a:srgbClr val="001A79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Agreed scope &amp; began build</a:t>
            </a:r>
          </a:p>
        </p:txBody>
      </p:sp>
    </p:spTree>
    <p:extLst>
      <p:ext uri="{BB962C8B-B14F-4D97-AF65-F5344CB8AC3E}">
        <p14:creationId xmlns:p14="http://schemas.microsoft.com/office/powerpoint/2010/main" val="12464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13" grpId="0" animBg="1"/>
      <p:bldP spid="117" grpId="0" animBg="1"/>
      <p:bldP spid="121" grpId="0" animBg="1"/>
      <p:bldP spid="125" grpId="0" animBg="1"/>
      <p:bldP spid="129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43" grpId="0"/>
      <p:bldP spid="144" grpId="0"/>
      <p:bldP spid="145" grpId="0"/>
      <p:bldP spid="146" grpId="0"/>
      <p:bldP spid="147" grpId="0"/>
      <p:bldP spid="151" grpId="0"/>
      <p:bldP spid="152" grpId="0"/>
      <p:bldP spid="153" grpId="0"/>
      <p:bldP spid="157" grpId="0"/>
      <p:bldP spid="158" grpId="0"/>
      <p:bldP spid="162" grpId="0"/>
      <p:bldP spid="163" grpId="0"/>
      <p:bldP spid="164" grpId="0"/>
      <p:bldP spid="168" grpId="0"/>
      <p:bldP spid="1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59650-6A20-D7F7-A129-C103A65C71EF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E9E1D-48AB-95C0-7B31-00877BBA265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B4360-5F91-05D1-0FDF-56F5BA21C0CA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F891C5-10D1-0647-298F-1C407882354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7F188E-B4C5-6C05-10E3-BF95D3501805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29367A7-CD2E-243E-FE89-4DCA794507A9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280603-B501-3F5D-DB43-96DFF4F54279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F9BA92-F4E7-8597-45DF-92F241BBE697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9BDA28-A2A0-CD1F-4169-EF89992D9E8A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5" name="Picture 14" descr="A person sitting on a bench with a computer&#10;&#10;AI-generated content may be incorrect.">
            <a:extLst>
              <a:ext uri="{FF2B5EF4-FFF2-40B4-BE49-F238E27FC236}">
                <a16:creationId xmlns:a16="http://schemas.microsoft.com/office/drawing/2014/main" id="{C30160F0-BB07-53DE-16A5-9013BB21B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5423"/>
            <a:ext cx="11765905" cy="784884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BCB1DDF-E26A-AFF6-F770-AB5A5FB0899E}"/>
              </a:ext>
            </a:extLst>
          </p:cNvPr>
          <p:cNvSpPr/>
          <p:nvPr/>
        </p:nvSpPr>
        <p:spPr>
          <a:xfrm>
            <a:off x="182822" y="805542"/>
            <a:ext cx="4650436" cy="3257696"/>
          </a:xfrm>
          <a:prstGeom prst="roundRect">
            <a:avLst/>
          </a:prstGeom>
          <a:solidFill>
            <a:srgbClr val="ACF5BD"/>
          </a:solidFill>
          <a:ln>
            <a:solidFill>
              <a:srgbClr val="ACF5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2D8B0-F2E7-667B-41D1-447830DBE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95" y="912103"/>
            <a:ext cx="4254762" cy="2239026"/>
          </a:xfrm>
        </p:spPr>
        <p:txBody>
          <a:bodyPr>
            <a:noAutofit/>
          </a:bodyPr>
          <a:lstStyle/>
          <a:p>
            <a:r>
              <a:rPr lang="en-US" sz="3200"/>
              <a:t>“I struggle to "keep up" with what events are happening in the university on certain days due to the amount of emails I get”</a:t>
            </a:r>
            <a:br>
              <a:rPr lang="en-US" sz="2400"/>
            </a:br>
            <a:endParaRPr lang="en-IE" sz="2400"/>
          </a:p>
        </p:txBody>
      </p:sp>
    </p:spTree>
    <p:extLst>
      <p:ext uri="{BB962C8B-B14F-4D97-AF65-F5344CB8AC3E}">
        <p14:creationId xmlns:p14="http://schemas.microsoft.com/office/powerpoint/2010/main" val="4015562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73216-F8FF-0870-2A67-A57BBF52FA99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8387A-C5F5-21C2-16EF-704C316DFF18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423B40-DCD7-4B3C-C915-C23BE75B74A9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DD9A4D-69E7-7F60-80FA-8FFA46E44D2E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B8D8E4-F4AA-76AD-75C5-760933D56364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AD9D4F-639F-7F4F-20DD-A2F18FF81DA9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18377-A0F9-A317-E27C-E1E3B70743E7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40880E-8996-B629-AE82-084FAB916E0B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CF257E-BB81-4AE3-A47E-4CE1F4B6ED39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A3981D-EC19-3782-D659-698E26F16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715" y="-1120656"/>
            <a:ext cx="11963400" cy="798533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D7C085-AB29-51AD-1337-08F01C4154E2}"/>
              </a:ext>
            </a:extLst>
          </p:cNvPr>
          <p:cNvSpPr/>
          <p:nvPr/>
        </p:nvSpPr>
        <p:spPr>
          <a:xfrm>
            <a:off x="370115" y="149226"/>
            <a:ext cx="5887260" cy="2180318"/>
          </a:xfrm>
          <a:prstGeom prst="roundRect">
            <a:avLst/>
          </a:prstGeom>
          <a:solidFill>
            <a:srgbClr val="ACF5BD"/>
          </a:solidFill>
          <a:ln>
            <a:solidFill>
              <a:srgbClr val="ACF5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5A26B-237C-9AD2-B973-1B9E8371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207" y="285935"/>
            <a:ext cx="5686167" cy="2787342"/>
          </a:xfrm>
        </p:spPr>
        <p:txBody>
          <a:bodyPr>
            <a:normAutofit/>
          </a:bodyPr>
          <a:lstStyle/>
          <a:p>
            <a:r>
              <a:rPr lang="en-US" sz="3200"/>
              <a:t>“Assignments and timetables are awful to access as you have to click into so many links to actually get to the regularly used links” </a:t>
            </a:r>
            <a:endParaRPr lang="en-IE" sz="3200"/>
          </a:p>
        </p:txBody>
      </p:sp>
    </p:spTree>
    <p:extLst>
      <p:ext uri="{BB962C8B-B14F-4D97-AF65-F5344CB8AC3E}">
        <p14:creationId xmlns:p14="http://schemas.microsoft.com/office/powerpoint/2010/main" val="530956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9A073-91CF-AAF3-21BC-720CAB273BF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521616-9A09-CA1F-8B3B-B95853F34401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61CD5F-B2E3-643A-F038-EF1E5BB81BC4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85EA81-2D76-02BD-7596-D9B0BF5394D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4A84ED-7154-E0E5-F87B-9ABD376CCCBA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E12C98-79AC-4E04-0C60-EB595206BB54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2B953F-FEB1-610A-281F-13497C6F8856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F2E385-B733-A419-DD76-DDB5F7627450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4AEA4B0-4A76-0A6C-566C-86B299CC01F0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5" name="Picture 14" descr="A person wearing headphones and smiling&#10;&#10;AI-generated content may be incorrect.">
            <a:extLst>
              <a:ext uri="{FF2B5EF4-FFF2-40B4-BE49-F238E27FC236}">
                <a16:creationId xmlns:a16="http://schemas.microsoft.com/office/drawing/2014/main" id="{5D1370A5-4CC7-2ED1-ABFA-0F3AD299A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37"/>
            <a:ext cx="11774685" cy="784917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E2FF2DA-91E3-C306-C492-4B01D3C117D5}"/>
              </a:ext>
            </a:extLst>
          </p:cNvPr>
          <p:cNvSpPr/>
          <p:nvPr/>
        </p:nvSpPr>
        <p:spPr>
          <a:xfrm>
            <a:off x="6607629" y="2950029"/>
            <a:ext cx="4822371" cy="2253342"/>
          </a:xfrm>
          <a:prstGeom prst="roundRect">
            <a:avLst/>
          </a:prstGeom>
          <a:solidFill>
            <a:srgbClr val="ACF5BD"/>
          </a:solidFill>
          <a:ln>
            <a:solidFill>
              <a:srgbClr val="ACF5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B0E108-F2A6-19B7-12FD-5CDA841C3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693" y="3110892"/>
            <a:ext cx="4120242" cy="1904677"/>
          </a:xfrm>
        </p:spPr>
        <p:txBody>
          <a:bodyPr>
            <a:noAutofit/>
          </a:bodyPr>
          <a:lstStyle/>
          <a:p>
            <a:r>
              <a:rPr lang="en-US" sz="3200"/>
              <a:t>“Make the timetable better formatted and </a:t>
            </a:r>
            <a:r>
              <a:rPr lang="en-US" sz="3200" err="1"/>
              <a:t>customised</a:t>
            </a:r>
            <a:r>
              <a:rPr lang="en-US" sz="3200"/>
              <a:t> to the fit my phone”</a:t>
            </a:r>
            <a:endParaRPr lang="en-IE" sz="3200"/>
          </a:p>
        </p:txBody>
      </p:sp>
    </p:spTree>
    <p:extLst>
      <p:ext uri="{BB962C8B-B14F-4D97-AF65-F5344CB8AC3E}">
        <p14:creationId xmlns:p14="http://schemas.microsoft.com/office/powerpoint/2010/main" val="107483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A7993F-09F6-A6BC-C929-3A35F0FBEED1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63095-D55C-601E-0D31-067225A5AB1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7C78B6-7163-8074-E431-885A4DBDDA6B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148218-701C-EA7A-D44D-CF2260156F35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B31EB1-4240-28BB-8C53-D075E317F86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77298EA-E52C-83B7-EB7A-FF56D7B021FF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8E95C2-4330-1635-3974-15F0EA5545A1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5492F9-1524-526F-3CFF-9446FB453F7D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BB31D88-8B27-CECA-2632-A2DC1B494E09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5" name="Picture 14" descr="Two women sitting at a table with a computer&#10;&#10;AI-generated content may be incorrect.">
            <a:extLst>
              <a:ext uri="{FF2B5EF4-FFF2-40B4-BE49-F238E27FC236}">
                <a16:creationId xmlns:a16="http://schemas.microsoft.com/office/drawing/2014/main" id="{51BDF7B0-A1B2-4049-B97B-9CBCCA6F4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073" y="-1114764"/>
            <a:ext cx="11990429" cy="7991667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8027A65-3A82-8D48-612B-559D874062D1}"/>
              </a:ext>
            </a:extLst>
          </p:cNvPr>
          <p:cNvSpPr/>
          <p:nvPr/>
        </p:nvSpPr>
        <p:spPr>
          <a:xfrm>
            <a:off x="2622915" y="4201886"/>
            <a:ext cx="6423114" cy="2209800"/>
          </a:xfrm>
          <a:prstGeom prst="roundRect">
            <a:avLst/>
          </a:prstGeom>
          <a:solidFill>
            <a:srgbClr val="ACF5BD"/>
          </a:solidFill>
          <a:ln>
            <a:solidFill>
              <a:srgbClr val="ACF5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9DB34-DAB8-E82D-7A9D-721656630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7898" y="4345348"/>
            <a:ext cx="5933256" cy="2787342"/>
          </a:xfrm>
        </p:spPr>
        <p:txBody>
          <a:bodyPr>
            <a:normAutofit/>
          </a:bodyPr>
          <a:lstStyle/>
          <a:p>
            <a:r>
              <a:rPr lang="en-US" sz="3200"/>
              <a:t>“Exam results have a strange layout, print layout of timetable is not available therefore you have to have two screenshots”</a:t>
            </a:r>
            <a:br>
              <a:rPr lang="en-IE" sz="3200" i="1"/>
            </a:br>
            <a:endParaRPr lang="en-IE" sz="3200" i="1"/>
          </a:p>
        </p:txBody>
      </p:sp>
    </p:spTree>
    <p:extLst>
      <p:ext uri="{BB962C8B-B14F-4D97-AF65-F5344CB8AC3E}">
        <p14:creationId xmlns:p14="http://schemas.microsoft.com/office/powerpoint/2010/main" val="416365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D03C7-458D-7DDD-C21A-77904D7E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765" y="697716"/>
            <a:ext cx="8467664" cy="2787342"/>
          </a:xfrm>
        </p:spPr>
        <p:txBody>
          <a:bodyPr/>
          <a:lstStyle/>
          <a:p>
            <a:r>
              <a:rPr lang="en-GB" b="1"/>
              <a:t>Biggest pain points for students…</a:t>
            </a:r>
            <a:endParaRPr lang="en-IE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A221C-CB12-B989-D5DF-B5D97CB57E95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24908-3731-9446-9364-43490968FADF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4260C8-9249-1AA3-25E8-2327B744F20C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36C02A-CA72-D76D-4FDC-4FB5CECC8164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D51314-5057-C937-F0E3-30820FC3C608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411A10-3ACE-DD92-0455-013659960AB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8FAEEB-77BA-ACCD-E2E9-B55B386DD2DF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555759-F34D-30B3-CD93-04E8759A4D03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3B12C40-B670-16F5-AA8D-719A36251338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25D14284-8819-F37E-469C-96D037711E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5875821"/>
              </p:ext>
            </p:extLst>
          </p:nvPr>
        </p:nvGraphicFramePr>
        <p:xfrm>
          <a:off x="1493261" y="2091387"/>
          <a:ext cx="8768103" cy="4211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824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C0B665F-E03E-445F-84D5-B5F3DCADC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graphicEl>
                                              <a:dgm id="{1C0B665F-E03E-445F-84D5-B5F3DCADCA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graphicEl>
                                              <a:dgm id="{1C0B665F-E03E-445F-84D5-B5F3DCADC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graphicEl>
                                              <a:dgm id="{1C0B665F-E03E-445F-84D5-B5F3DCADC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BE6E7AA-72A7-44AF-8198-44C940321D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graphicEl>
                                              <a:dgm id="{9BE6E7AA-72A7-44AF-8198-44C940321D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graphicEl>
                                              <a:dgm id="{9BE6E7AA-72A7-44AF-8198-44C940321D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graphicEl>
                                              <a:dgm id="{9BE6E7AA-72A7-44AF-8198-44C940321D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D859444-7563-480C-85BD-4C19C82074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graphicEl>
                                              <a:dgm id="{0D859444-7563-480C-85BD-4C19C82074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graphicEl>
                                              <a:dgm id="{0D859444-7563-480C-85BD-4C19C82074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graphicEl>
                                              <a:dgm id="{0D859444-7563-480C-85BD-4C19C82074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7ED7784-4FE1-47F4-8A0E-4FBE338042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graphicEl>
                                              <a:dgm id="{07ED7784-4FE1-47F4-8A0E-4FBE338042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graphicEl>
                                              <a:dgm id="{07ED7784-4FE1-47F4-8A0E-4FBE338042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graphicEl>
                                              <a:dgm id="{07ED7784-4FE1-47F4-8A0E-4FBE338042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967C9253-5997-411A-B734-894CA96F6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graphicEl>
                                              <a:dgm id="{967C9253-5997-411A-B734-894CA96F60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graphicEl>
                                              <a:dgm id="{967C9253-5997-411A-B734-894CA96F6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graphicEl>
                                              <a:dgm id="{967C9253-5997-411A-B734-894CA96F60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7FAB69F-906D-4C70-864E-6F0895C54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graphicEl>
                                              <a:dgm id="{07FAB69F-906D-4C70-864E-6F0895C54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graphicEl>
                                              <a:dgm id="{07FAB69F-906D-4C70-864E-6F0895C54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graphicEl>
                                              <a:dgm id="{07FAB69F-906D-4C70-864E-6F0895C54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10050" y="2476500"/>
            <a:ext cx="3771900" cy="37719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ln w="28575" cap="sq">
              <a:solidFill>
                <a:srgbClr val="005B5E"/>
              </a:solidFill>
              <a:prstDash val="solid"/>
              <a:miter/>
            </a:ln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14612" y="2681062"/>
            <a:ext cx="3362777" cy="336277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2151" b="-2151"/>
              </a:stretch>
            </a:blipFill>
          </p:spPr>
          <p:txBody>
            <a:bodyPr/>
            <a:lstStyle/>
            <a:p>
              <a:endParaRPr lang="en-IE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270196" y="2303860"/>
            <a:ext cx="2915901" cy="291590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B5E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451167" y="2484830"/>
            <a:ext cx="2553959" cy="255395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5566" r="-179130"/>
              </a:stretch>
            </a:blipFill>
          </p:spPr>
          <p:txBody>
            <a:bodyPr/>
            <a:lstStyle/>
            <a:p>
              <a:endParaRPr lang="en-IE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05904" y="2303860"/>
            <a:ext cx="2915901" cy="291590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B5E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00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86875" y="2484830"/>
            <a:ext cx="2553959" cy="25539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E" sz="1200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F57B8450-330D-1896-97B3-D86E9C4B3E7A}"/>
              </a:ext>
            </a:extLst>
          </p:cNvPr>
          <p:cNvSpPr txBox="1">
            <a:spLocks/>
          </p:cNvSpPr>
          <p:nvPr/>
        </p:nvSpPr>
        <p:spPr>
          <a:xfrm>
            <a:off x="1111765" y="697716"/>
            <a:ext cx="8467664" cy="72468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 u="none" kern="1200" spc="-150">
                <a:solidFill>
                  <a:srgbClr val="001A7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b="1"/>
              <a:t>Student partners</a:t>
            </a:r>
            <a:endParaRPr lang="en-IE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70270-C8DC-BF41-9C1C-F3110EE28F76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3368E-A34E-D7CD-E73D-38E2A16E337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22D134-C57E-21D1-28EC-F7FBD90D5DA6}"/>
              </a:ext>
            </a:extLst>
          </p:cNvPr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FDA971-02E5-917F-D204-B4346257E02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47731A-7BBC-0E95-3120-FD9CE8781BA9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87563DE-16CD-2671-22CF-F4CFDA73A90E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3DF260-BCDB-D302-F840-ED70795C3FFF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1324CC-20FB-5882-9338-ED92DE65ECB9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73A6E9-D305-C008-855C-99104D04B1A5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181C05-A8FB-A134-D480-125B544581E8}"/>
              </a:ext>
            </a:extLst>
          </p:cNvPr>
          <p:cNvSpPr txBox="1">
            <a:spLocks/>
          </p:cNvSpPr>
          <p:nvPr/>
        </p:nvSpPr>
        <p:spPr>
          <a:xfrm>
            <a:off x="1111765" y="697716"/>
            <a:ext cx="8467664" cy="2787342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 u="none" kern="1200" spc="-150">
                <a:solidFill>
                  <a:srgbClr val="001A7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b="1"/>
              <a:t>Our technology landscape</a:t>
            </a:r>
            <a:endParaRPr lang="en-IE" b="1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A3CEC24C-D5F4-50F2-0289-E4A4A96A4377}"/>
              </a:ext>
            </a:extLst>
          </p:cNvPr>
          <p:cNvSpPr/>
          <p:nvPr/>
        </p:nvSpPr>
        <p:spPr>
          <a:xfrm>
            <a:off x="792409" y="3770662"/>
            <a:ext cx="1905941" cy="401980"/>
          </a:xfrm>
          <a:custGeom>
            <a:avLst/>
            <a:gdLst/>
            <a:ahLst/>
            <a:cxnLst/>
            <a:rect l="l" t="t" r="r" b="b"/>
            <a:pathLst>
              <a:path w="2858911" h="602970">
                <a:moveTo>
                  <a:pt x="0" y="0"/>
                </a:moveTo>
                <a:lnTo>
                  <a:pt x="2858911" y="0"/>
                </a:lnTo>
                <a:lnTo>
                  <a:pt x="2858911" y="602970"/>
                </a:lnTo>
                <a:lnTo>
                  <a:pt x="0" y="6029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9496A01B-8C56-7ED4-D625-FA86E9A39D32}"/>
              </a:ext>
            </a:extLst>
          </p:cNvPr>
          <p:cNvSpPr/>
          <p:nvPr/>
        </p:nvSpPr>
        <p:spPr>
          <a:xfrm>
            <a:off x="792409" y="4336756"/>
            <a:ext cx="1905941" cy="401980"/>
          </a:xfrm>
          <a:custGeom>
            <a:avLst/>
            <a:gdLst/>
            <a:ahLst/>
            <a:cxnLst/>
            <a:rect l="l" t="t" r="r" b="b"/>
            <a:pathLst>
              <a:path w="2858911" h="602970">
                <a:moveTo>
                  <a:pt x="0" y="0"/>
                </a:moveTo>
                <a:lnTo>
                  <a:pt x="2858911" y="0"/>
                </a:lnTo>
                <a:lnTo>
                  <a:pt x="2858911" y="602970"/>
                </a:lnTo>
                <a:lnTo>
                  <a:pt x="0" y="6029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5BD0D2C1-FA1F-2274-69DF-977D3804958E}"/>
              </a:ext>
            </a:extLst>
          </p:cNvPr>
          <p:cNvSpPr/>
          <p:nvPr/>
        </p:nvSpPr>
        <p:spPr>
          <a:xfrm>
            <a:off x="792409" y="4903836"/>
            <a:ext cx="1905941" cy="401980"/>
          </a:xfrm>
          <a:custGeom>
            <a:avLst/>
            <a:gdLst/>
            <a:ahLst/>
            <a:cxnLst/>
            <a:rect l="l" t="t" r="r" b="b"/>
            <a:pathLst>
              <a:path w="2858911" h="602970">
                <a:moveTo>
                  <a:pt x="0" y="0"/>
                </a:moveTo>
                <a:lnTo>
                  <a:pt x="2858911" y="0"/>
                </a:lnTo>
                <a:lnTo>
                  <a:pt x="2858911" y="602971"/>
                </a:lnTo>
                <a:lnTo>
                  <a:pt x="0" y="6029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C03F9BD3-714C-BC40-83CC-A28C454AB843}"/>
              </a:ext>
            </a:extLst>
          </p:cNvPr>
          <p:cNvSpPr/>
          <p:nvPr/>
        </p:nvSpPr>
        <p:spPr>
          <a:xfrm>
            <a:off x="2968025" y="4903836"/>
            <a:ext cx="1905941" cy="401980"/>
          </a:xfrm>
          <a:custGeom>
            <a:avLst/>
            <a:gdLst/>
            <a:ahLst/>
            <a:cxnLst/>
            <a:rect l="l" t="t" r="r" b="b"/>
            <a:pathLst>
              <a:path w="2858911" h="602970">
                <a:moveTo>
                  <a:pt x="0" y="0"/>
                </a:moveTo>
                <a:lnTo>
                  <a:pt x="2858911" y="0"/>
                </a:lnTo>
                <a:lnTo>
                  <a:pt x="2858911" y="602971"/>
                </a:lnTo>
                <a:lnTo>
                  <a:pt x="0" y="6029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B9D79975-D557-5C16-96B8-7888BDAD3D59}"/>
              </a:ext>
            </a:extLst>
          </p:cNvPr>
          <p:cNvSpPr/>
          <p:nvPr/>
        </p:nvSpPr>
        <p:spPr>
          <a:xfrm>
            <a:off x="5140665" y="4903836"/>
            <a:ext cx="1905941" cy="401980"/>
          </a:xfrm>
          <a:custGeom>
            <a:avLst/>
            <a:gdLst/>
            <a:ahLst/>
            <a:cxnLst/>
            <a:rect l="l" t="t" r="r" b="b"/>
            <a:pathLst>
              <a:path w="2858911" h="602970">
                <a:moveTo>
                  <a:pt x="0" y="0"/>
                </a:moveTo>
                <a:lnTo>
                  <a:pt x="2858912" y="0"/>
                </a:lnTo>
                <a:lnTo>
                  <a:pt x="2858912" y="602971"/>
                </a:lnTo>
                <a:lnTo>
                  <a:pt x="0" y="6029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25F6125B-7ADA-DE05-653E-E31FF6461BE8}"/>
              </a:ext>
            </a:extLst>
          </p:cNvPr>
          <p:cNvSpPr/>
          <p:nvPr/>
        </p:nvSpPr>
        <p:spPr>
          <a:xfrm>
            <a:off x="7313307" y="4903836"/>
            <a:ext cx="1905941" cy="401980"/>
          </a:xfrm>
          <a:custGeom>
            <a:avLst/>
            <a:gdLst/>
            <a:ahLst/>
            <a:cxnLst/>
            <a:rect l="l" t="t" r="r" b="b"/>
            <a:pathLst>
              <a:path w="2858911" h="602970">
                <a:moveTo>
                  <a:pt x="0" y="0"/>
                </a:moveTo>
                <a:lnTo>
                  <a:pt x="2858911" y="0"/>
                </a:lnTo>
                <a:lnTo>
                  <a:pt x="2858911" y="602971"/>
                </a:lnTo>
                <a:lnTo>
                  <a:pt x="0" y="6029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D7A40026-83EB-FB88-0DE7-AB2491C4320F}"/>
              </a:ext>
            </a:extLst>
          </p:cNvPr>
          <p:cNvSpPr/>
          <p:nvPr/>
        </p:nvSpPr>
        <p:spPr>
          <a:xfrm>
            <a:off x="9485947" y="4903836"/>
            <a:ext cx="1905941" cy="401980"/>
          </a:xfrm>
          <a:custGeom>
            <a:avLst/>
            <a:gdLst/>
            <a:ahLst/>
            <a:cxnLst/>
            <a:rect l="l" t="t" r="r" b="b"/>
            <a:pathLst>
              <a:path w="2858911" h="602970">
                <a:moveTo>
                  <a:pt x="0" y="0"/>
                </a:moveTo>
                <a:lnTo>
                  <a:pt x="2858911" y="0"/>
                </a:lnTo>
                <a:lnTo>
                  <a:pt x="2858911" y="602971"/>
                </a:lnTo>
                <a:lnTo>
                  <a:pt x="0" y="6029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id="{537B6C6A-C977-95F6-1F02-E381716D2E32}"/>
              </a:ext>
            </a:extLst>
          </p:cNvPr>
          <p:cNvSpPr/>
          <p:nvPr/>
        </p:nvSpPr>
        <p:spPr>
          <a:xfrm>
            <a:off x="7313307" y="4336756"/>
            <a:ext cx="1905941" cy="401980"/>
          </a:xfrm>
          <a:custGeom>
            <a:avLst/>
            <a:gdLst/>
            <a:ahLst/>
            <a:cxnLst/>
            <a:rect l="l" t="t" r="r" b="b"/>
            <a:pathLst>
              <a:path w="2858911" h="602970">
                <a:moveTo>
                  <a:pt x="0" y="0"/>
                </a:moveTo>
                <a:lnTo>
                  <a:pt x="2858911" y="0"/>
                </a:lnTo>
                <a:lnTo>
                  <a:pt x="2858911" y="602970"/>
                </a:lnTo>
                <a:lnTo>
                  <a:pt x="0" y="6029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434EDA21-BA55-83DC-80A6-C3B79C942901}"/>
              </a:ext>
            </a:extLst>
          </p:cNvPr>
          <p:cNvSpPr/>
          <p:nvPr/>
        </p:nvSpPr>
        <p:spPr>
          <a:xfrm>
            <a:off x="7313307" y="3770662"/>
            <a:ext cx="1905941" cy="401980"/>
          </a:xfrm>
          <a:custGeom>
            <a:avLst/>
            <a:gdLst/>
            <a:ahLst/>
            <a:cxnLst/>
            <a:rect l="l" t="t" r="r" b="b"/>
            <a:pathLst>
              <a:path w="2858911" h="602970">
                <a:moveTo>
                  <a:pt x="0" y="0"/>
                </a:moveTo>
                <a:lnTo>
                  <a:pt x="2858911" y="0"/>
                </a:lnTo>
                <a:lnTo>
                  <a:pt x="2858911" y="602970"/>
                </a:lnTo>
                <a:lnTo>
                  <a:pt x="0" y="6029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25" name="Freeform 11">
            <a:extLst>
              <a:ext uri="{FF2B5EF4-FFF2-40B4-BE49-F238E27FC236}">
                <a16:creationId xmlns:a16="http://schemas.microsoft.com/office/drawing/2014/main" id="{A8607D45-4735-C82B-50FC-2CDFA0FBE402}"/>
              </a:ext>
            </a:extLst>
          </p:cNvPr>
          <p:cNvSpPr/>
          <p:nvPr/>
        </p:nvSpPr>
        <p:spPr>
          <a:xfrm>
            <a:off x="9485947" y="4336756"/>
            <a:ext cx="1905941" cy="401980"/>
          </a:xfrm>
          <a:custGeom>
            <a:avLst/>
            <a:gdLst/>
            <a:ahLst/>
            <a:cxnLst/>
            <a:rect l="l" t="t" r="r" b="b"/>
            <a:pathLst>
              <a:path w="2858911" h="602970">
                <a:moveTo>
                  <a:pt x="0" y="0"/>
                </a:moveTo>
                <a:lnTo>
                  <a:pt x="2858911" y="0"/>
                </a:lnTo>
                <a:lnTo>
                  <a:pt x="2858911" y="602970"/>
                </a:lnTo>
                <a:lnTo>
                  <a:pt x="0" y="6029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26" name="Freeform 12">
            <a:extLst>
              <a:ext uri="{FF2B5EF4-FFF2-40B4-BE49-F238E27FC236}">
                <a16:creationId xmlns:a16="http://schemas.microsoft.com/office/drawing/2014/main" id="{31100B4B-DFAB-C2E4-8122-51F76F180FF9}"/>
              </a:ext>
            </a:extLst>
          </p:cNvPr>
          <p:cNvSpPr/>
          <p:nvPr/>
        </p:nvSpPr>
        <p:spPr>
          <a:xfrm>
            <a:off x="9485947" y="3769675"/>
            <a:ext cx="1905941" cy="401980"/>
          </a:xfrm>
          <a:custGeom>
            <a:avLst/>
            <a:gdLst/>
            <a:ahLst/>
            <a:cxnLst/>
            <a:rect l="l" t="t" r="r" b="b"/>
            <a:pathLst>
              <a:path w="2858911" h="602970">
                <a:moveTo>
                  <a:pt x="0" y="0"/>
                </a:moveTo>
                <a:lnTo>
                  <a:pt x="2858911" y="0"/>
                </a:lnTo>
                <a:lnTo>
                  <a:pt x="2858911" y="602971"/>
                </a:lnTo>
                <a:lnTo>
                  <a:pt x="0" y="60297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grpSp>
        <p:nvGrpSpPr>
          <p:cNvPr id="27" name="Group 13">
            <a:extLst>
              <a:ext uri="{FF2B5EF4-FFF2-40B4-BE49-F238E27FC236}">
                <a16:creationId xmlns:a16="http://schemas.microsoft.com/office/drawing/2014/main" id="{4351ECEA-7747-A6DA-127F-A866B7052A02}"/>
              </a:ext>
            </a:extLst>
          </p:cNvPr>
          <p:cNvGrpSpPr/>
          <p:nvPr/>
        </p:nvGrpSpPr>
        <p:grpSpPr>
          <a:xfrm>
            <a:off x="792409" y="5513346"/>
            <a:ext cx="8514661" cy="699363"/>
            <a:chOff x="0" y="0"/>
            <a:chExt cx="3363817" cy="276292"/>
          </a:xfrm>
        </p:grpSpPr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E4B17419-071F-D342-FA82-296B565C8BD1}"/>
                </a:ext>
              </a:extLst>
            </p:cNvPr>
            <p:cNvSpPr/>
            <p:nvPr/>
          </p:nvSpPr>
          <p:spPr>
            <a:xfrm>
              <a:off x="0" y="0"/>
              <a:ext cx="3363817" cy="276292"/>
            </a:xfrm>
            <a:custGeom>
              <a:avLst/>
              <a:gdLst/>
              <a:ahLst/>
              <a:cxnLst/>
              <a:rect l="l" t="t" r="r" b="b"/>
              <a:pathLst>
                <a:path w="3363817" h="276292">
                  <a:moveTo>
                    <a:pt x="0" y="0"/>
                  </a:moveTo>
                  <a:lnTo>
                    <a:pt x="3363817" y="0"/>
                  </a:lnTo>
                  <a:lnTo>
                    <a:pt x="3363817" y="276292"/>
                  </a:lnTo>
                  <a:lnTo>
                    <a:pt x="0" y="276292"/>
                  </a:lnTo>
                  <a:close/>
                </a:path>
              </a:pathLst>
            </a:custGeom>
            <a:solidFill>
              <a:srgbClr val="001A79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DF8EB5E6-70DE-2C6D-2C30-61D768F941BA}"/>
                </a:ext>
              </a:extLst>
            </p:cNvPr>
            <p:cNvSpPr txBox="1"/>
            <p:nvPr/>
          </p:nvSpPr>
          <p:spPr>
            <a:xfrm>
              <a:off x="0" y="-76200"/>
              <a:ext cx="3363817" cy="3524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3546"/>
                </a:lnSpc>
              </a:pPr>
              <a:r>
                <a:rPr lang="en-US" sz="2533">
                  <a:solidFill>
                    <a:srgbClr val="FFFFFF"/>
                  </a:solidFill>
                  <a:latin typeface="Halyard Display"/>
                  <a:ea typeface="Halyard Display"/>
                  <a:cs typeface="Halyard Display"/>
                  <a:sym typeface="Halyard Display"/>
                </a:rPr>
                <a:t>Microsoft Fabric Data Lake</a:t>
              </a:r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AA285280-E94E-CA1E-16DB-E9A1CD72CED7}"/>
              </a:ext>
            </a:extLst>
          </p:cNvPr>
          <p:cNvGrpSpPr/>
          <p:nvPr/>
        </p:nvGrpSpPr>
        <p:grpSpPr>
          <a:xfrm>
            <a:off x="9485947" y="5513346"/>
            <a:ext cx="1905941" cy="699363"/>
            <a:chOff x="0" y="0"/>
            <a:chExt cx="752964" cy="276292"/>
          </a:xfrm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282BA16B-E550-95D6-AD2B-09821DE14345}"/>
                </a:ext>
              </a:extLst>
            </p:cNvPr>
            <p:cNvSpPr/>
            <p:nvPr/>
          </p:nvSpPr>
          <p:spPr>
            <a:xfrm>
              <a:off x="0" y="0"/>
              <a:ext cx="752964" cy="276292"/>
            </a:xfrm>
            <a:custGeom>
              <a:avLst/>
              <a:gdLst/>
              <a:ahLst/>
              <a:cxnLst/>
              <a:rect l="l" t="t" r="r" b="b"/>
              <a:pathLst>
                <a:path w="752964" h="276292">
                  <a:moveTo>
                    <a:pt x="0" y="0"/>
                  </a:moveTo>
                  <a:lnTo>
                    <a:pt x="752964" y="0"/>
                  </a:lnTo>
                  <a:lnTo>
                    <a:pt x="752964" y="276292"/>
                  </a:lnTo>
                  <a:lnTo>
                    <a:pt x="0" y="276292"/>
                  </a:lnTo>
                  <a:close/>
                </a:path>
              </a:pathLst>
            </a:custGeom>
            <a:solidFill>
              <a:srgbClr val="C8BEBF"/>
            </a:solidFill>
          </p:spPr>
          <p:txBody>
            <a:bodyPr/>
            <a:lstStyle/>
            <a:p>
              <a:endParaRPr lang="en-IE" sz="1200"/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E74800EB-2920-0553-F80B-BFBAC751706D}"/>
                </a:ext>
              </a:extLst>
            </p:cNvPr>
            <p:cNvSpPr txBox="1"/>
            <p:nvPr/>
          </p:nvSpPr>
          <p:spPr>
            <a:xfrm>
              <a:off x="0" y="-57150"/>
              <a:ext cx="752964" cy="33344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426"/>
                </a:lnSpc>
              </a:pPr>
              <a:r>
                <a:rPr lang="en-US" sz="1733">
                  <a:solidFill>
                    <a:srgbClr val="001A79"/>
                  </a:solidFill>
                  <a:latin typeface="Halyard Display"/>
                  <a:ea typeface="Halyard Display"/>
                  <a:cs typeface="Halyard Display"/>
                  <a:sym typeface="Halyard Display"/>
                </a:rPr>
                <a:t>Manual uploads to </a:t>
              </a:r>
              <a:r>
                <a:rPr lang="en-US" sz="1733" err="1">
                  <a:solidFill>
                    <a:srgbClr val="001A79"/>
                  </a:solidFill>
                  <a:latin typeface="Halyard Display"/>
                  <a:ea typeface="Halyard Display"/>
                  <a:cs typeface="Halyard Display"/>
                  <a:sym typeface="Halyard Display"/>
                </a:rPr>
                <a:t>myATU</a:t>
              </a:r>
              <a:endParaRPr lang="en-US" sz="1733">
                <a:solidFill>
                  <a:srgbClr val="001A79"/>
                </a:solidFill>
                <a:latin typeface="Halyard Display"/>
                <a:ea typeface="Halyard Display"/>
                <a:cs typeface="Halyard Display"/>
                <a:sym typeface="Halyard Display"/>
              </a:endParaRPr>
            </a:p>
          </p:txBody>
        </p:sp>
      </p:grpSp>
      <p:sp>
        <p:nvSpPr>
          <p:cNvPr id="33" name="Freeform 19">
            <a:extLst>
              <a:ext uri="{FF2B5EF4-FFF2-40B4-BE49-F238E27FC236}">
                <a16:creationId xmlns:a16="http://schemas.microsoft.com/office/drawing/2014/main" id="{AED4EE2B-D0ED-D087-F7E9-C2B37F96F40A}"/>
              </a:ext>
            </a:extLst>
          </p:cNvPr>
          <p:cNvSpPr/>
          <p:nvPr/>
        </p:nvSpPr>
        <p:spPr>
          <a:xfrm>
            <a:off x="7805876" y="2133568"/>
            <a:ext cx="920803" cy="819515"/>
          </a:xfrm>
          <a:custGeom>
            <a:avLst/>
            <a:gdLst/>
            <a:ahLst/>
            <a:cxnLst/>
            <a:rect l="l" t="t" r="r" b="b"/>
            <a:pathLst>
              <a:path w="1381205" h="1229273">
                <a:moveTo>
                  <a:pt x="0" y="0"/>
                </a:moveTo>
                <a:lnTo>
                  <a:pt x="1381205" y="0"/>
                </a:lnTo>
                <a:lnTo>
                  <a:pt x="1381205" y="1229273"/>
                </a:lnTo>
                <a:lnTo>
                  <a:pt x="0" y="12292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B5FC7400-4436-87E7-E285-27ABCEABB216}"/>
              </a:ext>
            </a:extLst>
          </p:cNvPr>
          <p:cNvSpPr/>
          <p:nvPr/>
        </p:nvSpPr>
        <p:spPr>
          <a:xfrm>
            <a:off x="9931652" y="2144737"/>
            <a:ext cx="1014531" cy="820502"/>
          </a:xfrm>
          <a:custGeom>
            <a:avLst/>
            <a:gdLst/>
            <a:ahLst/>
            <a:cxnLst/>
            <a:rect l="l" t="t" r="r" b="b"/>
            <a:pathLst>
              <a:path w="1521797" h="1230753">
                <a:moveTo>
                  <a:pt x="0" y="0"/>
                </a:moveTo>
                <a:lnTo>
                  <a:pt x="1521797" y="0"/>
                </a:lnTo>
                <a:lnTo>
                  <a:pt x="1521797" y="1230754"/>
                </a:lnTo>
                <a:lnTo>
                  <a:pt x="0" y="123075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35" name="Freeform 21">
            <a:extLst>
              <a:ext uri="{FF2B5EF4-FFF2-40B4-BE49-F238E27FC236}">
                <a16:creationId xmlns:a16="http://schemas.microsoft.com/office/drawing/2014/main" id="{C7206FCE-970C-DD1E-3E92-948D7CAEA765}"/>
              </a:ext>
            </a:extLst>
          </p:cNvPr>
          <p:cNvSpPr/>
          <p:nvPr/>
        </p:nvSpPr>
        <p:spPr>
          <a:xfrm>
            <a:off x="5597846" y="2092011"/>
            <a:ext cx="902629" cy="902629"/>
          </a:xfrm>
          <a:custGeom>
            <a:avLst/>
            <a:gdLst/>
            <a:ahLst/>
            <a:cxnLst/>
            <a:rect l="l" t="t" r="r" b="b"/>
            <a:pathLst>
              <a:path w="1353944" h="1353944">
                <a:moveTo>
                  <a:pt x="0" y="0"/>
                </a:moveTo>
                <a:lnTo>
                  <a:pt x="1353944" y="0"/>
                </a:lnTo>
                <a:lnTo>
                  <a:pt x="1353944" y="1353943"/>
                </a:lnTo>
                <a:lnTo>
                  <a:pt x="0" y="13539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36" name="Freeform 22">
            <a:extLst>
              <a:ext uri="{FF2B5EF4-FFF2-40B4-BE49-F238E27FC236}">
                <a16:creationId xmlns:a16="http://schemas.microsoft.com/office/drawing/2014/main" id="{207236A8-4784-C097-5B8D-58A214FF936A}"/>
              </a:ext>
            </a:extLst>
          </p:cNvPr>
          <p:cNvSpPr/>
          <p:nvPr/>
        </p:nvSpPr>
        <p:spPr>
          <a:xfrm>
            <a:off x="1348376" y="2080348"/>
            <a:ext cx="748371" cy="872735"/>
          </a:xfrm>
          <a:custGeom>
            <a:avLst/>
            <a:gdLst/>
            <a:ahLst/>
            <a:cxnLst/>
            <a:rect l="l" t="t" r="r" b="b"/>
            <a:pathLst>
              <a:path w="1122556" h="1309103">
                <a:moveTo>
                  <a:pt x="0" y="0"/>
                </a:moveTo>
                <a:lnTo>
                  <a:pt x="1122555" y="0"/>
                </a:lnTo>
                <a:lnTo>
                  <a:pt x="1122555" y="1309103"/>
                </a:lnTo>
                <a:lnTo>
                  <a:pt x="0" y="13091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E" sz="1200"/>
          </a:p>
        </p:txBody>
      </p:sp>
      <p:sp>
        <p:nvSpPr>
          <p:cNvPr id="38" name="TextBox 24">
            <a:extLst>
              <a:ext uri="{FF2B5EF4-FFF2-40B4-BE49-F238E27FC236}">
                <a16:creationId xmlns:a16="http://schemas.microsoft.com/office/drawing/2014/main" id="{E51533E4-7C6A-2225-CB6A-A04CBE4C1140}"/>
              </a:ext>
            </a:extLst>
          </p:cNvPr>
          <p:cNvSpPr txBox="1"/>
          <p:nvPr/>
        </p:nvSpPr>
        <p:spPr>
          <a:xfrm>
            <a:off x="854489" y="2977324"/>
            <a:ext cx="1765478" cy="785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b="1">
                <a:solidFill>
                  <a:srgbClr val="000000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Banner Student Information </a:t>
            </a:r>
          </a:p>
          <a:p>
            <a:pPr algn="ctr">
              <a:lnSpc>
                <a:spcPts val="2146"/>
              </a:lnSpc>
            </a:pPr>
            <a:r>
              <a:rPr lang="en-US" sz="1533">
                <a:solidFill>
                  <a:srgbClr val="000000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x3 instances</a:t>
            </a:r>
          </a:p>
        </p:txBody>
      </p:sp>
      <p:sp>
        <p:nvSpPr>
          <p:cNvPr id="39" name="TextBox 25">
            <a:extLst>
              <a:ext uri="{FF2B5EF4-FFF2-40B4-BE49-F238E27FC236}">
                <a16:creationId xmlns:a16="http://schemas.microsoft.com/office/drawing/2014/main" id="{9CD8AC27-80A6-B8BE-25D3-EC868F2B0475}"/>
              </a:ext>
            </a:extLst>
          </p:cNvPr>
          <p:cNvSpPr txBox="1"/>
          <p:nvPr/>
        </p:nvSpPr>
        <p:spPr>
          <a:xfrm>
            <a:off x="5472227" y="2977324"/>
            <a:ext cx="1156246" cy="516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b="1" err="1">
                <a:solidFill>
                  <a:srgbClr val="000000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StudentHub</a:t>
            </a:r>
            <a:endParaRPr lang="en-US" sz="1533" b="1">
              <a:solidFill>
                <a:srgbClr val="000000"/>
              </a:solidFill>
              <a:latin typeface="Halyard Display Bold"/>
              <a:ea typeface="Halyard Display Bold"/>
              <a:cs typeface="Halyard Display Bold"/>
              <a:sym typeface="Halyard Display Bold"/>
            </a:endParaRPr>
          </a:p>
          <a:p>
            <a:pPr algn="ctr">
              <a:lnSpc>
                <a:spcPts val="2146"/>
              </a:lnSpc>
            </a:pPr>
            <a:r>
              <a:rPr lang="en-US" sz="1533" b="1">
                <a:solidFill>
                  <a:srgbClr val="000000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SharePoint</a:t>
            </a:r>
          </a:p>
        </p:txBody>
      </p:sp>
      <p:sp>
        <p:nvSpPr>
          <p:cNvPr id="40" name="TextBox 26">
            <a:extLst>
              <a:ext uri="{FF2B5EF4-FFF2-40B4-BE49-F238E27FC236}">
                <a16:creationId xmlns:a16="http://schemas.microsoft.com/office/drawing/2014/main" id="{17FC3E87-B9E0-E553-F891-32068E31A92A}"/>
              </a:ext>
            </a:extLst>
          </p:cNvPr>
          <p:cNvSpPr txBox="1"/>
          <p:nvPr/>
        </p:nvSpPr>
        <p:spPr>
          <a:xfrm>
            <a:off x="7701623" y="2977324"/>
            <a:ext cx="1156246" cy="516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b="1">
                <a:solidFill>
                  <a:srgbClr val="000000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Timetabling</a:t>
            </a:r>
          </a:p>
          <a:p>
            <a:pPr algn="ctr">
              <a:lnSpc>
                <a:spcPts val="2146"/>
              </a:lnSpc>
            </a:pPr>
            <a:r>
              <a:rPr lang="en-US" sz="1533">
                <a:solidFill>
                  <a:srgbClr val="000000"/>
                </a:solidFill>
                <a:latin typeface="Halyard Display"/>
                <a:ea typeface="Halyard Display"/>
                <a:cs typeface="Halyard Display"/>
                <a:sym typeface="Halyard Display"/>
              </a:rPr>
              <a:t>x3 instances</a:t>
            </a: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1125E70E-6FDD-0B00-FB93-9D6000703655}"/>
              </a:ext>
            </a:extLst>
          </p:cNvPr>
          <p:cNvSpPr txBox="1"/>
          <p:nvPr/>
        </p:nvSpPr>
        <p:spPr>
          <a:xfrm>
            <a:off x="9860438" y="2977324"/>
            <a:ext cx="1085665" cy="785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b="1">
                <a:solidFill>
                  <a:srgbClr val="000000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Exams scheduling</a:t>
            </a:r>
          </a:p>
          <a:p>
            <a:pPr algn="ctr">
              <a:lnSpc>
                <a:spcPts val="2146"/>
              </a:lnSpc>
            </a:pPr>
            <a:r>
              <a:rPr lang="en-US" sz="1533">
                <a:solidFill>
                  <a:srgbClr val="000000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x3 instances</a:t>
            </a:r>
          </a:p>
        </p:txBody>
      </p:sp>
      <p:sp>
        <p:nvSpPr>
          <p:cNvPr id="42" name="TextBox 28">
            <a:extLst>
              <a:ext uri="{FF2B5EF4-FFF2-40B4-BE49-F238E27FC236}">
                <a16:creationId xmlns:a16="http://schemas.microsoft.com/office/drawing/2014/main" id="{FFCC6C9F-AE75-1B1D-72BB-322EAF562C85}"/>
              </a:ext>
            </a:extLst>
          </p:cNvPr>
          <p:cNvSpPr txBox="1"/>
          <p:nvPr/>
        </p:nvSpPr>
        <p:spPr>
          <a:xfrm>
            <a:off x="3364863" y="2977324"/>
            <a:ext cx="1085665" cy="246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6"/>
              </a:lnSpc>
            </a:pPr>
            <a:r>
              <a:rPr lang="en-US" sz="1533" b="1">
                <a:solidFill>
                  <a:srgbClr val="000000"/>
                </a:solidFill>
                <a:latin typeface="Halyard Display Bold"/>
                <a:ea typeface="Halyard Display Bold"/>
                <a:cs typeface="Halyard Display Bold"/>
                <a:sym typeface="Halyard Display Bold"/>
              </a:rPr>
              <a:t>atu.ie</a:t>
            </a:r>
          </a:p>
        </p:txBody>
      </p:sp>
      <p:pic>
        <p:nvPicPr>
          <p:cNvPr id="44" name="Graphic 43" descr="Internet outline">
            <a:extLst>
              <a:ext uri="{FF2B5EF4-FFF2-40B4-BE49-F238E27FC236}">
                <a16:creationId xmlns:a16="http://schemas.microsoft.com/office/drawing/2014/main" id="{BD2B8729-EF9C-B903-7333-847F70891D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88594" y="1924449"/>
            <a:ext cx="1261078" cy="126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0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38" grpId="0"/>
      <p:bldP spid="39" grpId="0"/>
      <p:bldP spid="40" grpId="0"/>
      <p:bldP spid="41" grpId="0"/>
      <p:bldP spid="4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0e4b27-b445-4cc7-9291-30681f6768aa">
      <Terms xmlns="http://schemas.microsoft.com/office/infopath/2007/PartnerControls"/>
    </lcf76f155ced4ddcb4097134ff3c332f>
    <TaxCatchAll xmlns="bdfeeb2d-7f92-4238-8d46-351a6b9d37c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3234F09932DA4E8D5AC3981935867B" ma:contentTypeVersion="11" ma:contentTypeDescription="Create a new document." ma:contentTypeScope="" ma:versionID="1f481b6a13a2dd5b33641f6faf4e79da">
  <xsd:schema xmlns:xsd="http://www.w3.org/2001/XMLSchema" xmlns:xs="http://www.w3.org/2001/XMLSchema" xmlns:p="http://schemas.microsoft.com/office/2006/metadata/properties" xmlns:ns2="dc0e4b27-b445-4cc7-9291-30681f6768aa" xmlns:ns3="bdfeeb2d-7f92-4238-8d46-351a6b9d37c1" targetNamespace="http://schemas.microsoft.com/office/2006/metadata/properties" ma:root="true" ma:fieldsID="58f35600195d5c0542e4dfb25800a937" ns2:_="" ns3:_="">
    <xsd:import namespace="dc0e4b27-b445-4cc7-9291-30681f6768aa"/>
    <xsd:import namespace="bdfeeb2d-7f92-4238-8d46-351a6b9d37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0e4b27-b445-4cc7-9291-30681f6768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2ebe027-fa64-4e30-bdb2-92b74caeb8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eeb2d-7f92-4238-8d46-351a6b9d37c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625fda04-13c6-4d7c-8f97-5b2470ee88aa}" ma:internalName="TaxCatchAll" ma:showField="CatchAllData" ma:web="bdfeeb2d-7f92-4238-8d46-351a6b9d37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F7FE91-B4E9-4B6C-AEE8-D0B36945A170}">
  <ds:schemaRefs>
    <ds:schemaRef ds:uri="http://www.w3.org/XML/1998/namespace"/>
    <ds:schemaRef ds:uri="http://schemas.microsoft.com/office/2006/documentManagement/types"/>
    <ds:schemaRef ds:uri="http://purl.org/dc/terms/"/>
    <ds:schemaRef ds:uri="bdfeeb2d-7f92-4238-8d46-351a6b9d37c1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  <ds:schemaRef ds:uri="dc0e4b27-b445-4cc7-9291-30681f6768aa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04B9E90-3A40-44F5-B854-14BCEC7D2320}">
  <ds:schemaRefs>
    <ds:schemaRef ds:uri="bdfeeb2d-7f92-4238-8d46-351a6b9d37c1"/>
    <ds:schemaRef ds:uri="dc0e4b27-b445-4cc7-9291-30681f6768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BABE65D-44A7-4AEE-AC5C-CB561FA981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331</Words>
  <Application>Microsoft Office PowerPoint</Application>
  <PresentationFormat>Widescreen</PresentationFormat>
  <Paragraphs>99</Paragraphs>
  <Slides>13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Custom Design</vt:lpstr>
      <vt:lpstr>Office Theme</vt:lpstr>
      <vt:lpstr>myATU  Judith Frazer-Klug</vt:lpstr>
      <vt:lpstr>PowerPoint Presentation</vt:lpstr>
      <vt:lpstr>“I struggle to "keep up" with what events are happening in the university on certain days due to the amount of emails I get” </vt:lpstr>
      <vt:lpstr>“Assignments and timetables are awful to access as you have to click into so many links to actually get to the regularly used links” </vt:lpstr>
      <vt:lpstr>“Make the timetable better formatted and customised to the fit my phone”</vt:lpstr>
      <vt:lpstr>“Exam results have a strange layout, print layout of timetable is not available therefore you have to have two screenshots” </vt:lpstr>
      <vt:lpstr>Biggest pain points for students…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Story</dc:creator>
  <cp:lastModifiedBy>Judith Frazer-Klug</cp:lastModifiedBy>
  <cp:revision>2</cp:revision>
  <dcterms:created xsi:type="dcterms:W3CDTF">2022-03-23T08:43:27Z</dcterms:created>
  <dcterms:modified xsi:type="dcterms:W3CDTF">2026-06-17T19:52:40Z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0x010100B03234F09932DA4E8D5AC3981935867B</vt:lpwstr>
  </property>
  <property fmtid="{D5CDD505-2E9C-101B-9397-08002B2CF9AE}" pid="3" name="MediaServiceImageTags">
    <vt:lpwstr/>
  </property>
</Properties>
</file>