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4" r:id="rId1"/>
    <p:sldMasterId id="2147483697" r:id="rId2"/>
  </p:sldMasterIdLst>
  <p:sldIdLst>
    <p:sldId id="256" r:id="rId3"/>
    <p:sldId id="297" r:id="rId4"/>
    <p:sldId id="315" r:id="rId5"/>
    <p:sldId id="314" r:id="rId6"/>
    <p:sldId id="298" r:id="rId7"/>
    <p:sldId id="284" r:id="rId8"/>
    <p:sldId id="282" r:id="rId9"/>
    <p:sldId id="302" r:id="rId10"/>
    <p:sldId id="303" r:id="rId11"/>
    <p:sldId id="304" r:id="rId12"/>
    <p:sldId id="305" r:id="rId13"/>
    <p:sldId id="306" r:id="rId14"/>
    <p:sldId id="307" r:id="rId15"/>
    <p:sldId id="278" r:id="rId16"/>
    <p:sldId id="290" r:id="rId17"/>
    <p:sldId id="300" r:id="rId18"/>
    <p:sldId id="292" r:id="rId19"/>
    <p:sldId id="301" r:id="rId20"/>
    <p:sldId id="286" r:id="rId21"/>
    <p:sldId id="313" r:id="rId22"/>
    <p:sldId id="310" r:id="rId23"/>
    <p:sldId id="309" r:id="rId24"/>
    <p:sldId id="311" r:id="rId25"/>
    <p:sldId id="312" r:id="rId26"/>
    <p:sldId id="308" r:id="rId27"/>
  </p:sldIdLst>
  <p:sldSz cx="9144000" cy="5143500" type="screen16x9"/>
  <p:notesSz cx="6858000" cy="9144000"/>
  <p:embeddedFontLst>
    <p:embeddedFont>
      <p:font typeface="Visuelt" panose="020B0604020202020204" charset="0"/>
      <p:regular r:id="rId28"/>
      <p:bold r:id="rId29"/>
    </p:embeddedFont>
    <p:embeddedFont>
      <p:font typeface="Visuelt " panose="020B060402020202020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A59"/>
    <a:srgbClr val="06C4BB"/>
    <a:srgbClr val="1BA1AE"/>
    <a:srgbClr val="D325BE"/>
    <a:srgbClr val="EC600C"/>
    <a:srgbClr val="13D3ED"/>
    <a:srgbClr val="E4558D"/>
    <a:srgbClr val="63696F"/>
    <a:srgbClr val="EC6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7689A-E13B-4786-829F-9632E8CF4268}" v="20" dt="2026-05-26T10:28:14.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snapToObjects="1" showGuides="1">
      <p:cViewPr varScale="1">
        <p:scale>
          <a:sx n="103" d="100"/>
          <a:sy n="103" d="100"/>
        </p:scale>
        <p:origin x="456"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Carter" userId="3d42c03c-7d21-4642-a633-0786a7d6ea63" providerId="ADAL" clId="{B42AE719-1EC7-476F-932B-4036A30C818A}"/>
    <pc:docChg chg="undo custSel addSld delSld modSld sldOrd">
      <pc:chgData name="Karen Carter" userId="3d42c03c-7d21-4642-a633-0786a7d6ea63" providerId="ADAL" clId="{B42AE719-1EC7-476F-932B-4036A30C818A}" dt="2026-05-26T15:57:49.425" v="926" actId="113"/>
      <pc:docMkLst>
        <pc:docMk/>
      </pc:docMkLst>
      <pc:sldChg chg="addSp delSp modSp del mod">
        <pc:chgData name="Karen Carter" userId="3d42c03c-7d21-4642-a633-0786a7d6ea63" providerId="ADAL" clId="{B42AE719-1EC7-476F-932B-4036A30C818A}" dt="2026-05-26T07:03:51.486" v="680" actId="2696"/>
        <pc:sldMkLst>
          <pc:docMk/>
          <pc:sldMk cId="2093242143" sldId="273"/>
        </pc:sldMkLst>
        <pc:spChg chg="mod">
          <ac:chgData name="Karen Carter" userId="3d42c03c-7d21-4642-a633-0786a7d6ea63" providerId="ADAL" clId="{B42AE719-1EC7-476F-932B-4036A30C818A}" dt="2026-05-26T07:01:36.001" v="643" actId="27636"/>
          <ac:spMkLst>
            <pc:docMk/>
            <pc:sldMk cId="2093242143" sldId="273"/>
            <ac:spMk id="3" creationId="{ABE02E78-71EC-52B0-ED0B-9CF829A61B2E}"/>
          </ac:spMkLst>
        </pc:spChg>
        <pc:spChg chg="add del mod">
          <ac:chgData name="Karen Carter" userId="3d42c03c-7d21-4642-a633-0786a7d6ea63" providerId="ADAL" clId="{B42AE719-1EC7-476F-932B-4036A30C818A}" dt="2026-05-26T07:01:53.416" v="652" actId="22"/>
          <ac:spMkLst>
            <pc:docMk/>
            <pc:sldMk cId="2093242143" sldId="273"/>
            <ac:spMk id="7" creationId="{D88B1780-0D54-3361-C997-599ED56C823B}"/>
          </ac:spMkLst>
        </pc:spChg>
        <pc:spChg chg="add">
          <ac:chgData name="Karen Carter" userId="3d42c03c-7d21-4642-a633-0786a7d6ea63" providerId="ADAL" clId="{B42AE719-1EC7-476F-932B-4036A30C818A}" dt="2026-05-26T07:02:01.264" v="654" actId="22"/>
          <ac:spMkLst>
            <pc:docMk/>
            <pc:sldMk cId="2093242143" sldId="273"/>
            <ac:spMk id="10" creationId="{6C0F9DB0-9C6C-4C82-4D70-A73747B2BD7F}"/>
          </ac:spMkLst>
        </pc:spChg>
        <pc:graphicFrameChg chg="add mod">
          <ac:chgData name="Karen Carter" userId="3d42c03c-7d21-4642-a633-0786a7d6ea63" providerId="ADAL" clId="{B42AE719-1EC7-476F-932B-4036A30C818A}" dt="2026-05-26T07:01:36.575" v="644"/>
          <ac:graphicFrameMkLst>
            <pc:docMk/>
            <pc:sldMk cId="2093242143" sldId="273"/>
            <ac:graphicFrameMk id="5" creationId="{F618F950-7255-251A-2838-54A553040EC2}"/>
          </ac:graphicFrameMkLst>
        </pc:graphicFrameChg>
        <pc:graphicFrameChg chg="add mod">
          <ac:chgData name="Karen Carter" userId="3d42c03c-7d21-4642-a633-0786a7d6ea63" providerId="ADAL" clId="{B42AE719-1EC7-476F-932B-4036A30C818A}" dt="2026-05-26T07:01:57.785" v="653"/>
          <ac:graphicFrameMkLst>
            <pc:docMk/>
            <pc:sldMk cId="2093242143" sldId="273"/>
            <ac:graphicFrameMk id="8" creationId="{3FB8433F-5A85-AA1C-F5AE-F96F54BC485C}"/>
          </ac:graphicFrameMkLst>
        </pc:graphicFrameChg>
      </pc:sldChg>
      <pc:sldChg chg="modSp mod">
        <pc:chgData name="Karen Carter" userId="3d42c03c-7d21-4642-a633-0786a7d6ea63" providerId="ADAL" clId="{B42AE719-1EC7-476F-932B-4036A30C818A}" dt="2026-05-21T14:20:44.396" v="195" actId="207"/>
        <pc:sldMkLst>
          <pc:docMk/>
          <pc:sldMk cId="4246923974" sldId="278"/>
        </pc:sldMkLst>
        <pc:spChg chg="mod">
          <ac:chgData name="Karen Carter" userId="3d42c03c-7d21-4642-a633-0786a7d6ea63" providerId="ADAL" clId="{B42AE719-1EC7-476F-932B-4036A30C818A}" dt="2026-05-21T14:20:35.838" v="194" actId="207"/>
          <ac:spMkLst>
            <pc:docMk/>
            <pc:sldMk cId="4246923974" sldId="278"/>
            <ac:spMk id="2" creationId="{CB505EFD-2D10-461E-CFDB-BC76DB276421}"/>
          </ac:spMkLst>
        </pc:spChg>
        <pc:spChg chg="mod">
          <ac:chgData name="Karen Carter" userId="3d42c03c-7d21-4642-a633-0786a7d6ea63" providerId="ADAL" clId="{B42AE719-1EC7-476F-932B-4036A30C818A}" dt="2026-05-21T14:20:44.396" v="195" actId="207"/>
          <ac:spMkLst>
            <pc:docMk/>
            <pc:sldMk cId="4246923974" sldId="278"/>
            <ac:spMk id="3" creationId="{EF99D00F-D1B8-3057-7E92-D563A80AAB08}"/>
          </ac:spMkLst>
        </pc:spChg>
      </pc:sldChg>
      <pc:sldChg chg="modSp del mod">
        <pc:chgData name="Karen Carter" userId="3d42c03c-7d21-4642-a633-0786a7d6ea63" providerId="ADAL" clId="{B42AE719-1EC7-476F-932B-4036A30C818A}" dt="2026-05-26T07:04:23.236" v="718" actId="2696"/>
        <pc:sldMkLst>
          <pc:docMk/>
          <pc:sldMk cId="2315119596" sldId="279"/>
        </pc:sldMkLst>
        <pc:spChg chg="mod">
          <ac:chgData name="Karen Carter" userId="3d42c03c-7d21-4642-a633-0786a7d6ea63" providerId="ADAL" clId="{B42AE719-1EC7-476F-932B-4036A30C818A}" dt="2026-05-26T07:03:09.565" v="676" actId="21"/>
          <ac:spMkLst>
            <pc:docMk/>
            <pc:sldMk cId="2315119596" sldId="279"/>
            <ac:spMk id="2" creationId="{FCF1DC65-1BA2-4F8F-4763-959D338DB63C}"/>
          </ac:spMkLst>
        </pc:spChg>
        <pc:spChg chg="mod">
          <ac:chgData name="Karen Carter" userId="3d42c03c-7d21-4642-a633-0786a7d6ea63" providerId="ADAL" clId="{B42AE719-1EC7-476F-932B-4036A30C818A}" dt="2026-05-26T07:04:15.026" v="714" actId="21"/>
          <ac:spMkLst>
            <pc:docMk/>
            <pc:sldMk cId="2315119596" sldId="279"/>
            <ac:spMk id="3" creationId="{04C2BADD-B836-0F54-BC3E-205704037AC6}"/>
          </ac:spMkLst>
        </pc:spChg>
      </pc:sldChg>
      <pc:sldChg chg="modSp del mod">
        <pc:chgData name="Karen Carter" userId="3d42c03c-7d21-4642-a633-0786a7d6ea63" providerId="ADAL" clId="{B42AE719-1EC7-476F-932B-4036A30C818A}" dt="2026-05-26T07:03:49.633" v="679" actId="2696"/>
        <pc:sldMkLst>
          <pc:docMk/>
          <pc:sldMk cId="1233422974" sldId="280"/>
        </pc:sldMkLst>
        <pc:spChg chg="mod">
          <ac:chgData name="Karen Carter" userId="3d42c03c-7d21-4642-a633-0786a7d6ea63" providerId="ADAL" clId="{B42AE719-1EC7-476F-932B-4036A30C818A}" dt="2026-05-26T06:58:46.445" v="527" actId="21"/>
          <ac:spMkLst>
            <pc:docMk/>
            <pc:sldMk cId="1233422974" sldId="280"/>
            <ac:spMk id="11" creationId="{0C6851CF-0F9E-FBFB-4687-5886F746C11D}"/>
          </ac:spMkLst>
        </pc:spChg>
      </pc:sldChg>
      <pc:sldChg chg="modSp mod">
        <pc:chgData name="Karen Carter" userId="3d42c03c-7d21-4642-a633-0786a7d6ea63" providerId="ADAL" clId="{B42AE719-1EC7-476F-932B-4036A30C818A}" dt="2026-05-21T14:52:19.884" v="321" actId="207"/>
        <pc:sldMkLst>
          <pc:docMk/>
          <pc:sldMk cId="3216303801" sldId="282"/>
        </pc:sldMkLst>
        <pc:spChg chg="mod">
          <ac:chgData name="Karen Carter" userId="3d42c03c-7d21-4642-a633-0786a7d6ea63" providerId="ADAL" clId="{B42AE719-1EC7-476F-932B-4036A30C818A}" dt="2026-05-21T14:52:19.884" v="321" actId="207"/>
          <ac:spMkLst>
            <pc:docMk/>
            <pc:sldMk cId="3216303801" sldId="282"/>
            <ac:spMk id="2" creationId="{03714C8F-961C-61A3-CB68-0BBF59B9D62E}"/>
          </ac:spMkLst>
        </pc:spChg>
        <pc:picChg chg="mod">
          <ac:chgData name="Karen Carter" userId="3d42c03c-7d21-4642-a633-0786a7d6ea63" providerId="ADAL" clId="{B42AE719-1EC7-476F-932B-4036A30C818A}" dt="2026-05-21T13:44:46.403" v="89" actId="1076"/>
          <ac:picMkLst>
            <pc:docMk/>
            <pc:sldMk cId="3216303801" sldId="282"/>
            <ac:picMk id="5" creationId="{B821CB64-B846-6509-9702-0AA4D8EFFA51}"/>
          </ac:picMkLst>
        </pc:picChg>
      </pc:sldChg>
      <pc:sldChg chg="modSp mod">
        <pc:chgData name="Karen Carter" userId="3d42c03c-7d21-4642-a633-0786a7d6ea63" providerId="ADAL" clId="{B42AE719-1EC7-476F-932B-4036A30C818A}" dt="2026-05-22T13:08:28.944" v="416" actId="20577"/>
        <pc:sldMkLst>
          <pc:docMk/>
          <pc:sldMk cId="2869146648" sldId="284"/>
        </pc:sldMkLst>
        <pc:spChg chg="mod">
          <ac:chgData name="Karen Carter" userId="3d42c03c-7d21-4642-a633-0786a7d6ea63" providerId="ADAL" clId="{B42AE719-1EC7-476F-932B-4036A30C818A}" dt="2026-05-21T14:37:33.057" v="320" actId="207"/>
          <ac:spMkLst>
            <pc:docMk/>
            <pc:sldMk cId="2869146648" sldId="284"/>
            <ac:spMk id="2" creationId="{99CD65B8-4FB7-7971-16D4-C1AB5814C1D3}"/>
          </ac:spMkLst>
        </pc:spChg>
        <pc:spChg chg="mod">
          <ac:chgData name="Karen Carter" userId="3d42c03c-7d21-4642-a633-0786a7d6ea63" providerId="ADAL" clId="{B42AE719-1EC7-476F-932B-4036A30C818A}" dt="2026-05-22T13:08:28.944" v="416" actId="20577"/>
          <ac:spMkLst>
            <pc:docMk/>
            <pc:sldMk cId="2869146648" sldId="284"/>
            <ac:spMk id="3" creationId="{4206DBB0-F0DC-6802-1B1C-2A50A464F1BE}"/>
          </ac:spMkLst>
        </pc:spChg>
      </pc:sldChg>
      <pc:sldChg chg="modSp mod">
        <pc:chgData name="Karen Carter" userId="3d42c03c-7d21-4642-a633-0786a7d6ea63" providerId="ADAL" clId="{B42AE719-1EC7-476F-932B-4036A30C818A}" dt="2026-05-21T14:53:34.093" v="333" actId="207"/>
        <pc:sldMkLst>
          <pc:docMk/>
          <pc:sldMk cId="3241087569" sldId="286"/>
        </pc:sldMkLst>
        <pc:spChg chg="mod">
          <ac:chgData name="Karen Carter" userId="3d42c03c-7d21-4642-a633-0786a7d6ea63" providerId="ADAL" clId="{B42AE719-1EC7-476F-932B-4036A30C818A}" dt="2026-05-21T14:53:34.093" v="333" actId="207"/>
          <ac:spMkLst>
            <pc:docMk/>
            <pc:sldMk cId="3241087569" sldId="286"/>
            <ac:spMk id="2" creationId="{AF1FA8EF-E129-AA35-FF3E-51DDFE897D96}"/>
          </ac:spMkLst>
        </pc:spChg>
      </pc:sldChg>
      <pc:sldChg chg="modSp mod">
        <pc:chgData name="Karen Carter" userId="3d42c03c-7d21-4642-a633-0786a7d6ea63" providerId="ADAL" clId="{B42AE719-1EC7-476F-932B-4036A30C818A}" dt="2026-05-21T14:55:07.977" v="341" actId="207"/>
        <pc:sldMkLst>
          <pc:docMk/>
          <pc:sldMk cId="122949606" sldId="290"/>
        </pc:sldMkLst>
        <pc:spChg chg="mod">
          <ac:chgData name="Karen Carter" userId="3d42c03c-7d21-4642-a633-0786a7d6ea63" providerId="ADAL" clId="{B42AE719-1EC7-476F-932B-4036A30C818A}" dt="2026-05-21T14:55:07.977" v="341" actId="207"/>
          <ac:spMkLst>
            <pc:docMk/>
            <pc:sldMk cId="122949606" sldId="290"/>
            <ac:spMk id="3" creationId="{A96DB5D2-80EA-C363-C80E-DBE0C5CF4733}"/>
          </ac:spMkLst>
        </pc:spChg>
        <pc:spChg chg="mod">
          <ac:chgData name="Karen Carter" userId="3d42c03c-7d21-4642-a633-0786a7d6ea63" providerId="ADAL" clId="{B42AE719-1EC7-476F-932B-4036A30C818A}" dt="2026-05-21T14:53:15.107" v="330" actId="207"/>
          <ac:spMkLst>
            <pc:docMk/>
            <pc:sldMk cId="122949606" sldId="290"/>
            <ac:spMk id="7" creationId="{6BB828D0-0A60-3822-54BA-5782FD816108}"/>
          </ac:spMkLst>
        </pc:spChg>
      </pc:sldChg>
      <pc:sldChg chg="modSp mod">
        <pc:chgData name="Karen Carter" userId="3d42c03c-7d21-4642-a633-0786a7d6ea63" providerId="ADAL" clId="{B42AE719-1EC7-476F-932B-4036A30C818A}" dt="2026-05-21T16:38:27.937" v="388" actId="207"/>
        <pc:sldMkLst>
          <pc:docMk/>
          <pc:sldMk cId="4138392109" sldId="292"/>
        </pc:sldMkLst>
        <pc:spChg chg="mod">
          <ac:chgData name="Karen Carter" userId="3d42c03c-7d21-4642-a633-0786a7d6ea63" providerId="ADAL" clId="{B42AE719-1EC7-476F-932B-4036A30C818A}" dt="2026-05-21T14:53:28.315" v="332" actId="207"/>
          <ac:spMkLst>
            <pc:docMk/>
            <pc:sldMk cId="4138392109" sldId="292"/>
            <ac:spMk id="2" creationId="{87246BE0-DDF2-B333-B9DD-3C39C54971D2}"/>
          </ac:spMkLst>
        </pc:spChg>
        <pc:spChg chg="mod">
          <ac:chgData name="Karen Carter" userId="3d42c03c-7d21-4642-a633-0786a7d6ea63" providerId="ADAL" clId="{B42AE719-1EC7-476F-932B-4036A30C818A}" dt="2026-05-21T16:38:27.937" v="388" actId="207"/>
          <ac:spMkLst>
            <pc:docMk/>
            <pc:sldMk cId="4138392109" sldId="292"/>
            <ac:spMk id="3" creationId="{55EF3805-77EF-33F3-0E1F-75EDA159293C}"/>
          </ac:spMkLst>
        </pc:spChg>
      </pc:sldChg>
      <pc:sldChg chg="del">
        <pc:chgData name="Karen Carter" userId="3d42c03c-7d21-4642-a633-0786a7d6ea63" providerId="ADAL" clId="{B42AE719-1EC7-476F-932B-4036A30C818A}" dt="2026-05-26T10:25:27.528" v="799" actId="2696"/>
        <pc:sldMkLst>
          <pc:docMk/>
          <pc:sldMk cId="4191956460" sldId="293"/>
        </pc:sldMkLst>
      </pc:sldChg>
      <pc:sldChg chg="modSp del mod ord">
        <pc:chgData name="Karen Carter" userId="3d42c03c-7d21-4642-a633-0786a7d6ea63" providerId="ADAL" clId="{B42AE719-1EC7-476F-932B-4036A30C818A}" dt="2026-05-26T10:25:24.830" v="798" actId="2696"/>
        <pc:sldMkLst>
          <pc:docMk/>
          <pc:sldMk cId="444334633" sldId="295"/>
        </pc:sldMkLst>
      </pc:sldChg>
      <pc:sldChg chg="modSp del mod modShow">
        <pc:chgData name="Karen Carter" userId="3d42c03c-7d21-4642-a633-0786a7d6ea63" providerId="ADAL" clId="{B42AE719-1EC7-476F-932B-4036A30C818A}" dt="2026-05-26T07:10:38.934" v="766" actId="2696"/>
        <pc:sldMkLst>
          <pc:docMk/>
          <pc:sldMk cId="1241277321" sldId="296"/>
        </pc:sldMkLst>
      </pc:sldChg>
      <pc:sldChg chg="modSp mod">
        <pc:chgData name="Karen Carter" userId="3d42c03c-7d21-4642-a633-0786a7d6ea63" providerId="ADAL" clId="{B42AE719-1EC7-476F-932B-4036A30C818A}" dt="2026-05-22T13:07:21.275" v="391" actId="14100"/>
        <pc:sldMkLst>
          <pc:docMk/>
          <pc:sldMk cId="2452604229" sldId="297"/>
        </pc:sldMkLst>
        <pc:spChg chg="mod">
          <ac:chgData name="Karen Carter" userId="3d42c03c-7d21-4642-a633-0786a7d6ea63" providerId="ADAL" clId="{B42AE719-1EC7-476F-932B-4036A30C818A}" dt="2026-05-22T13:07:21.275" v="391" actId="14100"/>
          <ac:spMkLst>
            <pc:docMk/>
            <pc:sldMk cId="2452604229" sldId="297"/>
            <ac:spMk id="3" creationId="{EEC93B75-4C13-AC5C-DFBB-CCAC36A8486D}"/>
          </ac:spMkLst>
        </pc:spChg>
      </pc:sldChg>
      <pc:sldChg chg="modSp mod">
        <pc:chgData name="Karen Carter" userId="3d42c03c-7d21-4642-a633-0786a7d6ea63" providerId="ADAL" clId="{B42AE719-1EC7-476F-932B-4036A30C818A}" dt="2026-05-25T08:30:35.084" v="493" actId="13926"/>
        <pc:sldMkLst>
          <pc:docMk/>
          <pc:sldMk cId="2688824945" sldId="298"/>
        </pc:sldMkLst>
        <pc:spChg chg="mod">
          <ac:chgData name="Karen Carter" userId="3d42c03c-7d21-4642-a633-0786a7d6ea63" providerId="ADAL" clId="{B42AE719-1EC7-476F-932B-4036A30C818A}" dt="2026-05-21T14:37:21.589" v="319" actId="207"/>
          <ac:spMkLst>
            <pc:docMk/>
            <pc:sldMk cId="2688824945" sldId="298"/>
            <ac:spMk id="2" creationId="{6D5A9E1A-AD4E-00C3-4E9D-063045B1C783}"/>
          </ac:spMkLst>
        </pc:spChg>
        <pc:graphicFrameChg chg="modGraphic">
          <ac:chgData name="Karen Carter" userId="3d42c03c-7d21-4642-a633-0786a7d6ea63" providerId="ADAL" clId="{B42AE719-1EC7-476F-932B-4036A30C818A}" dt="2026-05-25T08:30:35.084" v="493" actId="13926"/>
          <ac:graphicFrameMkLst>
            <pc:docMk/>
            <pc:sldMk cId="2688824945" sldId="298"/>
            <ac:graphicFrameMk id="4" creationId="{374E9C8D-8A95-9989-6B40-C07E8CCCCA10}"/>
          </ac:graphicFrameMkLst>
        </pc:graphicFrameChg>
      </pc:sldChg>
      <pc:sldChg chg="modSp mod">
        <pc:chgData name="Karen Carter" userId="3d42c03c-7d21-4642-a633-0786a7d6ea63" providerId="ADAL" clId="{B42AE719-1EC7-476F-932B-4036A30C818A}" dt="2026-05-21T14:55:16.348" v="342" actId="207"/>
        <pc:sldMkLst>
          <pc:docMk/>
          <pc:sldMk cId="3544853967" sldId="300"/>
        </pc:sldMkLst>
        <pc:spChg chg="mod">
          <ac:chgData name="Karen Carter" userId="3d42c03c-7d21-4642-a633-0786a7d6ea63" providerId="ADAL" clId="{B42AE719-1EC7-476F-932B-4036A30C818A}" dt="2026-05-21T14:53:21.640" v="331" actId="207"/>
          <ac:spMkLst>
            <pc:docMk/>
            <pc:sldMk cId="3544853967" sldId="300"/>
            <ac:spMk id="2" creationId="{776DBA6E-CE47-C410-846A-76C0BA44F0AC}"/>
          </ac:spMkLst>
        </pc:spChg>
        <pc:spChg chg="mod">
          <ac:chgData name="Karen Carter" userId="3d42c03c-7d21-4642-a633-0786a7d6ea63" providerId="ADAL" clId="{B42AE719-1EC7-476F-932B-4036A30C818A}" dt="2026-05-21T14:55:16.348" v="342" actId="207"/>
          <ac:spMkLst>
            <pc:docMk/>
            <pc:sldMk cId="3544853967" sldId="300"/>
            <ac:spMk id="3" creationId="{E1B5D669-01B1-BEE5-8D85-48A2CE5B0896}"/>
          </ac:spMkLst>
        </pc:spChg>
      </pc:sldChg>
      <pc:sldChg chg="addSp modSp mod ord">
        <pc:chgData name="Karen Carter" userId="3d42c03c-7d21-4642-a633-0786a7d6ea63" providerId="ADAL" clId="{B42AE719-1EC7-476F-932B-4036A30C818A}" dt="2026-05-26T10:43:49.635" v="923" actId="207"/>
        <pc:sldMkLst>
          <pc:docMk/>
          <pc:sldMk cId="280920799" sldId="301"/>
        </pc:sldMkLst>
        <pc:spChg chg="mod">
          <ac:chgData name="Karen Carter" userId="3d42c03c-7d21-4642-a633-0786a7d6ea63" providerId="ADAL" clId="{B42AE719-1EC7-476F-932B-4036A30C818A}" dt="2026-05-26T10:43:49.635" v="923" actId="207"/>
          <ac:spMkLst>
            <pc:docMk/>
            <pc:sldMk cId="280920799" sldId="301"/>
            <ac:spMk id="2" creationId="{3B1FB5B8-F43D-C7E9-3D35-2BFF28500F45}"/>
          </ac:spMkLst>
        </pc:spChg>
        <pc:spChg chg="mod">
          <ac:chgData name="Karen Carter" userId="3d42c03c-7d21-4642-a633-0786a7d6ea63" providerId="ADAL" clId="{B42AE719-1EC7-476F-932B-4036A30C818A}" dt="2026-05-26T10:32:25.566" v="870" actId="21"/>
          <ac:spMkLst>
            <pc:docMk/>
            <pc:sldMk cId="280920799" sldId="301"/>
            <ac:spMk id="3" creationId="{5F41CAE7-8B75-C3B8-4B00-801BA10C0E22}"/>
          </ac:spMkLst>
        </pc:spChg>
        <pc:spChg chg="add mod">
          <ac:chgData name="Karen Carter" userId="3d42c03c-7d21-4642-a633-0786a7d6ea63" providerId="ADAL" clId="{B42AE719-1EC7-476F-932B-4036A30C818A}" dt="2026-05-26T10:43:41.491" v="922" actId="255"/>
          <ac:spMkLst>
            <pc:docMk/>
            <pc:sldMk cId="280920799" sldId="301"/>
            <ac:spMk id="4" creationId="{F988388A-BF51-600B-D5FA-9EE3B0FC19ED}"/>
          </ac:spMkLst>
        </pc:spChg>
      </pc:sldChg>
      <pc:sldChg chg="modSp mod">
        <pc:chgData name="Karen Carter" userId="3d42c03c-7d21-4642-a633-0786a7d6ea63" providerId="ADAL" clId="{B42AE719-1EC7-476F-932B-4036A30C818A}" dt="2026-05-21T14:52:26.522" v="322" actId="207"/>
        <pc:sldMkLst>
          <pc:docMk/>
          <pc:sldMk cId="2532962881" sldId="302"/>
        </pc:sldMkLst>
        <pc:spChg chg="mod">
          <ac:chgData name="Karen Carter" userId="3d42c03c-7d21-4642-a633-0786a7d6ea63" providerId="ADAL" clId="{B42AE719-1EC7-476F-932B-4036A30C818A}" dt="2026-05-21T14:52:26.522" v="322" actId="207"/>
          <ac:spMkLst>
            <pc:docMk/>
            <pc:sldMk cId="2532962881" sldId="302"/>
            <ac:spMk id="2" creationId="{2A652E0A-FEB3-580F-2EF1-20669C4789D8}"/>
          </ac:spMkLst>
        </pc:spChg>
      </pc:sldChg>
      <pc:sldChg chg="modSp mod">
        <pc:chgData name="Karen Carter" userId="3d42c03c-7d21-4642-a633-0786a7d6ea63" providerId="ADAL" clId="{B42AE719-1EC7-476F-932B-4036A30C818A}" dt="2026-05-21T14:52:33.537" v="323" actId="207"/>
        <pc:sldMkLst>
          <pc:docMk/>
          <pc:sldMk cId="585282684" sldId="303"/>
        </pc:sldMkLst>
        <pc:spChg chg="mod">
          <ac:chgData name="Karen Carter" userId="3d42c03c-7d21-4642-a633-0786a7d6ea63" providerId="ADAL" clId="{B42AE719-1EC7-476F-932B-4036A30C818A}" dt="2026-05-21T14:52:33.537" v="323" actId="207"/>
          <ac:spMkLst>
            <pc:docMk/>
            <pc:sldMk cId="585282684" sldId="303"/>
            <ac:spMk id="2" creationId="{53EB06F6-522D-1658-E2D3-DB9EABD68279}"/>
          </ac:spMkLst>
        </pc:spChg>
      </pc:sldChg>
      <pc:sldChg chg="modSp mod">
        <pc:chgData name="Karen Carter" userId="3d42c03c-7d21-4642-a633-0786a7d6ea63" providerId="ADAL" clId="{B42AE719-1EC7-476F-932B-4036A30C818A}" dt="2026-05-21T14:52:41.750" v="324" actId="207"/>
        <pc:sldMkLst>
          <pc:docMk/>
          <pc:sldMk cId="124086726" sldId="304"/>
        </pc:sldMkLst>
        <pc:spChg chg="mod">
          <ac:chgData name="Karen Carter" userId="3d42c03c-7d21-4642-a633-0786a7d6ea63" providerId="ADAL" clId="{B42AE719-1EC7-476F-932B-4036A30C818A}" dt="2026-05-21T14:52:41.750" v="324" actId="207"/>
          <ac:spMkLst>
            <pc:docMk/>
            <pc:sldMk cId="124086726" sldId="304"/>
            <ac:spMk id="2" creationId="{11783618-EEF9-CD38-795F-3ADD791F447D}"/>
          </ac:spMkLst>
        </pc:spChg>
      </pc:sldChg>
      <pc:sldChg chg="modSp mod">
        <pc:chgData name="Karen Carter" userId="3d42c03c-7d21-4642-a633-0786a7d6ea63" providerId="ADAL" clId="{B42AE719-1EC7-476F-932B-4036A30C818A}" dt="2026-05-21T14:52:48.842" v="325" actId="207"/>
        <pc:sldMkLst>
          <pc:docMk/>
          <pc:sldMk cId="722814846" sldId="305"/>
        </pc:sldMkLst>
        <pc:spChg chg="mod">
          <ac:chgData name="Karen Carter" userId="3d42c03c-7d21-4642-a633-0786a7d6ea63" providerId="ADAL" clId="{B42AE719-1EC7-476F-932B-4036A30C818A}" dt="2026-05-21T14:52:48.842" v="325" actId="207"/>
          <ac:spMkLst>
            <pc:docMk/>
            <pc:sldMk cId="722814846" sldId="305"/>
            <ac:spMk id="2" creationId="{A5F947DD-4CB9-A0E7-6731-79AB3E3070E6}"/>
          </ac:spMkLst>
        </pc:spChg>
      </pc:sldChg>
      <pc:sldChg chg="modSp mod">
        <pc:chgData name="Karen Carter" userId="3d42c03c-7d21-4642-a633-0786a7d6ea63" providerId="ADAL" clId="{B42AE719-1EC7-476F-932B-4036A30C818A}" dt="2026-05-21T14:52:54.519" v="326" actId="207"/>
        <pc:sldMkLst>
          <pc:docMk/>
          <pc:sldMk cId="1119467760" sldId="306"/>
        </pc:sldMkLst>
        <pc:spChg chg="mod">
          <ac:chgData name="Karen Carter" userId="3d42c03c-7d21-4642-a633-0786a7d6ea63" providerId="ADAL" clId="{B42AE719-1EC7-476F-932B-4036A30C818A}" dt="2026-05-21T14:52:54.519" v="326" actId="207"/>
          <ac:spMkLst>
            <pc:docMk/>
            <pc:sldMk cId="1119467760" sldId="306"/>
            <ac:spMk id="2" creationId="{EEF9A457-0D10-F71E-733A-D0A51232CAA6}"/>
          </ac:spMkLst>
        </pc:spChg>
      </pc:sldChg>
      <pc:sldChg chg="modSp mod">
        <pc:chgData name="Karen Carter" userId="3d42c03c-7d21-4642-a633-0786a7d6ea63" providerId="ADAL" clId="{B42AE719-1EC7-476F-932B-4036A30C818A}" dt="2026-05-21T14:53:06.764" v="329" actId="207"/>
        <pc:sldMkLst>
          <pc:docMk/>
          <pc:sldMk cId="2135704438" sldId="307"/>
        </pc:sldMkLst>
        <pc:spChg chg="mod">
          <ac:chgData name="Karen Carter" userId="3d42c03c-7d21-4642-a633-0786a7d6ea63" providerId="ADAL" clId="{B42AE719-1EC7-476F-932B-4036A30C818A}" dt="2026-05-21T14:53:06.764" v="329" actId="207"/>
          <ac:spMkLst>
            <pc:docMk/>
            <pc:sldMk cId="2135704438" sldId="307"/>
            <ac:spMk id="2" creationId="{929579FE-9709-A272-EE83-C104D0EC8DB7}"/>
          </ac:spMkLst>
        </pc:spChg>
        <pc:picChg chg="mod">
          <ac:chgData name="Karen Carter" userId="3d42c03c-7d21-4642-a633-0786a7d6ea63" providerId="ADAL" clId="{B42AE719-1EC7-476F-932B-4036A30C818A}" dt="2026-05-21T14:53:00.145" v="328" actId="1076"/>
          <ac:picMkLst>
            <pc:docMk/>
            <pc:sldMk cId="2135704438" sldId="307"/>
            <ac:picMk id="8" creationId="{CF816516-16ED-0834-111E-69057694B6ED}"/>
          </ac:picMkLst>
        </pc:picChg>
      </pc:sldChg>
      <pc:sldChg chg="modSp mod">
        <pc:chgData name="Karen Carter" userId="3d42c03c-7d21-4642-a633-0786a7d6ea63" providerId="ADAL" clId="{B42AE719-1EC7-476F-932B-4036A30C818A}" dt="2026-05-25T08:33:59.457" v="526" actId="313"/>
        <pc:sldMkLst>
          <pc:docMk/>
          <pc:sldMk cId="1686688836" sldId="309"/>
        </pc:sldMkLst>
        <pc:spChg chg="mod">
          <ac:chgData name="Karen Carter" userId="3d42c03c-7d21-4642-a633-0786a7d6ea63" providerId="ADAL" clId="{B42AE719-1EC7-476F-932B-4036A30C818A}" dt="2026-05-25T08:33:59.457" v="526" actId="313"/>
          <ac:spMkLst>
            <pc:docMk/>
            <pc:sldMk cId="1686688836" sldId="309"/>
            <ac:spMk id="2" creationId="{A0C39B69-E5B3-F6C0-EC45-6DC322A9EB73}"/>
          </ac:spMkLst>
        </pc:spChg>
        <pc:graphicFrameChg chg="modGraphic">
          <ac:chgData name="Karen Carter" userId="3d42c03c-7d21-4642-a633-0786a7d6ea63" providerId="ADAL" clId="{B42AE719-1EC7-476F-932B-4036A30C818A}" dt="2026-05-21T14:28:58.693" v="257" actId="20577"/>
          <ac:graphicFrameMkLst>
            <pc:docMk/>
            <pc:sldMk cId="1686688836" sldId="309"/>
            <ac:graphicFrameMk id="4" creationId="{921BEF41-1ABD-146A-9A67-39A4DCA001FE}"/>
          </ac:graphicFrameMkLst>
        </pc:graphicFrameChg>
      </pc:sldChg>
      <pc:sldChg chg="modSp mod">
        <pc:chgData name="Karen Carter" userId="3d42c03c-7d21-4642-a633-0786a7d6ea63" providerId="ADAL" clId="{B42AE719-1EC7-476F-932B-4036A30C818A}" dt="2026-05-26T15:57:49.425" v="926" actId="113"/>
        <pc:sldMkLst>
          <pc:docMk/>
          <pc:sldMk cId="2679603619" sldId="310"/>
        </pc:sldMkLst>
        <pc:spChg chg="mod">
          <ac:chgData name="Karen Carter" userId="3d42c03c-7d21-4642-a633-0786a7d6ea63" providerId="ADAL" clId="{B42AE719-1EC7-476F-932B-4036A30C818A}" dt="2026-05-26T15:57:49.425" v="926" actId="113"/>
          <ac:spMkLst>
            <pc:docMk/>
            <pc:sldMk cId="2679603619" sldId="310"/>
            <ac:spMk id="2" creationId="{9B19B9B8-C4D1-65D1-F9D1-6C3E901FC2A3}"/>
          </ac:spMkLst>
        </pc:spChg>
        <pc:spChg chg="mod">
          <ac:chgData name="Karen Carter" userId="3d42c03c-7d21-4642-a633-0786a7d6ea63" providerId="ADAL" clId="{B42AE719-1EC7-476F-932B-4036A30C818A}" dt="2026-05-21T14:28:22.279" v="244" actId="20577"/>
          <ac:spMkLst>
            <pc:docMk/>
            <pc:sldMk cId="2679603619" sldId="310"/>
            <ac:spMk id="3" creationId="{A7B09C0A-6830-16C1-35AA-04512655E8C4}"/>
          </ac:spMkLst>
        </pc:spChg>
      </pc:sldChg>
      <pc:sldChg chg="addSp modSp mod">
        <pc:chgData name="Karen Carter" userId="3d42c03c-7d21-4642-a633-0786a7d6ea63" providerId="ADAL" clId="{B42AE719-1EC7-476F-932B-4036A30C818A}" dt="2026-05-26T10:43:22.273" v="920" actId="14100"/>
        <pc:sldMkLst>
          <pc:docMk/>
          <pc:sldMk cId="294669042" sldId="311"/>
        </pc:sldMkLst>
        <pc:spChg chg="mod">
          <ac:chgData name="Karen Carter" userId="3d42c03c-7d21-4642-a633-0786a7d6ea63" providerId="ADAL" clId="{B42AE719-1EC7-476F-932B-4036A30C818A}" dt="2026-05-21T14:54:17.387" v="337" actId="207"/>
          <ac:spMkLst>
            <pc:docMk/>
            <pc:sldMk cId="294669042" sldId="311"/>
            <ac:spMk id="2" creationId="{87A2A2AA-B596-A053-4710-0A29D531F927}"/>
          </ac:spMkLst>
        </pc:spChg>
        <pc:spChg chg="mod">
          <ac:chgData name="Karen Carter" userId="3d42c03c-7d21-4642-a633-0786a7d6ea63" providerId="ADAL" clId="{B42AE719-1EC7-476F-932B-4036A30C818A}" dt="2026-05-26T10:27:44.706" v="831" actId="20577"/>
          <ac:spMkLst>
            <pc:docMk/>
            <pc:sldMk cId="294669042" sldId="311"/>
            <ac:spMk id="3" creationId="{D7555B4B-1503-49FB-CEA2-7BDC3E22BF58}"/>
          </ac:spMkLst>
        </pc:spChg>
        <pc:spChg chg="add mod">
          <ac:chgData name="Karen Carter" userId="3d42c03c-7d21-4642-a633-0786a7d6ea63" providerId="ADAL" clId="{B42AE719-1EC7-476F-932B-4036A30C818A}" dt="2026-05-26T10:43:22.273" v="920" actId="14100"/>
          <ac:spMkLst>
            <pc:docMk/>
            <pc:sldMk cId="294669042" sldId="311"/>
            <ac:spMk id="4" creationId="{852E34B8-D520-F85B-F7B6-17B34C674FC2}"/>
          </ac:spMkLst>
        </pc:spChg>
      </pc:sldChg>
      <pc:sldChg chg="addSp modSp mod">
        <pc:chgData name="Karen Carter" userId="3d42c03c-7d21-4642-a633-0786a7d6ea63" providerId="ADAL" clId="{B42AE719-1EC7-476F-932B-4036A30C818A}" dt="2026-05-26T10:26:16.434" v="811" actId="14100"/>
        <pc:sldMkLst>
          <pc:docMk/>
          <pc:sldMk cId="665254199" sldId="312"/>
        </pc:sldMkLst>
        <pc:spChg chg="mod">
          <ac:chgData name="Karen Carter" userId="3d42c03c-7d21-4642-a633-0786a7d6ea63" providerId="ADAL" clId="{B42AE719-1EC7-476F-932B-4036A30C818A}" dt="2026-05-26T09:59:22.460" v="797" actId="207"/>
          <ac:spMkLst>
            <pc:docMk/>
            <pc:sldMk cId="665254199" sldId="312"/>
            <ac:spMk id="2" creationId="{4A6B815B-4EE3-4E93-1528-A05E2DAB4F52}"/>
          </ac:spMkLst>
        </pc:spChg>
        <pc:spChg chg="mod">
          <ac:chgData name="Karen Carter" userId="3d42c03c-7d21-4642-a633-0786a7d6ea63" providerId="ADAL" clId="{B42AE719-1EC7-476F-932B-4036A30C818A}" dt="2026-05-26T10:26:16.434" v="811" actId="14100"/>
          <ac:spMkLst>
            <pc:docMk/>
            <pc:sldMk cId="665254199" sldId="312"/>
            <ac:spMk id="3" creationId="{5D398DF1-AF7B-8195-2643-76C3F60FF13F}"/>
          </ac:spMkLst>
        </pc:spChg>
      </pc:sldChg>
      <pc:sldChg chg="addSp delSp modSp new mod ord">
        <pc:chgData name="Karen Carter" userId="3d42c03c-7d21-4642-a633-0786a7d6ea63" providerId="ADAL" clId="{B42AE719-1EC7-476F-932B-4036A30C818A}" dt="2026-05-26T09:56:19.814" v="783" actId="14100"/>
        <pc:sldMkLst>
          <pc:docMk/>
          <pc:sldMk cId="3655184090" sldId="313"/>
        </pc:sldMkLst>
        <pc:spChg chg="mod">
          <ac:chgData name="Karen Carter" userId="3d42c03c-7d21-4642-a633-0786a7d6ea63" providerId="ADAL" clId="{B42AE719-1EC7-476F-932B-4036A30C818A}" dt="2026-05-22T13:09:31.023" v="425" actId="20577"/>
          <ac:spMkLst>
            <pc:docMk/>
            <pc:sldMk cId="3655184090" sldId="313"/>
            <ac:spMk id="2" creationId="{1BBA1EB4-41EF-416A-5C7F-49D95B49C31E}"/>
          </ac:spMkLst>
        </pc:spChg>
        <pc:picChg chg="add mod">
          <ac:chgData name="Karen Carter" userId="3d42c03c-7d21-4642-a633-0786a7d6ea63" providerId="ADAL" clId="{B42AE719-1EC7-476F-932B-4036A30C818A}" dt="2026-05-26T09:56:17.475" v="782" actId="14100"/>
          <ac:picMkLst>
            <pc:docMk/>
            <pc:sldMk cId="3655184090" sldId="313"/>
            <ac:picMk id="4" creationId="{9A9557A6-1A81-C480-2C98-97AC9C7DCDF6}"/>
          </ac:picMkLst>
        </pc:picChg>
        <pc:picChg chg="add mod">
          <ac:chgData name="Karen Carter" userId="3d42c03c-7d21-4642-a633-0786a7d6ea63" providerId="ADAL" clId="{B42AE719-1EC7-476F-932B-4036A30C818A}" dt="2026-05-26T07:09:25.782" v="761"/>
          <ac:picMkLst>
            <pc:docMk/>
            <pc:sldMk cId="3655184090" sldId="313"/>
            <ac:picMk id="5" creationId="{B7420BCC-E2BF-806C-9EEA-6394E18B5507}"/>
          </ac:picMkLst>
        </pc:picChg>
        <pc:picChg chg="add mod">
          <ac:chgData name="Karen Carter" userId="3d42c03c-7d21-4642-a633-0786a7d6ea63" providerId="ADAL" clId="{B42AE719-1EC7-476F-932B-4036A30C818A}" dt="2026-05-26T07:10:03.630" v="763"/>
          <ac:picMkLst>
            <pc:docMk/>
            <pc:sldMk cId="3655184090" sldId="313"/>
            <ac:picMk id="6" creationId="{2CDC1591-465E-9B39-74EB-56BF695A3DD0}"/>
          </ac:picMkLst>
        </pc:picChg>
        <pc:picChg chg="add mod">
          <ac:chgData name="Karen Carter" userId="3d42c03c-7d21-4642-a633-0786a7d6ea63" providerId="ADAL" clId="{B42AE719-1EC7-476F-932B-4036A30C818A}" dt="2026-05-26T07:10:18.520" v="764"/>
          <ac:picMkLst>
            <pc:docMk/>
            <pc:sldMk cId="3655184090" sldId="313"/>
            <ac:picMk id="7" creationId="{F4BFFFED-4A48-900C-A450-3385B3CCD179}"/>
          </ac:picMkLst>
        </pc:picChg>
        <pc:picChg chg="add mod">
          <ac:chgData name="Karen Carter" userId="3d42c03c-7d21-4642-a633-0786a7d6ea63" providerId="ADAL" clId="{B42AE719-1EC7-476F-932B-4036A30C818A}" dt="2026-05-26T07:09:48.677" v="762"/>
          <ac:picMkLst>
            <pc:docMk/>
            <pc:sldMk cId="3655184090" sldId="313"/>
            <ac:picMk id="8" creationId="{B9DB237C-CBC6-3459-D725-A57C54A0CEE8}"/>
          </ac:picMkLst>
        </pc:picChg>
        <pc:picChg chg="add mod">
          <ac:chgData name="Karen Carter" userId="3d42c03c-7d21-4642-a633-0786a7d6ea63" providerId="ADAL" clId="{B42AE719-1EC7-476F-932B-4036A30C818A}" dt="2026-05-26T09:56:19.814" v="783" actId="14100"/>
          <ac:picMkLst>
            <pc:docMk/>
            <pc:sldMk cId="3655184090" sldId="313"/>
            <ac:picMk id="9" creationId="{868AB5A8-83AA-A6BB-176E-B9D209ABFA6F}"/>
          </ac:picMkLst>
        </pc:picChg>
      </pc:sldChg>
      <pc:sldChg chg="addSp delSp modSp new mod">
        <pc:chgData name="Karen Carter" userId="3d42c03c-7d21-4642-a633-0786a7d6ea63" providerId="ADAL" clId="{B42AE719-1EC7-476F-932B-4036A30C818A}" dt="2026-05-26T14:47:50.456" v="925" actId="14100"/>
        <pc:sldMkLst>
          <pc:docMk/>
          <pc:sldMk cId="3545545732" sldId="314"/>
        </pc:sldMkLst>
        <pc:spChg chg="mod">
          <ac:chgData name="Karen Carter" userId="3d42c03c-7d21-4642-a633-0786a7d6ea63" providerId="ADAL" clId="{B42AE719-1EC7-476F-932B-4036A30C818A}" dt="2026-05-26T14:47:50.456" v="925" actId="14100"/>
          <ac:spMkLst>
            <pc:docMk/>
            <pc:sldMk cId="3545545732" sldId="314"/>
            <ac:spMk id="2" creationId="{479BBF26-5FE6-00F0-4DA9-82E47AA182E0}"/>
          </ac:spMkLst>
        </pc:spChg>
        <pc:spChg chg="add del mod">
          <ac:chgData name="Karen Carter" userId="3d42c03c-7d21-4642-a633-0786a7d6ea63" providerId="ADAL" clId="{B42AE719-1EC7-476F-932B-4036A30C818A}" dt="2026-05-26T09:53:47.178" v="775" actId="12"/>
          <ac:spMkLst>
            <pc:docMk/>
            <pc:sldMk cId="3545545732" sldId="314"/>
            <ac:spMk id="3" creationId="{92F40FB1-D4B3-FB8B-2C76-1B0BF45C05CE}"/>
          </ac:spMkLst>
        </pc:spChg>
        <pc:graphicFrameChg chg="add mod">
          <ac:chgData name="Karen Carter" userId="3d42c03c-7d21-4642-a633-0786a7d6ea63" providerId="ADAL" clId="{B42AE719-1EC7-476F-932B-4036A30C818A}" dt="2026-05-26T07:02:08.843" v="657"/>
          <ac:graphicFrameMkLst>
            <pc:docMk/>
            <pc:sldMk cId="3545545732" sldId="314"/>
            <ac:graphicFrameMk id="4" creationId="{23313B52-2673-C705-EC1C-EDC7D8140C8F}"/>
          </ac:graphicFrameMkLst>
        </pc:graphicFrameChg>
        <pc:picChg chg="add mod">
          <ac:chgData name="Karen Carter" userId="3d42c03c-7d21-4642-a633-0786a7d6ea63" providerId="ADAL" clId="{B42AE719-1EC7-476F-932B-4036A30C818A}" dt="2026-05-26T07:03:22.862" v="678"/>
          <ac:picMkLst>
            <pc:docMk/>
            <pc:sldMk cId="3545545732" sldId="314"/>
            <ac:picMk id="5" creationId="{0E3A4567-B89A-B5BC-6771-FB949771786E}"/>
          </ac:picMkLst>
        </pc:picChg>
      </pc:sldChg>
      <pc:sldChg chg="modSp new mod">
        <pc:chgData name="Karen Carter" userId="3d42c03c-7d21-4642-a633-0786a7d6ea63" providerId="ADAL" clId="{B42AE719-1EC7-476F-932B-4036A30C818A}" dt="2026-05-26T09:59:13.062" v="796" actId="207"/>
        <pc:sldMkLst>
          <pc:docMk/>
          <pc:sldMk cId="3903180444" sldId="315"/>
        </pc:sldMkLst>
        <pc:spChg chg="mod">
          <ac:chgData name="Karen Carter" userId="3d42c03c-7d21-4642-a633-0786a7d6ea63" providerId="ADAL" clId="{B42AE719-1EC7-476F-932B-4036A30C818A}" dt="2026-05-26T09:59:13.062" v="796" actId="207"/>
          <ac:spMkLst>
            <pc:docMk/>
            <pc:sldMk cId="3903180444" sldId="315"/>
            <ac:spMk id="2" creationId="{6AED37AD-2EDE-45FC-5857-84F8D895F560}"/>
          </ac:spMkLst>
        </pc:spChg>
        <pc:spChg chg="mod">
          <ac:chgData name="Karen Carter" userId="3d42c03c-7d21-4642-a633-0786a7d6ea63" providerId="ADAL" clId="{B42AE719-1EC7-476F-932B-4036A30C818A}" dt="2026-05-26T07:04:20.440" v="717" actId="27636"/>
          <ac:spMkLst>
            <pc:docMk/>
            <pc:sldMk cId="3903180444" sldId="315"/>
            <ac:spMk id="3" creationId="{DC2AB591-6F00-F557-DC4D-956C5DCA3BB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a:prstGeom prst="rect">
            <a:avLst/>
          </a:prstGeom>
          <a:noFill/>
        </p:spPr>
        <p:txBody>
          <a:bodyPr/>
          <a:lstStyle>
            <a:lvl1pPr algn="l">
              <a:defRPr>
                <a:solidFill>
                  <a:schemeClr val="bg1"/>
                </a:solidFill>
              </a:defRPr>
            </a:lvl1pPr>
          </a:lstStyle>
          <a:p>
            <a:r>
              <a:rPr lang="en-GB" dirty="0"/>
              <a:t>Presentation Cover Page</a:t>
            </a:r>
            <a:endParaRPr lang="en-US" dirty="0"/>
          </a:p>
        </p:txBody>
      </p:sp>
      <p:sp>
        <p:nvSpPr>
          <p:cNvPr id="3" name="Subtitle 2"/>
          <p:cNvSpPr>
            <a:spLocks noGrp="1"/>
          </p:cNvSpPr>
          <p:nvPr>
            <p:ph type="subTitle" idx="1"/>
          </p:nvPr>
        </p:nvSpPr>
        <p:spPr>
          <a:xfrm>
            <a:off x="685800" y="2914650"/>
            <a:ext cx="7086600" cy="1314450"/>
          </a:xfrm>
          <a:prstGeom prst="rect">
            <a:avLst/>
          </a:prstGeo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51466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solidFill>
                  <a:schemeClr val="bg1"/>
                </a:solidFill>
              </a:defRPr>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lumMod val="85000"/>
                  </a:schemeClr>
                </a:solidFill>
              </a:defRPr>
            </a:lvl1p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solidFill>
                  <a:schemeClr val="bg1">
                    <a:lumMod val="85000"/>
                  </a:schemeClr>
                </a:solidFill>
              </a:defRPr>
            </a:lvl1p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solidFill>
                  <a:schemeClr val="bg1">
                    <a:lumMod val="85000"/>
                  </a:schemeClr>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128328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a:solidFill>
                  <a:schemeClr val="bg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lvl1pPr algn="l">
              <a:defRPr>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34939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lvl1pPr>
              <a:defRPr>
                <a:solidFill>
                  <a:schemeClr val="bg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922373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a:noFill/>
        </p:spPr>
        <p:txBody>
          <a:bodyPr/>
          <a:lstStyle>
            <a:lvl1pPr algn="l">
              <a:defRPr>
                <a:solidFill>
                  <a:schemeClr val="bg1"/>
                </a:solidFill>
              </a:defRPr>
            </a:lvl1pPr>
          </a:lstStyle>
          <a:p>
            <a:r>
              <a:rPr lang="en-GB" dirty="0"/>
              <a:t>Presentation Cover Page</a:t>
            </a:r>
            <a:endParaRPr lang="en-US" dirty="0"/>
          </a:p>
        </p:txBody>
      </p:sp>
      <p:sp>
        <p:nvSpPr>
          <p:cNvPr id="3" name="Subtitle 2"/>
          <p:cNvSpPr>
            <a:spLocks noGrp="1"/>
          </p:cNvSpPr>
          <p:nvPr>
            <p:ph type="subTitle" idx="1"/>
          </p:nvPr>
        </p:nvSpPr>
        <p:spPr>
          <a:xfrm>
            <a:off x="685800" y="2914650"/>
            <a:ext cx="7086600"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69573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4343"/>
          </a:xfrm>
        </p:spPr>
        <p:txBody>
          <a:bodyPr anchor="t">
            <a:normAutofit/>
          </a:bodyPr>
          <a:lstStyle>
            <a:lvl1pPr algn="l">
              <a:defRPr sz="2800"/>
            </a:lvl1pPr>
          </a:lstStyle>
          <a:p>
            <a:r>
              <a:rPr lang="en-GB" dirty="0"/>
              <a:t>Click to edit Master title style</a:t>
            </a:r>
            <a:endParaRPr lang="en-US" dirty="0"/>
          </a:p>
        </p:txBody>
      </p:sp>
      <p:sp>
        <p:nvSpPr>
          <p:cNvPr id="3" name="Content Placeholder 2"/>
          <p:cNvSpPr>
            <a:spLocks noGrp="1"/>
          </p:cNvSpPr>
          <p:nvPr>
            <p:ph idx="1"/>
          </p:nvPr>
        </p:nvSpPr>
        <p:spPr>
          <a:xfrm>
            <a:off x="457200" y="906966"/>
            <a:ext cx="8229600" cy="3687657"/>
          </a:xfrm>
        </p:spPr>
        <p:txBody>
          <a:bodyPr/>
          <a:lstStyle>
            <a:lvl1pPr>
              <a:defRPr sz="2400"/>
            </a:lvl1pPr>
            <a:lvl2pPr>
              <a:defRPr sz="2000"/>
            </a:lvl2pPr>
            <a:lvl3pPr>
              <a:defRPr sz="2000"/>
            </a:lvl3pPr>
            <a:lvl4pPr>
              <a:defRPr sz="1800"/>
            </a:lvl4pPr>
            <a:lvl5pPr>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4017460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9478"/>
            <a:ext cx="8352263" cy="545712"/>
          </a:xfrm>
        </p:spPr>
        <p:txBody>
          <a:bodyPr anchor="t">
            <a:noAutofit/>
          </a:bodyPr>
          <a:lstStyle>
            <a:lvl1pPr algn="l">
              <a:defRPr sz="2400" b="1" cap="none" baseline="0"/>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199" y="944137"/>
            <a:ext cx="4018156" cy="3590692"/>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1</a:t>
            </a:r>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
        <p:nvSpPr>
          <p:cNvPr id="10" name="Text Placeholder 2">
            <a:extLst>
              <a:ext uri="{FF2B5EF4-FFF2-40B4-BE49-F238E27FC236}">
                <a16:creationId xmlns:a16="http://schemas.microsoft.com/office/drawing/2014/main" id="{B4C85341-9965-4E47-AC67-17257A272797}"/>
              </a:ext>
            </a:extLst>
          </p:cNvPr>
          <p:cNvSpPr>
            <a:spLocks noGrp="1"/>
          </p:cNvSpPr>
          <p:nvPr>
            <p:ph type="body" idx="13" hasCustomPrompt="1"/>
          </p:nvPr>
        </p:nvSpPr>
        <p:spPr>
          <a:xfrm>
            <a:off x="4668647" y="944136"/>
            <a:ext cx="4140815" cy="3590692"/>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2</a:t>
            </a:r>
          </a:p>
        </p:txBody>
      </p:sp>
    </p:spTree>
    <p:extLst>
      <p:ext uri="{BB962C8B-B14F-4D97-AF65-F5344CB8AC3E}">
        <p14:creationId xmlns:p14="http://schemas.microsoft.com/office/powerpoint/2010/main" val="253388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9478"/>
            <a:ext cx="8352263" cy="545712"/>
          </a:xfrm>
        </p:spPr>
        <p:txBody>
          <a:bodyPr anchor="t">
            <a:noAutofit/>
          </a:bodyPr>
          <a:lstStyle>
            <a:lvl1pPr algn="l">
              <a:defRPr sz="2400" b="1" cap="none" baseline="0"/>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198" y="944137"/>
            <a:ext cx="2702315" cy="3590692"/>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1</a:t>
            </a:r>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
        <p:nvSpPr>
          <p:cNvPr id="10" name="Text Placeholder 2">
            <a:extLst>
              <a:ext uri="{FF2B5EF4-FFF2-40B4-BE49-F238E27FC236}">
                <a16:creationId xmlns:a16="http://schemas.microsoft.com/office/drawing/2014/main" id="{B4C85341-9965-4E47-AC67-17257A272797}"/>
              </a:ext>
            </a:extLst>
          </p:cNvPr>
          <p:cNvSpPr>
            <a:spLocks noGrp="1"/>
          </p:cNvSpPr>
          <p:nvPr>
            <p:ph type="body" idx="13" hasCustomPrompt="1"/>
          </p:nvPr>
        </p:nvSpPr>
        <p:spPr>
          <a:xfrm>
            <a:off x="6107146" y="944137"/>
            <a:ext cx="2702315" cy="3590692"/>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3</a:t>
            </a:r>
          </a:p>
        </p:txBody>
      </p:sp>
      <p:sp>
        <p:nvSpPr>
          <p:cNvPr id="8" name="Text Placeholder 2">
            <a:extLst>
              <a:ext uri="{FF2B5EF4-FFF2-40B4-BE49-F238E27FC236}">
                <a16:creationId xmlns:a16="http://schemas.microsoft.com/office/drawing/2014/main" id="{91AE7CFE-0D2A-9E4B-8C5E-F0D9DC3BEB39}"/>
              </a:ext>
            </a:extLst>
          </p:cNvPr>
          <p:cNvSpPr>
            <a:spLocks noGrp="1"/>
          </p:cNvSpPr>
          <p:nvPr>
            <p:ph type="body" idx="14" hasCustomPrompt="1"/>
          </p:nvPr>
        </p:nvSpPr>
        <p:spPr>
          <a:xfrm>
            <a:off x="3282172" y="944137"/>
            <a:ext cx="2702315" cy="3590692"/>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2</a:t>
            </a:r>
          </a:p>
        </p:txBody>
      </p:sp>
    </p:spTree>
    <p:extLst>
      <p:ext uri="{BB962C8B-B14F-4D97-AF65-F5344CB8AC3E}">
        <p14:creationId xmlns:p14="http://schemas.microsoft.com/office/powerpoint/2010/main" val="1897940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253741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wrap="square"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54014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714500"/>
            <a:ext cx="8229600" cy="857250"/>
          </a:xfrm>
        </p:spPr>
        <p:txBody>
          <a:bodyPr/>
          <a:lstStyle>
            <a:lvl1pPr algn="l">
              <a:defRPr/>
            </a:lvl1pPr>
          </a:lstStyle>
          <a:p>
            <a:r>
              <a:rPr lang="en-GB" dirty="0"/>
              <a:t>Section </a:t>
            </a:r>
            <a:r>
              <a:rPr lang="en-GB"/>
              <a:t>Page Title</a:t>
            </a:r>
            <a:endParaRPr lang="en-US" dirty="0"/>
          </a:p>
        </p:txBody>
      </p:sp>
      <p:sp>
        <p:nvSpPr>
          <p:cNvPr id="3" name="Date Placeholder 2"/>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50466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604343"/>
          </a:xfrm>
          <a:prstGeom prst="rect">
            <a:avLst/>
          </a:prstGeom>
        </p:spPr>
        <p:txBody>
          <a:bodyPr anchor="t">
            <a:normAutofit/>
          </a:bodyPr>
          <a:lstStyle>
            <a:lvl1pPr algn="l">
              <a:defRPr sz="28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457200" y="906966"/>
            <a:ext cx="8229600" cy="3687657"/>
          </a:xfrm>
          <a:prstGeom prst="rect">
            <a:avLst/>
          </a:prstGeom>
        </p:spPr>
        <p:txBody>
          <a:bodyPr/>
          <a:lstStyle>
            <a:lvl1pPr>
              <a:defRPr sz="2400">
                <a:solidFill>
                  <a:schemeClr val="bg1"/>
                </a:solidFill>
              </a:defRPr>
            </a:lvl1pPr>
            <a:lvl2pPr>
              <a:defRPr sz="20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solidFill>
                  <a:schemeClr val="bg1"/>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682733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2064019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274027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solidFill>
                  <a:schemeClr val="bg1"/>
                </a:solidFill>
              </a:defRPr>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a:solidFill>
                  <a:schemeClr val="bg1">
                    <a:lumMod val="85000"/>
                  </a:schemeClr>
                </a:solidFill>
              </a:defRPr>
            </a:lvl1p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lumMod val="85000"/>
                  </a:schemeClr>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892572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01579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409834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279478"/>
            <a:ext cx="8352263" cy="545712"/>
          </a:xfrm>
          <a:prstGeom prst="rect">
            <a:avLst/>
          </a:prstGeom>
        </p:spPr>
        <p:txBody>
          <a:bodyPr anchor="t">
            <a:noAutofit/>
          </a:bodyPr>
          <a:lstStyle>
            <a:lvl1pPr algn="l">
              <a:defRPr sz="2400" b="1" cap="all" baseline="0">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199" y="944137"/>
            <a:ext cx="4018156" cy="3590692"/>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1</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solidFill>
                  <a:schemeClr val="bg1"/>
                </a:solidFill>
              </a:defRPr>
            </a:lvl1pPr>
          </a:lstStyle>
          <a:p>
            <a:fld id="{09A06A48-4EB9-2C41-9849-9FDB674E928A}" type="slidenum">
              <a:rPr lang="en-US" smtClean="0"/>
              <a:pPr/>
              <a:t>‹#›</a:t>
            </a:fld>
            <a:endParaRPr lang="en-US" dirty="0"/>
          </a:p>
        </p:txBody>
      </p:sp>
      <p:sp>
        <p:nvSpPr>
          <p:cNvPr id="10" name="Text Placeholder 2">
            <a:extLst>
              <a:ext uri="{FF2B5EF4-FFF2-40B4-BE49-F238E27FC236}">
                <a16:creationId xmlns:a16="http://schemas.microsoft.com/office/drawing/2014/main" id="{B4C85341-9965-4E47-AC67-17257A272797}"/>
              </a:ext>
            </a:extLst>
          </p:cNvPr>
          <p:cNvSpPr>
            <a:spLocks noGrp="1"/>
          </p:cNvSpPr>
          <p:nvPr>
            <p:ph type="body" idx="13" hasCustomPrompt="1"/>
          </p:nvPr>
        </p:nvSpPr>
        <p:spPr>
          <a:xfrm>
            <a:off x="4668647" y="944136"/>
            <a:ext cx="4140815" cy="3590692"/>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2</a:t>
            </a:r>
          </a:p>
        </p:txBody>
      </p:sp>
    </p:spTree>
    <p:extLst>
      <p:ext uri="{BB962C8B-B14F-4D97-AF65-F5344CB8AC3E}">
        <p14:creationId xmlns:p14="http://schemas.microsoft.com/office/powerpoint/2010/main" val="113297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279478"/>
            <a:ext cx="8352263" cy="545712"/>
          </a:xfrm>
          <a:prstGeom prst="rect">
            <a:avLst/>
          </a:prstGeom>
        </p:spPr>
        <p:txBody>
          <a:bodyPr anchor="t">
            <a:noAutofit/>
          </a:bodyPr>
          <a:lstStyle>
            <a:lvl1pPr algn="l">
              <a:defRPr sz="2400" b="1" cap="none" baseline="0">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57198" y="944137"/>
            <a:ext cx="2702315" cy="3590692"/>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1</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09A06A48-4EB9-2C41-9849-9FDB674E928A}" type="slidenum">
              <a:rPr lang="en-US" smtClean="0"/>
              <a:pPr/>
              <a:t>‹#›</a:t>
            </a:fld>
            <a:endParaRPr lang="en-US" dirty="0"/>
          </a:p>
        </p:txBody>
      </p:sp>
      <p:sp>
        <p:nvSpPr>
          <p:cNvPr id="10" name="Text Placeholder 2">
            <a:extLst>
              <a:ext uri="{FF2B5EF4-FFF2-40B4-BE49-F238E27FC236}">
                <a16:creationId xmlns:a16="http://schemas.microsoft.com/office/drawing/2014/main" id="{B4C85341-9965-4E47-AC67-17257A272797}"/>
              </a:ext>
            </a:extLst>
          </p:cNvPr>
          <p:cNvSpPr>
            <a:spLocks noGrp="1"/>
          </p:cNvSpPr>
          <p:nvPr>
            <p:ph type="body" idx="13" hasCustomPrompt="1"/>
          </p:nvPr>
        </p:nvSpPr>
        <p:spPr>
          <a:xfrm>
            <a:off x="6107146" y="944137"/>
            <a:ext cx="2702315" cy="3590692"/>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3</a:t>
            </a:r>
          </a:p>
        </p:txBody>
      </p:sp>
      <p:sp>
        <p:nvSpPr>
          <p:cNvPr id="8" name="Text Placeholder 2">
            <a:extLst>
              <a:ext uri="{FF2B5EF4-FFF2-40B4-BE49-F238E27FC236}">
                <a16:creationId xmlns:a16="http://schemas.microsoft.com/office/drawing/2014/main" id="{91AE7CFE-0D2A-9E4B-8C5E-F0D9DC3BEB39}"/>
              </a:ext>
            </a:extLst>
          </p:cNvPr>
          <p:cNvSpPr>
            <a:spLocks noGrp="1"/>
          </p:cNvSpPr>
          <p:nvPr>
            <p:ph type="body" idx="14" hasCustomPrompt="1"/>
          </p:nvPr>
        </p:nvSpPr>
        <p:spPr>
          <a:xfrm>
            <a:off x="3282172" y="944137"/>
            <a:ext cx="2702315" cy="3590692"/>
          </a:xfrm>
          <a:prstGeom prst="rect">
            <a:avLst/>
          </a:prstGeom>
        </p:spPr>
        <p:txBody>
          <a:bodyPr anchor="t">
            <a:normAutofit/>
          </a:bodyPr>
          <a:lstStyle>
            <a:lvl1pPr marL="0" indent="0">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Text Box 2</a:t>
            </a:r>
          </a:p>
        </p:txBody>
      </p:sp>
    </p:spTree>
    <p:extLst>
      <p:ext uri="{BB962C8B-B14F-4D97-AF65-F5344CB8AC3E}">
        <p14:creationId xmlns:p14="http://schemas.microsoft.com/office/powerpoint/2010/main" val="136021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lumMod val="85000"/>
                  </a:schemeClr>
                </a:solidFill>
              </a:defRPr>
            </a:lvl1p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solidFill>
                  <a:schemeClr val="bg1">
                    <a:lumMod val="85000"/>
                  </a:schemeClr>
                </a:solidFill>
              </a:defRPr>
            </a:lvl1p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solidFill>
                  <a:schemeClr val="bg1">
                    <a:lumMod val="85000"/>
                  </a:schemeClr>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383942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a:solidFill>
                  <a:schemeClr val="bg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57200" y="1151335"/>
            <a:ext cx="4040188" cy="479822"/>
          </a:xfrm>
          <a:prstGeom prst="rect">
            <a:avLst/>
          </a:prstGeom>
        </p:spPr>
        <p:txBody>
          <a:bodyPr wrap="square" anchor="ctr" anchorCtr="0">
            <a:noAutofit/>
          </a:bodyPr>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6" y="1151335"/>
            <a:ext cx="4041775" cy="479822"/>
          </a:xfrm>
          <a:prstGeom prst="rect">
            <a:avLst/>
          </a:prstGeom>
        </p:spPr>
        <p:txBody>
          <a:bodyPr anchor="ctr" anchorCtr="0"/>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5/26/2026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2393399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lgn="l">
              <a:defRPr>
                <a:solidFill>
                  <a:schemeClr val="bg1"/>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6881F32C-0ABB-4145-A679-00AEBF00F52C}" type="datetimeFigureOut">
              <a:rPr lang="en-US" smtClean="0"/>
              <a:pPr/>
              <a:t>5/26/2026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295583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6881F32C-0ABB-4145-A679-00AEBF00F52C}" type="datetimeFigureOut">
              <a:rPr lang="en-US" smtClean="0"/>
              <a:pPr/>
              <a:t>5/26/2026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a:defRPr>
                <a:solidFill>
                  <a:schemeClr val="bg1"/>
                </a:solidFill>
              </a:defRPr>
            </a:lvl1p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lvl1pPr>
              <a:defRPr>
                <a:solidFill>
                  <a:schemeClr val="bg1"/>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97804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2000" b="1">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a:defRPr>
                <a:solidFill>
                  <a:schemeClr val="bg1"/>
                </a:solidFill>
              </a:defRPr>
            </a:lvl1pPr>
          </a:lstStyle>
          <a:p>
            <a:fld id="{6881F32C-0ABB-4145-A679-00AEBF00F52C}" type="datetimeFigureOut">
              <a:rPr lang="en-US" smtClean="0"/>
              <a:pPr/>
              <a:t>5/26/2026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lvl1pPr>
              <a:defRPr>
                <a:solidFill>
                  <a:schemeClr val="bg1"/>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10269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8DEC4819-A694-4044-8BDC-6AC7EF2B45A9}"/>
              </a:ext>
            </a:extLst>
          </p:cNvPr>
          <p:cNvSpPr>
            <a:spLocks noGrp="1"/>
          </p:cNvSpPr>
          <p:nvPr>
            <p:ph type="dt" sz="half" idx="2"/>
          </p:nvPr>
        </p:nvSpPr>
        <p:spPr>
          <a:xfrm>
            <a:off x="457200" y="4767263"/>
            <a:ext cx="2133600" cy="273844"/>
          </a:xfrm>
          <a:prstGeom prst="rect">
            <a:avLst/>
          </a:prstGeom>
        </p:spPr>
        <p:txBody>
          <a:bodyPr/>
          <a:lstStyle/>
          <a:p>
            <a:fld id="{6881F32C-0ABB-4145-A679-00AEBF00F52C}" type="datetimeFigureOut">
              <a:rPr lang="en-US" smtClean="0"/>
              <a:pPr/>
              <a:t>5/26/2026</a:t>
            </a:fld>
            <a:endParaRPr lang="en-US" dirty="0"/>
          </a:p>
        </p:txBody>
      </p:sp>
      <p:sp>
        <p:nvSpPr>
          <p:cNvPr id="10" name="Footer Placeholder 4">
            <a:extLst>
              <a:ext uri="{FF2B5EF4-FFF2-40B4-BE49-F238E27FC236}">
                <a16:creationId xmlns:a16="http://schemas.microsoft.com/office/drawing/2014/main" id="{C5B8BBF8-D8A8-3145-8F10-288BBF090EEF}"/>
              </a:ext>
            </a:extLst>
          </p:cNvPr>
          <p:cNvSpPr>
            <a:spLocks noGrp="1"/>
          </p:cNvSpPr>
          <p:nvPr>
            <p:ph type="ftr" sz="quarter" idx="3"/>
          </p:nvPr>
        </p:nvSpPr>
        <p:spPr>
          <a:xfrm>
            <a:off x="3124200" y="4767263"/>
            <a:ext cx="2895600" cy="273844"/>
          </a:xfrm>
          <a:prstGeom prst="rect">
            <a:avLst/>
          </a:prstGeom>
        </p:spPr>
        <p:txBody>
          <a:bodyPr/>
          <a:lstStyle/>
          <a:p>
            <a:endParaRPr lang="en-US" dirty="0"/>
          </a:p>
        </p:txBody>
      </p:sp>
      <p:sp>
        <p:nvSpPr>
          <p:cNvPr id="11" name="Slide Number Placeholder 5">
            <a:extLst>
              <a:ext uri="{FF2B5EF4-FFF2-40B4-BE49-F238E27FC236}">
                <a16:creationId xmlns:a16="http://schemas.microsoft.com/office/drawing/2014/main" id="{B9C5B1F1-4F7D-D048-97EE-BB2757B497EB}"/>
              </a:ext>
            </a:extLst>
          </p:cNvPr>
          <p:cNvSpPr>
            <a:spLocks noGrp="1"/>
          </p:cNvSpPr>
          <p:nvPr>
            <p:ph type="sldNum" sz="quarter" idx="4"/>
          </p:nvPr>
        </p:nvSpPr>
        <p:spPr>
          <a:xfrm>
            <a:off x="6553200" y="4767263"/>
            <a:ext cx="2133600" cy="273844"/>
          </a:xfrm>
          <a:prstGeom prst="rect">
            <a:avLst/>
          </a:prstGeom>
        </p:spPr>
        <p:txBody>
          <a:body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2847717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96"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81F32C-0ABB-4145-A679-00AEBF00F52C}" type="datetimeFigureOut">
              <a:rPr lang="en-US" smtClean="0"/>
              <a:pPr/>
              <a:t>5/26/2026</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06A48-4EB9-2C41-9849-9FDB674E928A}" type="slidenum">
              <a:rPr lang="en-US" smtClean="0"/>
              <a:pPr/>
              <a:t>‹#›</a:t>
            </a:fld>
            <a:endParaRPr lang="en-US" dirty="0"/>
          </a:p>
        </p:txBody>
      </p:sp>
    </p:spTree>
    <p:extLst>
      <p:ext uri="{BB962C8B-B14F-4D97-AF65-F5344CB8AC3E}">
        <p14:creationId xmlns:p14="http://schemas.microsoft.com/office/powerpoint/2010/main" val="3275225967"/>
      </p:ext>
    </p:extLst>
  </p:cSld>
  <p:clrMap bg1="lt1" tx1="dk1" bg2="lt2" tx2="dk2" accent1="accent1" accent2="accent2" accent3="accent3" accent4="accent4" accent5="accent5" accent6="accent6" hlink="hlink" folHlink="folHlink"/>
  <p:sldLayoutIdLst>
    <p:sldLayoutId id="2147483699"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www.tudublin.ie/media/documents/Financial-Supports-for-University-in-Ireland.pdf" TargetMode="External"/><Relationship Id="rId13"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hyperlink" Target="https://www.tudublin.ie/connect/access-outreach/path/path-3/research-resources/financial-supports-assistance/" TargetMode="External"/><Relationship Id="rId2" Type="http://schemas.openxmlformats.org/officeDocument/2006/relationships/hyperlink" Target="https://www.tudublin.ie/connect/access-outreach/path/path-3/research-resources/international-protection-applicants-ipa--asylum-seekers/" TargetMode="External"/><Relationship Id="rId1" Type="http://schemas.openxmlformats.org/officeDocument/2006/relationships/slideLayout" Target="../slideLayouts/slideLayout14.xml"/><Relationship Id="rId6" Type="http://schemas.openxmlformats.org/officeDocument/2006/relationships/hyperlink" Target="https://www.tudublin.ie/media/documents/Checklist-Mature-Applicant-April-2026.pdf" TargetMode="External"/><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hyperlink" Target="https://www.tudublin.ie/connect/access-outreach/path/path-3/research-resources/writing-a-personal-statement-when-applying-as-a-mature-applicant/" TargetMode="External"/><Relationship Id="rId4" Type="http://schemas.openxmlformats.org/officeDocument/2006/relationships/hyperlink" Target="https://www.tudublin.ie/connect/access-outreach/path/path-3/research-resources/pathways-to-university/" TargetMode="Externa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E7B3-A538-7E4E-A1F0-7503DE9ED47E}"/>
              </a:ext>
            </a:extLst>
          </p:cNvPr>
          <p:cNvSpPr>
            <a:spLocks noGrp="1"/>
          </p:cNvSpPr>
          <p:nvPr>
            <p:ph type="ctrTitle"/>
          </p:nvPr>
        </p:nvSpPr>
        <p:spPr>
          <a:xfrm>
            <a:off x="685800" y="1950098"/>
            <a:ext cx="7772400" cy="1250302"/>
          </a:xfrm>
          <a:noFill/>
        </p:spPr>
        <p:txBody>
          <a:bodyPr/>
          <a:lstStyle/>
          <a:p>
            <a:br>
              <a:rPr lang="en-GB" sz="3200" dirty="0"/>
            </a:br>
            <a:r>
              <a:rPr lang="en-GB" sz="3200" dirty="0">
                <a:latin typeface="Prophet "/>
              </a:rPr>
              <a:t>Pre-Entry Engagement in Practice:</a:t>
            </a:r>
            <a:br>
              <a:rPr lang="en-GB" sz="3200" dirty="0">
                <a:latin typeface="Prophet "/>
              </a:rPr>
            </a:br>
            <a:endParaRPr lang="en-US" sz="2400" dirty="0">
              <a:latin typeface="Prophet "/>
              <a:ea typeface="Prophet" panose="02010503020000020004" pitchFamily="2" charset="0"/>
            </a:endParaRPr>
          </a:p>
        </p:txBody>
      </p:sp>
      <p:sp>
        <p:nvSpPr>
          <p:cNvPr id="3" name="Subtitle 2">
            <a:extLst>
              <a:ext uri="{FF2B5EF4-FFF2-40B4-BE49-F238E27FC236}">
                <a16:creationId xmlns:a16="http://schemas.microsoft.com/office/drawing/2014/main" id="{E9C8999D-6285-2643-888E-7F7B11D9756A}"/>
              </a:ext>
            </a:extLst>
          </p:cNvPr>
          <p:cNvSpPr>
            <a:spLocks noGrp="1"/>
          </p:cNvSpPr>
          <p:nvPr>
            <p:ph type="subTitle" idx="1"/>
          </p:nvPr>
        </p:nvSpPr>
        <p:spPr>
          <a:xfrm>
            <a:off x="685799" y="3091543"/>
            <a:ext cx="7703457" cy="1639783"/>
          </a:xfrm>
        </p:spPr>
        <p:txBody>
          <a:bodyPr/>
          <a:lstStyle/>
          <a:p>
            <a:r>
              <a:rPr lang="en-GB" sz="2800" dirty="0">
                <a:latin typeface="Prophet "/>
              </a:rPr>
              <a:t>Informing, Advising and Preparing Students for Higher Education </a:t>
            </a:r>
            <a:endParaRPr lang="en-US" sz="2800" dirty="0">
              <a:solidFill>
                <a:schemeClr val="bg1"/>
              </a:solidFill>
              <a:latin typeface="Prophet "/>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F72A-27CD-A2FD-DFDE-45087AE470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83618-EEF9-CD38-795F-3ADD791F447D}"/>
              </a:ext>
            </a:extLst>
          </p:cNvPr>
          <p:cNvSpPr>
            <a:spLocks noGrp="1"/>
          </p:cNvSpPr>
          <p:nvPr>
            <p:ph type="title"/>
          </p:nvPr>
        </p:nvSpPr>
        <p:spPr>
          <a:xfrm>
            <a:off x="284018" y="205979"/>
            <a:ext cx="88599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3 – </a:t>
            </a:r>
            <a:r>
              <a:rPr lang="en-GB" sz="3600" b="1" dirty="0">
                <a:solidFill>
                  <a:schemeClr val="accent2"/>
                </a:solidFill>
                <a:latin typeface="Prophet" panose="02010503020000020004" pitchFamily="2" charset="0"/>
                <a:ea typeface="Prophet" panose="02010503020000020004" pitchFamily="2" charset="0"/>
              </a:rPr>
              <a:t>Preparation &amp; Improvements</a:t>
            </a: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AFB40270-F124-182C-C240-7B7D286B1CA5}"/>
              </a:ext>
            </a:extLst>
          </p:cNvPr>
          <p:cNvSpPr>
            <a:spLocks noGrp="1"/>
          </p:cNvSpPr>
          <p:nvPr>
            <p:ph idx="1"/>
          </p:nvPr>
        </p:nvSpPr>
        <p:spPr>
          <a:xfrm>
            <a:off x="284018" y="643467"/>
            <a:ext cx="4621738" cy="4402665"/>
          </a:xfrm>
        </p:spPr>
        <p:txBody>
          <a:bodyPr>
            <a:normAutofit lnSpcReduction="10000"/>
          </a:bodyPr>
          <a:lstStyle/>
          <a:p>
            <a:pPr marL="0" indent="0" fontAlgn="base">
              <a:buNone/>
            </a:pPr>
            <a:endParaRPr lang="en-GB" sz="3200" b="1" dirty="0">
              <a:latin typeface="Visuelt "/>
            </a:endParaRPr>
          </a:p>
          <a:p>
            <a:pPr fontAlgn="base">
              <a:buFontTx/>
              <a:buChar char="-"/>
            </a:pPr>
            <a:r>
              <a:rPr lang="en-GB" sz="1800" dirty="0">
                <a:latin typeface="Visuelt "/>
              </a:rPr>
              <a:t>Choice of subjects and information sessions</a:t>
            </a:r>
          </a:p>
          <a:p>
            <a:pPr fontAlgn="base">
              <a:buFontTx/>
              <a:buChar char="-"/>
            </a:pPr>
            <a:endParaRPr lang="en-GB" sz="1000" dirty="0">
              <a:latin typeface="Visuelt "/>
            </a:endParaRPr>
          </a:p>
          <a:p>
            <a:pPr fontAlgn="base">
              <a:buFontTx/>
              <a:buChar char="-"/>
            </a:pPr>
            <a:r>
              <a:rPr lang="en-GB" sz="1800" dirty="0">
                <a:latin typeface="Visuelt "/>
              </a:rPr>
              <a:t>length of the event</a:t>
            </a:r>
          </a:p>
          <a:p>
            <a:pPr fontAlgn="base">
              <a:buFontTx/>
              <a:buChar char="-"/>
            </a:pPr>
            <a:endParaRPr lang="en-GB" sz="1000" dirty="0">
              <a:latin typeface="Visuelt "/>
            </a:endParaRPr>
          </a:p>
          <a:p>
            <a:pPr fontAlgn="base">
              <a:buFontTx/>
              <a:buChar char="-"/>
            </a:pPr>
            <a:r>
              <a:rPr lang="en-GB" sz="1800" dirty="0">
                <a:latin typeface="Visuelt "/>
              </a:rPr>
              <a:t>lack of childcare/transport to attend the event</a:t>
            </a:r>
          </a:p>
          <a:p>
            <a:pPr fontAlgn="base">
              <a:buFontTx/>
              <a:buChar char="-"/>
            </a:pPr>
            <a:endParaRPr lang="en-GB" sz="1000" dirty="0">
              <a:latin typeface="Visuelt "/>
            </a:endParaRPr>
          </a:p>
          <a:p>
            <a:pPr fontAlgn="base">
              <a:buFontTx/>
              <a:buChar char="-"/>
            </a:pPr>
            <a:r>
              <a:rPr lang="en-GB" sz="1900" dirty="0">
                <a:latin typeface="Visuelt "/>
              </a:rPr>
              <a:t>delivery of event (online v in-person)</a:t>
            </a:r>
          </a:p>
          <a:p>
            <a:pPr fontAlgn="base">
              <a:buFontTx/>
              <a:buChar char="-"/>
            </a:pPr>
            <a:endParaRPr lang="en-GB" sz="1000" dirty="0">
              <a:latin typeface="Visuelt "/>
            </a:endParaRPr>
          </a:p>
          <a:p>
            <a:pPr fontAlgn="base">
              <a:buFontTx/>
              <a:buChar char="-"/>
            </a:pPr>
            <a:r>
              <a:rPr lang="en-GB" sz="1900" dirty="0">
                <a:latin typeface="Visuelt "/>
              </a:rPr>
              <a:t>timing of event (day v evening)</a:t>
            </a:r>
          </a:p>
          <a:p>
            <a:pPr fontAlgn="base">
              <a:buFontTx/>
              <a:buChar char="-"/>
            </a:pPr>
            <a:endParaRPr lang="en-GB" sz="1100" dirty="0">
              <a:latin typeface="Visuelt "/>
            </a:endParaRPr>
          </a:p>
          <a:p>
            <a:pPr fontAlgn="base">
              <a:buFontTx/>
              <a:buChar char="-"/>
            </a:pPr>
            <a:r>
              <a:rPr lang="en-GB" sz="1900" dirty="0">
                <a:latin typeface="Visuelt "/>
              </a:rPr>
              <a:t>advertising of the event</a:t>
            </a:r>
          </a:p>
          <a:p>
            <a:pPr fontAlgn="base">
              <a:buFontTx/>
              <a:buChar char="-"/>
            </a:pPr>
            <a:endParaRPr lang="en-GB" sz="1000" dirty="0">
              <a:latin typeface="Visuelt "/>
            </a:endParaRPr>
          </a:p>
          <a:p>
            <a:pPr fontAlgn="base">
              <a:buFontTx/>
              <a:buChar char="-"/>
            </a:pPr>
            <a:r>
              <a:rPr lang="en-GB" sz="1900" dirty="0">
                <a:latin typeface="Visuelt "/>
              </a:rPr>
              <a:t>participants’ level of English. </a:t>
            </a:r>
          </a:p>
          <a:p>
            <a:pPr fontAlgn="base">
              <a:buFontTx/>
              <a:buChar char="-"/>
            </a:pPr>
            <a:endParaRPr lang="en-GB" sz="3200" b="1" dirty="0">
              <a:latin typeface="Visuelt "/>
            </a:endParaRPr>
          </a:p>
          <a:p>
            <a:pPr fontAlgn="base"/>
            <a:endParaRPr lang="en-GB" sz="2500" dirty="0">
              <a:latin typeface="Visuelt "/>
            </a:endParaRPr>
          </a:p>
          <a:p>
            <a:pPr fontAlgn="base"/>
            <a:endParaRPr lang="en-GB" dirty="0"/>
          </a:p>
          <a:p>
            <a:endParaRPr lang="en-GB" dirty="0"/>
          </a:p>
        </p:txBody>
      </p:sp>
      <p:pic>
        <p:nvPicPr>
          <p:cNvPr id="8" name="Picture 7">
            <a:extLst>
              <a:ext uri="{FF2B5EF4-FFF2-40B4-BE49-F238E27FC236}">
                <a16:creationId xmlns:a16="http://schemas.microsoft.com/office/drawing/2014/main" id="{F1CF832E-AAB2-D7A8-36F0-0E8C718495C5}"/>
              </a:ext>
            </a:extLst>
          </p:cNvPr>
          <p:cNvPicPr>
            <a:picLocks noChangeAspect="1"/>
          </p:cNvPicPr>
          <p:nvPr/>
        </p:nvPicPr>
        <p:blipFill>
          <a:blip r:embed="rId2">
            <a:duotone>
              <a:schemeClr val="accent1">
                <a:shade val="45000"/>
                <a:satMod val="135000"/>
              </a:schemeClr>
              <a:prstClr val="white"/>
            </a:duotone>
          </a:blip>
          <a:stretch>
            <a:fillRect/>
          </a:stretch>
        </p:blipFill>
        <p:spPr>
          <a:xfrm>
            <a:off x="4982337" y="886903"/>
            <a:ext cx="3570732" cy="3570732"/>
          </a:xfrm>
          <a:prstGeom prst="rect">
            <a:avLst/>
          </a:prstGeom>
        </p:spPr>
      </p:pic>
    </p:spTree>
    <p:extLst>
      <p:ext uri="{BB962C8B-B14F-4D97-AF65-F5344CB8AC3E}">
        <p14:creationId xmlns:p14="http://schemas.microsoft.com/office/powerpoint/2010/main" val="12408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5715-91CA-9BF9-A4F4-41001B8EA4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947DD-4CB9-A0E7-6731-79AB3E3070E6}"/>
              </a:ext>
            </a:extLst>
          </p:cNvPr>
          <p:cNvSpPr>
            <a:spLocks noGrp="1"/>
          </p:cNvSpPr>
          <p:nvPr>
            <p:ph type="title"/>
          </p:nvPr>
        </p:nvSpPr>
        <p:spPr>
          <a:xfrm>
            <a:off x="284018" y="205979"/>
            <a:ext cx="88599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4 – </a:t>
            </a:r>
            <a:r>
              <a:rPr lang="en-GB" sz="3600" b="1" dirty="0">
                <a:solidFill>
                  <a:schemeClr val="accent2"/>
                </a:solidFill>
                <a:latin typeface="Prophet" panose="02010503020000020004" pitchFamily="2" charset="0"/>
                <a:ea typeface="Prophet" panose="02010503020000020004" pitchFamily="2" charset="0"/>
              </a:rPr>
              <a:t>TU Dublin</a:t>
            </a: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84B36619-38C6-BC64-581B-D5E6380E0EA5}"/>
              </a:ext>
            </a:extLst>
          </p:cNvPr>
          <p:cNvSpPr>
            <a:spLocks noGrp="1"/>
          </p:cNvSpPr>
          <p:nvPr>
            <p:ph idx="1"/>
          </p:nvPr>
        </p:nvSpPr>
        <p:spPr>
          <a:xfrm>
            <a:off x="284018" y="643467"/>
            <a:ext cx="4621738" cy="4402665"/>
          </a:xfrm>
        </p:spPr>
        <p:txBody>
          <a:bodyPr>
            <a:normAutofit/>
          </a:bodyPr>
          <a:lstStyle/>
          <a:p>
            <a:pPr marL="0" indent="0" fontAlgn="base">
              <a:buNone/>
            </a:pPr>
            <a:endParaRPr lang="en-GB" sz="3200" b="1" dirty="0">
              <a:latin typeface="Visuelt "/>
            </a:endParaRPr>
          </a:p>
          <a:p>
            <a:pPr marL="0" indent="0" fontAlgn="base">
              <a:buNone/>
            </a:pPr>
            <a:r>
              <a:rPr lang="en-GB" sz="1800" dirty="0">
                <a:latin typeface="Visuelt "/>
              </a:rPr>
              <a:t>TU Dublin’s </a:t>
            </a:r>
          </a:p>
          <a:p>
            <a:pPr lvl="1" fontAlgn="base">
              <a:buFontTx/>
              <a:buChar char="-"/>
            </a:pPr>
            <a:r>
              <a:rPr lang="en-GB" sz="1800" dirty="0">
                <a:latin typeface="Visuelt "/>
              </a:rPr>
              <a:t>courses </a:t>
            </a:r>
          </a:p>
          <a:p>
            <a:pPr lvl="1" fontAlgn="base">
              <a:buFontTx/>
              <a:buChar char="-"/>
            </a:pPr>
            <a:r>
              <a:rPr lang="en-GB" sz="1800" dirty="0">
                <a:latin typeface="Visuelt "/>
              </a:rPr>
              <a:t>campuses </a:t>
            </a:r>
          </a:p>
          <a:p>
            <a:pPr lvl="1" fontAlgn="base">
              <a:buFontTx/>
              <a:buChar char="-"/>
            </a:pPr>
            <a:r>
              <a:rPr lang="en-GB" sz="1800" dirty="0">
                <a:latin typeface="Visuelt "/>
              </a:rPr>
              <a:t>student supports</a:t>
            </a:r>
          </a:p>
          <a:p>
            <a:pPr lvl="1" fontAlgn="base">
              <a:buFontTx/>
              <a:buChar char="-"/>
            </a:pPr>
            <a:r>
              <a:rPr lang="en-GB" sz="1800" dirty="0">
                <a:latin typeface="Visuelt "/>
              </a:rPr>
              <a:t>meeting lecturers</a:t>
            </a:r>
          </a:p>
          <a:p>
            <a:pPr marL="457200" lvl="1" indent="0" fontAlgn="base">
              <a:buNone/>
            </a:pPr>
            <a:endParaRPr lang="en-GB" sz="1800" dirty="0">
              <a:latin typeface="Visuelt "/>
            </a:endParaRPr>
          </a:p>
          <a:p>
            <a:pPr lvl="1" fontAlgn="base">
              <a:buFontTx/>
              <a:buChar char="-"/>
            </a:pPr>
            <a:endParaRPr lang="en-GB" sz="1800" dirty="0">
              <a:latin typeface="Visuelt "/>
            </a:endParaRPr>
          </a:p>
          <a:p>
            <a:pPr marL="0" indent="0" fontAlgn="base">
              <a:buNone/>
            </a:pPr>
            <a:endParaRPr lang="en-GB" sz="3200" b="1" dirty="0">
              <a:latin typeface="Visuelt "/>
            </a:endParaRPr>
          </a:p>
          <a:p>
            <a:pPr fontAlgn="base"/>
            <a:endParaRPr lang="en-GB" sz="2500" dirty="0">
              <a:latin typeface="Visuelt "/>
            </a:endParaRPr>
          </a:p>
          <a:p>
            <a:pPr fontAlgn="base"/>
            <a:endParaRPr lang="en-GB" dirty="0"/>
          </a:p>
          <a:p>
            <a:endParaRPr lang="en-GB" dirty="0"/>
          </a:p>
        </p:txBody>
      </p:sp>
      <p:pic>
        <p:nvPicPr>
          <p:cNvPr id="4" name="Picture 3">
            <a:extLst>
              <a:ext uri="{FF2B5EF4-FFF2-40B4-BE49-F238E27FC236}">
                <a16:creationId xmlns:a16="http://schemas.microsoft.com/office/drawing/2014/main" id="{BE425EAF-0396-BAA7-7EA9-CB132F975936}"/>
              </a:ext>
            </a:extLst>
          </p:cNvPr>
          <p:cNvPicPr>
            <a:picLocks noChangeAspect="1"/>
          </p:cNvPicPr>
          <p:nvPr/>
        </p:nvPicPr>
        <p:blipFill>
          <a:blip r:embed="rId2"/>
          <a:stretch>
            <a:fillRect/>
          </a:stretch>
        </p:blipFill>
        <p:spPr>
          <a:xfrm>
            <a:off x="4905756" y="1786952"/>
            <a:ext cx="3387495" cy="1932813"/>
          </a:xfrm>
          <a:prstGeom prst="rect">
            <a:avLst/>
          </a:prstGeom>
        </p:spPr>
      </p:pic>
    </p:spTree>
    <p:extLst>
      <p:ext uri="{BB962C8B-B14F-4D97-AF65-F5344CB8AC3E}">
        <p14:creationId xmlns:p14="http://schemas.microsoft.com/office/powerpoint/2010/main" val="722814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C7BB9-F11C-E1CB-4DEA-BDD49657A7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F9A457-0D10-F71E-733A-D0A51232CAA6}"/>
              </a:ext>
            </a:extLst>
          </p:cNvPr>
          <p:cNvSpPr>
            <a:spLocks noGrp="1"/>
          </p:cNvSpPr>
          <p:nvPr>
            <p:ph type="title"/>
          </p:nvPr>
        </p:nvSpPr>
        <p:spPr>
          <a:xfrm>
            <a:off x="284018" y="205979"/>
            <a:ext cx="88599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5 – </a:t>
            </a:r>
            <a:r>
              <a:rPr lang="en-GB" sz="3600" b="1" dirty="0">
                <a:solidFill>
                  <a:schemeClr val="accent2"/>
                </a:solidFill>
                <a:latin typeface="Prophet" panose="02010503020000020004" pitchFamily="2" charset="0"/>
                <a:ea typeface="Prophet" panose="02010503020000020004" pitchFamily="2" charset="0"/>
              </a:rPr>
              <a:t>Breaking Barriers</a:t>
            </a: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693AF346-E928-72EB-D527-FB2FB7C36BA6}"/>
              </a:ext>
            </a:extLst>
          </p:cNvPr>
          <p:cNvSpPr>
            <a:spLocks noGrp="1"/>
          </p:cNvSpPr>
          <p:nvPr>
            <p:ph idx="1"/>
          </p:nvPr>
        </p:nvSpPr>
        <p:spPr>
          <a:xfrm>
            <a:off x="284018" y="643467"/>
            <a:ext cx="4621738" cy="4402665"/>
          </a:xfrm>
        </p:spPr>
        <p:txBody>
          <a:bodyPr>
            <a:normAutofit/>
          </a:bodyPr>
          <a:lstStyle/>
          <a:p>
            <a:pPr marL="0" indent="0" fontAlgn="base">
              <a:buNone/>
            </a:pPr>
            <a:endParaRPr lang="en-GB" sz="3200" b="1" dirty="0">
              <a:latin typeface="Visuelt "/>
            </a:endParaRPr>
          </a:p>
          <a:p>
            <a:pPr fontAlgn="base">
              <a:buFontTx/>
              <a:buChar char="-"/>
            </a:pPr>
            <a:r>
              <a:rPr lang="en-GB" sz="1800" dirty="0">
                <a:latin typeface="Visuelt "/>
              </a:rPr>
              <a:t>approachable staff</a:t>
            </a:r>
          </a:p>
          <a:p>
            <a:pPr fontAlgn="base">
              <a:buFontTx/>
              <a:buChar char="-"/>
            </a:pPr>
            <a:endParaRPr lang="en-GB" sz="1000" dirty="0">
              <a:latin typeface="Visuelt "/>
            </a:endParaRPr>
          </a:p>
          <a:p>
            <a:pPr fontAlgn="base">
              <a:buFontTx/>
              <a:buChar char="-"/>
            </a:pPr>
            <a:r>
              <a:rPr lang="en-GB" sz="1800" dirty="0">
                <a:latin typeface="Visuelt "/>
              </a:rPr>
              <a:t>current students' voices</a:t>
            </a:r>
          </a:p>
          <a:p>
            <a:pPr fontAlgn="base">
              <a:buFontTx/>
              <a:buChar char="-"/>
            </a:pPr>
            <a:endParaRPr lang="en-GB" sz="1000" dirty="0">
              <a:latin typeface="Visuelt "/>
            </a:endParaRPr>
          </a:p>
          <a:p>
            <a:pPr fontAlgn="base">
              <a:buFontTx/>
              <a:buChar char="-"/>
            </a:pPr>
            <a:r>
              <a:rPr lang="en-GB" sz="1800" dirty="0">
                <a:latin typeface="Visuelt "/>
              </a:rPr>
              <a:t>lecturers' own education journeys</a:t>
            </a:r>
          </a:p>
          <a:p>
            <a:pPr fontAlgn="base">
              <a:buFontTx/>
              <a:buChar char="-"/>
            </a:pPr>
            <a:endParaRPr lang="en-GB" sz="1000" dirty="0">
              <a:latin typeface="Visuelt "/>
            </a:endParaRPr>
          </a:p>
          <a:p>
            <a:pPr fontAlgn="base">
              <a:buFontTx/>
              <a:buChar char="-"/>
            </a:pPr>
            <a:r>
              <a:rPr lang="en-GB" sz="1800" dirty="0">
                <a:latin typeface="Visuelt "/>
              </a:rPr>
              <a:t>on-campus experience</a:t>
            </a:r>
          </a:p>
          <a:p>
            <a:pPr fontAlgn="base">
              <a:buFontTx/>
              <a:buChar char="-"/>
            </a:pPr>
            <a:endParaRPr lang="en-GB" sz="1000" dirty="0">
              <a:latin typeface="Visuelt "/>
            </a:endParaRPr>
          </a:p>
          <a:p>
            <a:pPr fontAlgn="base">
              <a:buFontTx/>
              <a:buChar char="-"/>
            </a:pPr>
            <a:r>
              <a:rPr lang="en-GB" sz="1800" dirty="0">
                <a:latin typeface="Visuelt "/>
              </a:rPr>
              <a:t>learning about university life</a:t>
            </a:r>
          </a:p>
          <a:p>
            <a:pPr fontAlgn="base">
              <a:buFontTx/>
              <a:buChar char="-"/>
            </a:pPr>
            <a:endParaRPr lang="en-GB" sz="1100" dirty="0">
              <a:latin typeface="Visuelt "/>
            </a:endParaRPr>
          </a:p>
          <a:p>
            <a:pPr fontAlgn="base">
              <a:buFontTx/>
              <a:buChar char="-"/>
            </a:pPr>
            <a:r>
              <a:rPr lang="en-GB" sz="1800" dirty="0">
                <a:latin typeface="Visuelt "/>
              </a:rPr>
              <a:t>knowing what to expect</a:t>
            </a:r>
          </a:p>
          <a:p>
            <a:pPr fontAlgn="base">
              <a:buFontTx/>
              <a:buChar char="-"/>
            </a:pPr>
            <a:endParaRPr lang="en-GB" sz="1000" dirty="0">
              <a:latin typeface="Visuelt "/>
            </a:endParaRPr>
          </a:p>
          <a:p>
            <a:pPr fontAlgn="base">
              <a:buFontTx/>
              <a:buChar char="-"/>
            </a:pPr>
            <a:r>
              <a:rPr lang="en-GB" sz="1800" dirty="0">
                <a:latin typeface="Visuelt "/>
              </a:rPr>
              <a:t>desire to share knowledge gained with family and friends</a:t>
            </a:r>
          </a:p>
          <a:p>
            <a:pPr fontAlgn="base"/>
            <a:endParaRPr lang="en-GB" dirty="0"/>
          </a:p>
          <a:p>
            <a:endParaRPr lang="en-GB" dirty="0"/>
          </a:p>
        </p:txBody>
      </p:sp>
      <p:pic>
        <p:nvPicPr>
          <p:cNvPr id="7" name="Picture 6">
            <a:extLst>
              <a:ext uri="{FF2B5EF4-FFF2-40B4-BE49-F238E27FC236}">
                <a16:creationId xmlns:a16="http://schemas.microsoft.com/office/drawing/2014/main" id="{B5CE0D9F-028B-DF7A-6262-BBE49809F8D1}"/>
              </a:ext>
            </a:extLst>
          </p:cNvPr>
          <p:cNvPicPr>
            <a:picLocks noChangeAspect="1"/>
          </p:cNvPicPr>
          <p:nvPr/>
        </p:nvPicPr>
        <p:blipFill>
          <a:blip r:embed="rId2">
            <a:duotone>
              <a:schemeClr val="accent1">
                <a:shade val="45000"/>
                <a:satMod val="135000"/>
              </a:schemeClr>
              <a:prstClr val="white"/>
            </a:duotone>
          </a:blip>
          <a:stretch>
            <a:fillRect/>
          </a:stretch>
        </p:blipFill>
        <p:spPr>
          <a:xfrm>
            <a:off x="4714009" y="643467"/>
            <a:ext cx="3895690" cy="3895690"/>
          </a:xfrm>
          <a:prstGeom prst="rect">
            <a:avLst/>
          </a:prstGeom>
        </p:spPr>
      </p:pic>
    </p:spTree>
    <p:extLst>
      <p:ext uri="{BB962C8B-B14F-4D97-AF65-F5344CB8AC3E}">
        <p14:creationId xmlns:p14="http://schemas.microsoft.com/office/powerpoint/2010/main" val="111946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A83FD-2743-0E1E-5DEC-89AE0EEF5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579FE-9709-A272-EE83-C104D0EC8DB7}"/>
              </a:ext>
            </a:extLst>
          </p:cNvPr>
          <p:cNvSpPr>
            <a:spLocks noGrp="1"/>
          </p:cNvSpPr>
          <p:nvPr>
            <p:ph type="title"/>
          </p:nvPr>
        </p:nvSpPr>
        <p:spPr>
          <a:xfrm>
            <a:off x="284018" y="205979"/>
            <a:ext cx="88599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6 – </a:t>
            </a:r>
            <a:r>
              <a:rPr lang="en-GB" sz="3600" b="1" dirty="0">
                <a:solidFill>
                  <a:schemeClr val="accent2"/>
                </a:solidFill>
                <a:latin typeface="Prophet" panose="02010503020000020004" pitchFamily="2" charset="0"/>
                <a:ea typeface="Prophet" panose="02010503020000020004" pitchFamily="2" charset="0"/>
              </a:rPr>
              <a:t>Environment</a:t>
            </a: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A311D6D4-BD50-A487-50C8-828C011A363E}"/>
              </a:ext>
            </a:extLst>
          </p:cNvPr>
          <p:cNvSpPr>
            <a:spLocks noGrp="1"/>
          </p:cNvSpPr>
          <p:nvPr>
            <p:ph idx="1"/>
          </p:nvPr>
        </p:nvSpPr>
        <p:spPr>
          <a:xfrm>
            <a:off x="284018" y="643467"/>
            <a:ext cx="4621738" cy="4402665"/>
          </a:xfrm>
        </p:spPr>
        <p:txBody>
          <a:bodyPr>
            <a:normAutofit/>
          </a:bodyPr>
          <a:lstStyle/>
          <a:p>
            <a:pPr marL="0" indent="0" fontAlgn="base">
              <a:buNone/>
            </a:pPr>
            <a:endParaRPr lang="en-GB" sz="3200" b="1" dirty="0">
              <a:latin typeface="Visuelt "/>
            </a:endParaRPr>
          </a:p>
          <a:p>
            <a:pPr fontAlgn="base">
              <a:buFontTx/>
              <a:buChar char="-"/>
            </a:pPr>
            <a:r>
              <a:rPr lang="en-GB" sz="1800" dirty="0">
                <a:latin typeface="Visuelt" pitchFamily="2" charset="77"/>
              </a:rPr>
              <a:t>room comfort and suitability</a:t>
            </a:r>
          </a:p>
          <a:p>
            <a:pPr fontAlgn="base">
              <a:buFontTx/>
              <a:buChar char="-"/>
            </a:pPr>
            <a:endParaRPr lang="en-GB" sz="1000" dirty="0">
              <a:latin typeface="Visuelt" pitchFamily="2" charset="77"/>
            </a:endParaRPr>
          </a:p>
          <a:p>
            <a:pPr fontAlgn="base">
              <a:buFontTx/>
              <a:buChar char="-"/>
            </a:pPr>
            <a:r>
              <a:rPr lang="en-GB" sz="1800" dirty="0">
                <a:latin typeface="Visuelt" pitchFamily="2" charset="77"/>
              </a:rPr>
              <a:t>sound quality</a:t>
            </a:r>
          </a:p>
          <a:p>
            <a:pPr fontAlgn="base">
              <a:buFontTx/>
              <a:buChar char="-"/>
            </a:pPr>
            <a:endParaRPr lang="en-GB" sz="1000" dirty="0">
              <a:latin typeface="Visuelt" pitchFamily="2" charset="77"/>
            </a:endParaRPr>
          </a:p>
          <a:p>
            <a:pPr fontAlgn="base">
              <a:buFontTx/>
              <a:buChar char="-"/>
            </a:pPr>
            <a:r>
              <a:rPr lang="en-GB" sz="1800" dirty="0">
                <a:latin typeface="Visuelt" pitchFamily="2" charset="77"/>
              </a:rPr>
              <a:t>the balance and pacing of content (including breaks and variety)</a:t>
            </a:r>
          </a:p>
          <a:p>
            <a:pPr marL="0" indent="0" fontAlgn="base">
              <a:buNone/>
            </a:pPr>
            <a:endParaRPr lang="en-GB" sz="1000" dirty="0">
              <a:latin typeface="Visuelt" pitchFamily="2" charset="77"/>
            </a:endParaRPr>
          </a:p>
          <a:p>
            <a:pPr fontAlgn="base">
              <a:buFontTx/>
              <a:buChar char="-"/>
            </a:pPr>
            <a:r>
              <a:rPr lang="en-GB" sz="1800" dirty="0">
                <a:latin typeface="Visuelt" pitchFamily="2" charset="77"/>
              </a:rPr>
              <a:t>staff friendliness and support</a:t>
            </a:r>
          </a:p>
          <a:p>
            <a:pPr marL="0" indent="0" fontAlgn="base">
              <a:buNone/>
            </a:pPr>
            <a:endParaRPr lang="en-GB" sz="1000" dirty="0">
              <a:latin typeface="Visuelt" pitchFamily="2" charset="77"/>
            </a:endParaRPr>
          </a:p>
          <a:p>
            <a:pPr fontAlgn="base">
              <a:buFontTx/>
              <a:buChar char="-"/>
            </a:pPr>
            <a:r>
              <a:rPr lang="en-GB" sz="1800" dirty="0">
                <a:latin typeface="Visuelt" pitchFamily="2" charset="77"/>
              </a:rPr>
              <a:t>quality of refreshments</a:t>
            </a:r>
            <a:endParaRPr lang="en-GB" dirty="0">
              <a:latin typeface="Visuelt" pitchFamily="2" charset="77"/>
            </a:endParaRPr>
          </a:p>
          <a:p>
            <a:endParaRPr lang="en-GB" dirty="0"/>
          </a:p>
        </p:txBody>
      </p:sp>
      <p:pic>
        <p:nvPicPr>
          <p:cNvPr id="8" name="Picture 7">
            <a:extLst>
              <a:ext uri="{FF2B5EF4-FFF2-40B4-BE49-F238E27FC236}">
                <a16:creationId xmlns:a16="http://schemas.microsoft.com/office/drawing/2014/main" id="{CF816516-16ED-0834-111E-69057694B6ED}"/>
              </a:ext>
            </a:extLst>
          </p:cNvPr>
          <p:cNvPicPr>
            <a:picLocks noChangeAspect="1"/>
          </p:cNvPicPr>
          <p:nvPr/>
        </p:nvPicPr>
        <p:blipFill>
          <a:blip r:embed="rId2">
            <a:duotone>
              <a:schemeClr val="accent1">
                <a:shade val="45000"/>
                <a:satMod val="135000"/>
              </a:schemeClr>
              <a:prstClr val="white"/>
            </a:duotone>
          </a:blip>
          <a:stretch>
            <a:fillRect/>
          </a:stretch>
        </p:blipFill>
        <p:spPr>
          <a:xfrm>
            <a:off x="4090104" y="0"/>
            <a:ext cx="5143500" cy="5143500"/>
          </a:xfrm>
          <a:prstGeom prst="rect">
            <a:avLst/>
          </a:prstGeom>
        </p:spPr>
      </p:pic>
    </p:spTree>
    <p:extLst>
      <p:ext uri="{BB962C8B-B14F-4D97-AF65-F5344CB8AC3E}">
        <p14:creationId xmlns:p14="http://schemas.microsoft.com/office/powerpoint/2010/main" val="2135704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5EFD-2D10-461E-CFDB-BC76DB276421}"/>
              </a:ext>
            </a:extLst>
          </p:cNvPr>
          <p:cNvSpPr>
            <a:spLocks noGrp="1"/>
          </p:cNvSpPr>
          <p:nvPr>
            <p:ph type="title"/>
          </p:nvPr>
        </p:nvSpPr>
        <p:spPr/>
        <p:txBody>
          <a:bodyPr>
            <a:noAutofit/>
          </a:bodyPr>
          <a:lstStyle/>
          <a:p>
            <a:r>
              <a:rPr lang="en-GB" sz="3600" dirty="0">
                <a:solidFill>
                  <a:schemeClr val="accent2"/>
                </a:solidFill>
                <a:latin typeface="Prophet "/>
              </a:rPr>
              <a:t>Quantitative Findings</a:t>
            </a:r>
            <a:endParaRPr lang="en-IE" sz="3600" dirty="0">
              <a:solidFill>
                <a:schemeClr val="accent2"/>
              </a:solidFill>
              <a:latin typeface="Prophet "/>
            </a:endParaRPr>
          </a:p>
        </p:txBody>
      </p:sp>
      <p:sp>
        <p:nvSpPr>
          <p:cNvPr id="3" name="Content Placeholder 2">
            <a:extLst>
              <a:ext uri="{FF2B5EF4-FFF2-40B4-BE49-F238E27FC236}">
                <a16:creationId xmlns:a16="http://schemas.microsoft.com/office/drawing/2014/main" id="{EF99D00F-D1B8-3057-7E92-D563A80AAB08}"/>
              </a:ext>
            </a:extLst>
          </p:cNvPr>
          <p:cNvSpPr>
            <a:spLocks noGrp="1"/>
          </p:cNvSpPr>
          <p:nvPr>
            <p:ph idx="1"/>
          </p:nvPr>
        </p:nvSpPr>
        <p:spPr/>
        <p:txBody>
          <a:bodyPr>
            <a:normAutofit/>
          </a:bodyPr>
          <a:lstStyle/>
          <a:p>
            <a:pPr marL="0" indent="0">
              <a:buNone/>
            </a:pPr>
            <a:r>
              <a:rPr lang="en-GB" sz="1800" b="1" dirty="0">
                <a:solidFill>
                  <a:srgbClr val="00B050"/>
                </a:solidFill>
                <a:latin typeface="Visuelt" pitchFamily="2" charset="77"/>
              </a:rPr>
              <a:t>In your opinion, what parts of the session worked well and why? (n=133)</a:t>
            </a:r>
          </a:p>
        </p:txBody>
      </p:sp>
      <p:pic>
        <p:nvPicPr>
          <p:cNvPr id="5" name="Picture 4">
            <a:extLst>
              <a:ext uri="{FF2B5EF4-FFF2-40B4-BE49-F238E27FC236}">
                <a16:creationId xmlns:a16="http://schemas.microsoft.com/office/drawing/2014/main" id="{D9BA4B08-E06C-C6E3-4C9C-9482602090FF}"/>
              </a:ext>
            </a:extLst>
          </p:cNvPr>
          <p:cNvPicPr>
            <a:picLocks noChangeAspect="1"/>
          </p:cNvPicPr>
          <p:nvPr/>
        </p:nvPicPr>
        <p:blipFill>
          <a:blip r:embed="rId2"/>
          <a:stretch>
            <a:fillRect/>
          </a:stretch>
        </p:blipFill>
        <p:spPr>
          <a:xfrm>
            <a:off x="2369150" y="1539968"/>
            <a:ext cx="3958835" cy="3480059"/>
          </a:xfrm>
          <a:prstGeom prst="rect">
            <a:avLst/>
          </a:prstGeom>
        </p:spPr>
      </p:pic>
      <p:sp>
        <p:nvSpPr>
          <p:cNvPr id="7" name="TextBox 6">
            <a:extLst>
              <a:ext uri="{FF2B5EF4-FFF2-40B4-BE49-F238E27FC236}">
                <a16:creationId xmlns:a16="http://schemas.microsoft.com/office/drawing/2014/main" id="{D1608AB1-63CA-8358-FC81-704087B37ECF}"/>
              </a:ext>
            </a:extLst>
          </p:cNvPr>
          <p:cNvSpPr txBox="1"/>
          <p:nvPr/>
        </p:nvSpPr>
        <p:spPr>
          <a:xfrm>
            <a:off x="6151633" y="2638669"/>
            <a:ext cx="2589390" cy="646331"/>
          </a:xfrm>
          <a:prstGeom prst="rect">
            <a:avLst/>
          </a:prstGeom>
          <a:noFill/>
        </p:spPr>
        <p:txBody>
          <a:bodyPr wrap="square">
            <a:spAutoFit/>
          </a:bodyPr>
          <a:lstStyle/>
          <a:p>
            <a:pPr marL="400050" lvl="1" indent="0">
              <a:buNone/>
            </a:pPr>
            <a:r>
              <a:rPr lang="en-GB" sz="1200" dirty="0">
                <a:latin typeface="Visuelt" pitchFamily="2" charset="77"/>
              </a:rPr>
              <a:t>Clear information, interactive sessions with strong Q&amp;A</a:t>
            </a:r>
          </a:p>
        </p:txBody>
      </p:sp>
      <p:sp>
        <p:nvSpPr>
          <p:cNvPr id="10" name="TextBox 9">
            <a:extLst>
              <a:ext uri="{FF2B5EF4-FFF2-40B4-BE49-F238E27FC236}">
                <a16:creationId xmlns:a16="http://schemas.microsoft.com/office/drawing/2014/main" id="{91608930-41A0-AD49-FB70-8FE8283E8C65}"/>
              </a:ext>
            </a:extLst>
          </p:cNvPr>
          <p:cNvSpPr txBox="1"/>
          <p:nvPr/>
        </p:nvSpPr>
        <p:spPr>
          <a:xfrm>
            <a:off x="5166109" y="2997540"/>
            <a:ext cx="667512" cy="369332"/>
          </a:xfrm>
          <a:prstGeom prst="rect">
            <a:avLst/>
          </a:prstGeom>
          <a:noFill/>
        </p:spPr>
        <p:txBody>
          <a:bodyPr wrap="square" rtlCol="0">
            <a:spAutoFit/>
          </a:bodyPr>
          <a:lstStyle/>
          <a:p>
            <a:r>
              <a:rPr lang="en-IE" dirty="0">
                <a:solidFill>
                  <a:schemeClr val="bg1"/>
                </a:solidFill>
                <a:latin typeface="Visuelt" pitchFamily="2" charset="77"/>
              </a:rPr>
              <a:t>54%</a:t>
            </a:r>
          </a:p>
        </p:txBody>
      </p:sp>
      <p:sp>
        <p:nvSpPr>
          <p:cNvPr id="11" name="TextBox 10">
            <a:extLst>
              <a:ext uri="{FF2B5EF4-FFF2-40B4-BE49-F238E27FC236}">
                <a16:creationId xmlns:a16="http://schemas.microsoft.com/office/drawing/2014/main" id="{2270211F-564E-34FC-DB8A-7FB02FC2A36C}"/>
              </a:ext>
            </a:extLst>
          </p:cNvPr>
          <p:cNvSpPr txBox="1"/>
          <p:nvPr/>
        </p:nvSpPr>
        <p:spPr>
          <a:xfrm>
            <a:off x="3904488" y="4094974"/>
            <a:ext cx="667512" cy="369332"/>
          </a:xfrm>
          <a:prstGeom prst="rect">
            <a:avLst/>
          </a:prstGeom>
          <a:noFill/>
        </p:spPr>
        <p:txBody>
          <a:bodyPr wrap="square" rtlCol="0">
            <a:spAutoFit/>
          </a:bodyPr>
          <a:lstStyle/>
          <a:p>
            <a:r>
              <a:rPr lang="en-IE" dirty="0">
                <a:solidFill>
                  <a:schemeClr val="bg1"/>
                </a:solidFill>
                <a:latin typeface="Visuelt" pitchFamily="2" charset="77"/>
              </a:rPr>
              <a:t>22%</a:t>
            </a:r>
          </a:p>
        </p:txBody>
      </p:sp>
      <p:cxnSp>
        <p:nvCxnSpPr>
          <p:cNvPr id="14" name="Straight Connector 13">
            <a:extLst>
              <a:ext uri="{FF2B5EF4-FFF2-40B4-BE49-F238E27FC236}">
                <a16:creationId xmlns:a16="http://schemas.microsoft.com/office/drawing/2014/main" id="{2235B817-9F32-2DA8-AB92-FF1D9285D28B}"/>
              </a:ext>
            </a:extLst>
          </p:cNvPr>
          <p:cNvCxnSpPr/>
          <p:nvPr/>
        </p:nvCxnSpPr>
        <p:spPr>
          <a:xfrm flipV="1">
            <a:off x="6141390" y="2816064"/>
            <a:ext cx="284866" cy="13850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DDCD5F28-D9D0-9FE9-5907-5CB8B196197B}"/>
              </a:ext>
            </a:extLst>
          </p:cNvPr>
          <p:cNvCxnSpPr>
            <a:cxnSpLocks/>
          </p:cNvCxnSpPr>
          <p:nvPr/>
        </p:nvCxnSpPr>
        <p:spPr>
          <a:xfrm>
            <a:off x="6421090" y="2820762"/>
            <a:ext cx="142433" cy="0"/>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CBBD2711-9903-5719-7C70-4F1E9A92B82A}"/>
              </a:ext>
            </a:extLst>
          </p:cNvPr>
          <p:cNvSpPr txBox="1"/>
          <p:nvPr/>
        </p:nvSpPr>
        <p:spPr>
          <a:xfrm>
            <a:off x="899514" y="4669922"/>
            <a:ext cx="2556007" cy="461665"/>
          </a:xfrm>
          <a:prstGeom prst="rect">
            <a:avLst/>
          </a:prstGeom>
          <a:noFill/>
        </p:spPr>
        <p:txBody>
          <a:bodyPr wrap="square">
            <a:spAutoFit/>
          </a:bodyPr>
          <a:lstStyle/>
          <a:p>
            <a:r>
              <a:rPr lang="en-GB" sz="1200" dirty="0">
                <a:latin typeface="Visuelt" pitchFamily="2" charset="77"/>
              </a:rPr>
              <a:t>TU Dublin content (modules, placements, sample classes)</a:t>
            </a:r>
            <a:endParaRPr lang="en-IE" sz="1200" dirty="0"/>
          </a:p>
        </p:txBody>
      </p:sp>
      <p:cxnSp>
        <p:nvCxnSpPr>
          <p:cNvPr id="19" name="Straight Connector 18">
            <a:extLst>
              <a:ext uri="{FF2B5EF4-FFF2-40B4-BE49-F238E27FC236}">
                <a16:creationId xmlns:a16="http://schemas.microsoft.com/office/drawing/2014/main" id="{17A37491-D793-8ECC-B5A4-383B3D950463}"/>
              </a:ext>
            </a:extLst>
          </p:cNvPr>
          <p:cNvCxnSpPr>
            <a:cxnSpLocks/>
          </p:cNvCxnSpPr>
          <p:nvPr/>
        </p:nvCxnSpPr>
        <p:spPr>
          <a:xfrm flipV="1">
            <a:off x="3128124" y="4764655"/>
            <a:ext cx="252203" cy="148012"/>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DAF431E8-D7BC-C8C9-6BD6-8885D8845872}"/>
              </a:ext>
            </a:extLst>
          </p:cNvPr>
          <p:cNvCxnSpPr>
            <a:cxnSpLocks/>
          </p:cNvCxnSpPr>
          <p:nvPr/>
        </p:nvCxnSpPr>
        <p:spPr>
          <a:xfrm>
            <a:off x="2985691" y="4912667"/>
            <a:ext cx="142433" cy="0"/>
          </a:xfrm>
          <a:prstGeom prst="line">
            <a:avLst/>
          </a:prstGeom>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B2D9D025-257B-A8F7-22F7-BC27BA026FD4}"/>
              </a:ext>
            </a:extLst>
          </p:cNvPr>
          <p:cNvSpPr txBox="1"/>
          <p:nvPr/>
        </p:nvSpPr>
        <p:spPr>
          <a:xfrm>
            <a:off x="421126" y="3558595"/>
            <a:ext cx="2426413" cy="461665"/>
          </a:xfrm>
          <a:prstGeom prst="rect">
            <a:avLst/>
          </a:prstGeom>
          <a:noFill/>
        </p:spPr>
        <p:txBody>
          <a:bodyPr wrap="square">
            <a:spAutoFit/>
          </a:bodyPr>
          <a:lstStyle/>
          <a:p>
            <a:pPr marL="400050" lvl="1" indent="0">
              <a:buNone/>
            </a:pPr>
            <a:r>
              <a:rPr lang="en-GB" sz="1200" dirty="0">
                <a:latin typeface="Visuelt" pitchFamily="2" charset="77"/>
              </a:rPr>
              <a:t>Campus experience (tours, lecturers, students)</a:t>
            </a:r>
          </a:p>
        </p:txBody>
      </p:sp>
      <p:sp>
        <p:nvSpPr>
          <p:cNvPr id="26" name="TextBox 25">
            <a:extLst>
              <a:ext uri="{FF2B5EF4-FFF2-40B4-BE49-F238E27FC236}">
                <a16:creationId xmlns:a16="http://schemas.microsoft.com/office/drawing/2014/main" id="{6B9118D4-E361-506E-0866-740BC8A6F0CF}"/>
              </a:ext>
            </a:extLst>
          </p:cNvPr>
          <p:cNvSpPr txBox="1"/>
          <p:nvPr/>
        </p:nvSpPr>
        <p:spPr>
          <a:xfrm>
            <a:off x="3128124" y="3431312"/>
            <a:ext cx="667512" cy="369332"/>
          </a:xfrm>
          <a:prstGeom prst="rect">
            <a:avLst/>
          </a:prstGeom>
          <a:noFill/>
        </p:spPr>
        <p:txBody>
          <a:bodyPr wrap="square" rtlCol="0">
            <a:spAutoFit/>
          </a:bodyPr>
          <a:lstStyle/>
          <a:p>
            <a:r>
              <a:rPr lang="en-IE" dirty="0">
                <a:solidFill>
                  <a:schemeClr val="bg1"/>
                </a:solidFill>
                <a:latin typeface="Visuelt" pitchFamily="2" charset="77"/>
              </a:rPr>
              <a:t>19%</a:t>
            </a:r>
          </a:p>
        </p:txBody>
      </p:sp>
      <p:sp>
        <p:nvSpPr>
          <p:cNvPr id="28" name="TextBox 27">
            <a:extLst>
              <a:ext uri="{FF2B5EF4-FFF2-40B4-BE49-F238E27FC236}">
                <a16:creationId xmlns:a16="http://schemas.microsoft.com/office/drawing/2014/main" id="{90B92E89-84E0-A055-EE79-84718ED032F4}"/>
              </a:ext>
            </a:extLst>
          </p:cNvPr>
          <p:cNvSpPr txBox="1"/>
          <p:nvPr/>
        </p:nvSpPr>
        <p:spPr>
          <a:xfrm>
            <a:off x="-134950" y="2305488"/>
            <a:ext cx="2982489" cy="461665"/>
          </a:xfrm>
          <a:prstGeom prst="rect">
            <a:avLst/>
          </a:prstGeom>
          <a:noFill/>
        </p:spPr>
        <p:txBody>
          <a:bodyPr wrap="square">
            <a:spAutoFit/>
          </a:bodyPr>
          <a:lstStyle/>
          <a:p>
            <a:pPr marL="400050" lvl="1" indent="0">
              <a:buNone/>
            </a:pPr>
            <a:r>
              <a:rPr lang="en-GB" sz="1200" dirty="0">
                <a:latin typeface="Visuelt" pitchFamily="2" charset="77"/>
              </a:rPr>
              <a:t>Welcoming atmosphere, variety, breaks, comfort,  refreshments</a:t>
            </a:r>
          </a:p>
        </p:txBody>
      </p:sp>
      <p:sp>
        <p:nvSpPr>
          <p:cNvPr id="29" name="TextBox 28">
            <a:extLst>
              <a:ext uri="{FF2B5EF4-FFF2-40B4-BE49-F238E27FC236}">
                <a16:creationId xmlns:a16="http://schemas.microsoft.com/office/drawing/2014/main" id="{5E651432-BC8A-04C8-2D6D-E9A407A29FA4}"/>
              </a:ext>
            </a:extLst>
          </p:cNvPr>
          <p:cNvSpPr txBox="1"/>
          <p:nvPr/>
        </p:nvSpPr>
        <p:spPr>
          <a:xfrm>
            <a:off x="3062273" y="2538299"/>
            <a:ext cx="667512" cy="369332"/>
          </a:xfrm>
          <a:prstGeom prst="rect">
            <a:avLst/>
          </a:prstGeom>
          <a:noFill/>
        </p:spPr>
        <p:txBody>
          <a:bodyPr wrap="square" rtlCol="0">
            <a:spAutoFit/>
          </a:bodyPr>
          <a:lstStyle/>
          <a:p>
            <a:r>
              <a:rPr lang="en-IE" dirty="0">
                <a:solidFill>
                  <a:schemeClr val="bg1"/>
                </a:solidFill>
                <a:latin typeface="Visuelt" pitchFamily="2" charset="77"/>
              </a:rPr>
              <a:t>11%</a:t>
            </a:r>
          </a:p>
        </p:txBody>
      </p:sp>
      <p:sp>
        <p:nvSpPr>
          <p:cNvPr id="31" name="TextBox 30">
            <a:extLst>
              <a:ext uri="{FF2B5EF4-FFF2-40B4-BE49-F238E27FC236}">
                <a16:creationId xmlns:a16="http://schemas.microsoft.com/office/drawing/2014/main" id="{72030379-C876-CEF4-7319-0A1DC5FC0048}"/>
              </a:ext>
            </a:extLst>
          </p:cNvPr>
          <p:cNvSpPr txBox="1"/>
          <p:nvPr/>
        </p:nvSpPr>
        <p:spPr>
          <a:xfrm>
            <a:off x="894481" y="1454025"/>
            <a:ext cx="2875133" cy="461665"/>
          </a:xfrm>
          <a:prstGeom prst="rect">
            <a:avLst/>
          </a:prstGeom>
          <a:noFill/>
        </p:spPr>
        <p:txBody>
          <a:bodyPr wrap="square">
            <a:spAutoFit/>
          </a:bodyPr>
          <a:lstStyle/>
          <a:p>
            <a:pPr marL="400050" lvl="1" indent="0">
              <a:buNone/>
            </a:pPr>
            <a:r>
              <a:rPr lang="en-GB" sz="1200" dirty="0">
                <a:latin typeface="Visuelt" pitchFamily="2" charset="77"/>
              </a:rPr>
              <a:t>Access/Foundation information and progression supports</a:t>
            </a:r>
          </a:p>
        </p:txBody>
      </p:sp>
      <p:cxnSp>
        <p:nvCxnSpPr>
          <p:cNvPr id="34" name="Straight Connector 33">
            <a:extLst>
              <a:ext uri="{FF2B5EF4-FFF2-40B4-BE49-F238E27FC236}">
                <a16:creationId xmlns:a16="http://schemas.microsoft.com/office/drawing/2014/main" id="{2EFECC81-2056-4880-8B35-7BB174F35711}"/>
              </a:ext>
            </a:extLst>
          </p:cNvPr>
          <p:cNvCxnSpPr>
            <a:cxnSpLocks/>
          </p:cNvCxnSpPr>
          <p:nvPr/>
        </p:nvCxnSpPr>
        <p:spPr>
          <a:xfrm>
            <a:off x="2418753" y="4057325"/>
            <a:ext cx="178970" cy="75299"/>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8E95B2CD-5B96-397C-50C3-8BCC46304A3D}"/>
              </a:ext>
            </a:extLst>
          </p:cNvPr>
          <p:cNvCxnSpPr>
            <a:cxnSpLocks/>
          </p:cNvCxnSpPr>
          <p:nvPr/>
        </p:nvCxnSpPr>
        <p:spPr>
          <a:xfrm flipV="1">
            <a:off x="2596875" y="4074991"/>
            <a:ext cx="241516" cy="58971"/>
          </a:xfrm>
          <a:prstGeom prst="line">
            <a:avLst/>
          </a:prstGeom>
        </p:spPr>
        <p:style>
          <a:lnRef idx="2">
            <a:schemeClr val="dk1"/>
          </a:lnRef>
          <a:fillRef idx="0">
            <a:schemeClr val="dk1"/>
          </a:fillRef>
          <a:effectRef idx="1">
            <a:schemeClr val="dk1"/>
          </a:effectRef>
          <a:fontRef idx="minor">
            <a:schemeClr val="tx1"/>
          </a:fontRef>
        </p:style>
      </p:cxnSp>
      <p:sp>
        <p:nvSpPr>
          <p:cNvPr id="43" name="TextBox 42">
            <a:extLst>
              <a:ext uri="{FF2B5EF4-FFF2-40B4-BE49-F238E27FC236}">
                <a16:creationId xmlns:a16="http://schemas.microsoft.com/office/drawing/2014/main" id="{8412B91D-DD8B-5A60-5DAF-99BE4D1D99C3}"/>
              </a:ext>
            </a:extLst>
          </p:cNvPr>
          <p:cNvSpPr txBox="1"/>
          <p:nvPr/>
        </p:nvSpPr>
        <p:spPr>
          <a:xfrm>
            <a:off x="5209556" y="1308124"/>
            <a:ext cx="2037302" cy="461665"/>
          </a:xfrm>
          <a:prstGeom prst="rect">
            <a:avLst/>
          </a:prstGeom>
          <a:noFill/>
        </p:spPr>
        <p:txBody>
          <a:bodyPr wrap="square">
            <a:spAutoFit/>
          </a:bodyPr>
          <a:lstStyle/>
          <a:p>
            <a:r>
              <a:rPr lang="en-GB" sz="1200" dirty="0">
                <a:latin typeface="Visuelt" pitchFamily="2" charset="77"/>
              </a:rPr>
              <a:t>Organisation and range of subject areas</a:t>
            </a:r>
            <a:endParaRPr lang="en-IE" sz="1200" dirty="0"/>
          </a:p>
        </p:txBody>
      </p:sp>
      <p:cxnSp>
        <p:nvCxnSpPr>
          <p:cNvPr id="44" name="Straight Connector 43">
            <a:extLst>
              <a:ext uri="{FF2B5EF4-FFF2-40B4-BE49-F238E27FC236}">
                <a16:creationId xmlns:a16="http://schemas.microsoft.com/office/drawing/2014/main" id="{C45B5B6B-9C85-4A31-6CFB-86E176AA6425}"/>
              </a:ext>
            </a:extLst>
          </p:cNvPr>
          <p:cNvCxnSpPr>
            <a:cxnSpLocks/>
          </p:cNvCxnSpPr>
          <p:nvPr/>
        </p:nvCxnSpPr>
        <p:spPr>
          <a:xfrm flipH="1">
            <a:off x="2516538" y="2205500"/>
            <a:ext cx="339301" cy="124677"/>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62C2225A-6A83-D739-C903-DEC9CCBC5A44}"/>
              </a:ext>
            </a:extLst>
          </p:cNvPr>
          <p:cNvCxnSpPr>
            <a:cxnSpLocks/>
          </p:cNvCxnSpPr>
          <p:nvPr/>
        </p:nvCxnSpPr>
        <p:spPr>
          <a:xfrm>
            <a:off x="2847539" y="2213504"/>
            <a:ext cx="138152" cy="29597"/>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F4B417E5-2445-53DC-1B22-31E68D876A88}"/>
              </a:ext>
            </a:extLst>
          </p:cNvPr>
          <p:cNvCxnSpPr>
            <a:cxnSpLocks/>
          </p:cNvCxnSpPr>
          <p:nvPr/>
        </p:nvCxnSpPr>
        <p:spPr>
          <a:xfrm>
            <a:off x="4348567" y="1360968"/>
            <a:ext cx="860989" cy="48683"/>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4FF81ED8-B34F-1698-2CF5-DF9C8F5E28FA}"/>
              </a:ext>
            </a:extLst>
          </p:cNvPr>
          <p:cNvCxnSpPr>
            <a:cxnSpLocks/>
          </p:cNvCxnSpPr>
          <p:nvPr/>
        </p:nvCxnSpPr>
        <p:spPr>
          <a:xfrm>
            <a:off x="3226323" y="1728377"/>
            <a:ext cx="117043" cy="98673"/>
          </a:xfrm>
          <a:prstGeom prst="line">
            <a:avLst/>
          </a:prstGeom>
        </p:spPr>
        <p:style>
          <a:lnRef idx="2">
            <a:schemeClr val="dk1"/>
          </a:lnRef>
          <a:fillRef idx="0">
            <a:schemeClr val="dk1"/>
          </a:fillRef>
          <a:effectRef idx="1">
            <a:schemeClr val="dk1"/>
          </a:effectRef>
          <a:fontRef idx="minor">
            <a:schemeClr val="tx1"/>
          </a:fontRef>
        </p:style>
      </p:cxnSp>
      <p:sp>
        <p:nvSpPr>
          <p:cNvPr id="54" name="TextBox 53">
            <a:extLst>
              <a:ext uri="{FF2B5EF4-FFF2-40B4-BE49-F238E27FC236}">
                <a16:creationId xmlns:a16="http://schemas.microsoft.com/office/drawing/2014/main" id="{F0894603-7F37-B8DF-CBC9-D7FF571F1ADA}"/>
              </a:ext>
            </a:extLst>
          </p:cNvPr>
          <p:cNvSpPr txBox="1"/>
          <p:nvPr/>
        </p:nvSpPr>
        <p:spPr>
          <a:xfrm>
            <a:off x="3491732" y="2086272"/>
            <a:ext cx="667512" cy="369332"/>
          </a:xfrm>
          <a:prstGeom prst="rect">
            <a:avLst/>
          </a:prstGeom>
          <a:noFill/>
        </p:spPr>
        <p:txBody>
          <a:bodyPr wrap="square" rtlCol="0">
            <a:spAutoFit/>
          </a:bodyPr>
          <a:lstStyle/>
          <a:p>
            <a:r>
              <a:rPr lang="en-IE" dirty="0">
                <a:solidFill>
                  <a:schemeClr val="bg1"/>
                </a:solidFill>
                <a:latin typeface="Visuelt" pitchFamily="2" charset="77"/>
              </a:rPr>
              <a:t>9%</a:t>
            </a:r>
          </a:p>
        </p:txBody>
      </p:sp>
      <p:sp>
        <p:nvSpPr>
          <p:cNvPr id="55" name="TextBox 54">
            <a:extLst>
              <a:ext uri="{FF2B5EF4-FFF2-40B4-BE49-F238E27FC236}">
                <a16:creationId xmlns:a16="http://schemas.microsoft.com/office/drawing/2014/main" id="{AD6A4F9A-0E60-7EA4-6F9D-9BA1FFF13A97}"/>
              </a:ext>
            </a:extLst>
          </p:cNvPr>
          <p:cNvSpPr txBox="1"/>
          <p:nvPr/>
        </p:nvSpPr>
        <p:spPr>
          <a:xfrm>
            <a:off x="3963115" y="1876765"/>
            <a:ext cx="667512" cy="369332"/>
          </a:xfrm>
          <a:prstGeom prst="rect">
            <a:avLst/>
          </a:prstGeom>
          <a:noFill/>
        </p:spPr>
        <p:txBody>
          <a:bodyPr wrap="square" rtlCol="0">
            <a:spAutoFit/>
          </a:bodyPr>
          <a:lstStyle/>
          <a:p>
            <a:r>
              <a:rPr lang="en-IE" dirty="0">
                <a:solidFill>
                  <a:schemeClr val="bg1"/>
                </a:solidFill>
                <a:latin typeface="Visuelt" pitchFamily="2" charset="77"/>
              </a:rPr>
              <a:t>7%</a:t>
            </a:r>
          </a:p>
        </p:txBody>
      </p:sp>
      <p:cxnSp>
        <p:nvCxnSpPr>
          <p:cNvPr id="58" name="Straight Connector 57">
            <a:extLst>
              <a:ext uri="{FF2B5EF4-FFF2-40B4-BE49-F238E27FC236}">
                <a16:creationId xmlns:a16="http://schemas.microsoft.com/office/drawing/2014/main" id="{5142178D-09D7-C788-EB61-7A4D6DEE78C1}"/>
              </a:ext>
            </a:extLst>
          </p:cNvPr>
          <p:cNvCxnSpPr>
            <a:cxnSpLocks/>
          </p:cNvCxnSpPr>
          <p:nvPr/>
        </p:nvCxnSpPr>
        <p:spPr>
          <a:xfrm flipH="1">
            <a:off x="4139454" y="1356626"/>
            <a:ext cx="209113" cy="20360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4692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6DB5D2-80EA-C363-C80E-DBE0C5CF4733}"/>
              </a:ext>
            </a:extLst>
          </p:cNvPr>
          <p:cNvSpPr>
            <a:spLocks noGrp="1"/>
          </p:cNvSpPr>
          <p:nvPr>
            <p:ph idx="1"/>
          </p:nvPr>
        </p:nvSpPr>
        <p:spPr/>
        <p:txBody>
          <a:bodyPr>
            <a:normAutofit/>
          </a:bodyPr>
          <a:lstStyle/>
          <a:p>
            <a:pPr marL="0" indent="0">
              <a:buNone/>
            </a:pPr>
            <a:r>
              <a:rPr lang="en-GB" sz="2100" b="1" dirty="0">
                <a:solidFill>
                  <a:srgbClr val="00B050"/>
                </a:solidFill>
                <a:latin typeface="Prophet "/>
              </a:rPr>
              <a:t>Did the session have any other useful outcomes for you that you would like to share? (n=89)</a:t>
            </a:r>
          </a:p>
        </p:txBody>
      </p:sp>
      <p:sp>
        <p:nvSpPr>
          <p:cNvPr id="7" name="Title 1">
            <a:extLst>
              <a:ext uri="{FF2B5EF4-FFF2-40B4-BE49-F238E27FC236}">
                <a16:creationId xmlns:a16="http://schemas.microsoft.com/office/drawing/2014/main" id="{6BB828D0-0A60-3822-54BA-5782FD816108}"/>
              </a:ext>
            </a:extLst>
          </p:cNvPr>
          <p:cNvSpPr>
            <a:spLocks noGrp="1"/>
          </p:cNvSpPr>
          <p:nvPr>
            <p:ph type="title"/>
          </p:nvPr>
        </p:nvSpPr>
        <p:spPr>
          <a:xfrm>
            <a:off x="457200" y="205979"/>
            <a:ext cx="8229600" cy="604343"/>
          </a:xfrm>
        </p:spPr>
        <p:txBody>
          <a:bodyPr>
            <a:noAutofit/>
          </a:bodyPr>
          <a:lstStyle/>
          <a:p>
            <a:r>
              <a:rPr lang="en-GB" sz="3600" dirty="0">
                <a:solidFill>
                  <a:schemeClr val="accent2"/>
                </a:solidFill>
                <a:latin typeface="Prophet "/>
              </a:rPr>
              <a:t>Quantitative Findings</a:t>
            </a:r>
            <a:endParaRPr lang="en-IE" sz="3600" dirty="0">
              <a:solidFill>
                <a:schemeClr val="accent2"/>
              </a:solidFill>
              <a:latin typeface="Prophet "/>
            </a:endParaRPr>
          </a:p>
        </p:txBody>
      </p:sp>
      <p:pic>
        <p:nvPicPr>
          <p:cNvPr id="9" name="Picture 8">
            <a:extLst>
              <a:ext uri="{FF2B5EF4-FFF2-40B4-BE49-F238E27FC236}">
                <a16:creationId xmlns:a16="http://schemas.microsoft.com/office/drawing/2014/main" id="{A2157B19-1A78-6FA8-0B8A-6EE969D067BE}"/>
              </a:ext>
            </a:extLst>
          </p:cNvPr>
          <p:cNvPicPr>
            <a:picLocks noChangeAspect="1"/>
          </p:cNvPicPr>
          <p:nvPr/>
        </p:nvPicPr>
        <p:blipFill>
          <a:blip r:embed="rId2"/>
          <a:stretch>
            <a:fillRect/>
          </a:stretch>
        </p:blipFill>
        <p:spPr>
          <a:xfrm>
            <a:off x="2145734" y="1578135"/>
            <a:ext cx="4255066" cy="3561867"/>
          </a:xfrm>
          <a:prstGeom prst="rect">
            <a:avLst/>
          </a:prstGeom>
        </p:spPr>
      </p:pic>
      <p:sp>
        <p:nvSpPr>
          <p:cNvPr id="10" name="TextBox 9">
            <a:extLst>
              <a:ext uri="{FF2B5EF4-FFF2-40B4-BE49-F238E27FC236}">
                <a16:creationId xmlns:a16="http://schemas.microsoft.com/office/drawing/2014/main" id="{3904CC74-0D2B-8E7E-DC5F-C5F9F4724BC6}"/>
              </a:ext>
            </a:extLst>
          </p:cNvPr>
          <p:cNvSpPr txBox="1"/>
          <p:nvPr/>
        </p:nvSpPr>
        <p:spPr>
          <a:xfrm>
            <a:off x="5013709" y="3174402"/>
            <a:ext cx="667512" cy="369332"/>
          </a:xfrm>
          <a:prstGeom prst="rect">
            <a:avLst/>
          </a:prstGeom>
          <a:noFill/>
        </p:spPr>
        <p:txBody>
          <a:bodyPr wrap="square" rtlCol="0">
            <a:spAutoFit/>
          </a:bodyPr>
          <a:lstStyle/>
          <a:p>
            <a:r>
              <a:rPr lang="en-IE" dirty="0">
                <a:solidFill>
                  <a:schemeClr val="bg1"/>
                </a:solidFill>
                <a:latin typeface="Visuelt" pitchFamily="2" charset="77"/>
              </a:rPr>
              <a:t>45%</a:t>
            </a:r>
          </a:p>
        </p:txBody>
      </p:sp>
      <p:sp>
        <p:nvSpPr>
          <p:cNvPr id="11" name="TextBox 10">
            <a:extLst>
              <a:ext uri="{FF2B5EF4-FFF2-40B4-BE49-F238E27FC236}">
                <a16:creationId xmlns:a16="http://schemas.microsoft.com/office/drawing/2014/main" id="{74029042-C3CA-0D74-8D9B-656189F860E8}"/>
              </a:ext>
            </a:extLst>
          </p:cNvPr>
          <p:cNvSpPr txBox="1"/>
          <p:nvPr/>
        </p:nvSpPr>
        <p:spPr>
          <a:xfrm>
            <a:off x="2912210" y="3416134"/>
            <a:ext cx="667512" cy="369332"/>
          </a:xfrm>
          <a:prstGeom prst="rect">
            <a:avLst/>
          </a:prstGeom>
          <a:noFill/>
        </p:spPr>
        <p:txBody>
          <a:bodyPr wrap="square" rtlCol="0">
            <a:spAutoFit/>
          </a:bodyPr>
          <a:lstStyle/>
          <a:p>
            <a:r>
              <a:rPr lang="en-IE" dirty="0">
                <a:solidFill>
                  <a:schemeClr val="bg1"/>
                </a:solidFill>
                <a:latin typeface="Visuelt" pitchFamily="2" charset="77"/>
              </a:rPr>
              <a:t>15%</a:t>
            </a:r>
          </a:p>
        </p:txBody>
      </p:sp>
      <p:sp>
        <p:nvSpPr>
          <p:cNvPr id="12" name="TextBox 11">
            <a:extLst>
              <a:ext uri="{FF2B5EF4-FFF2-40B4-BE49-F238E27FC236}">
                <a16:creationId xmlns:a16="http://schemas.microsoft.com/office/drawing/2014/main" id="{3FAF3307-09F4-0524-7E18-DF5DB7B52304}"/>
              </a:ext>
            </a:extLst>
          </p:cNvPr>
          <p:cNvSpPr txBox="1"/>
          <p:nvPr/>
        </p:nvSpPr>
        <p:spPr>
          <a:xfrm>
            <a:off x="3369410" y="2310642"/>
            <a:ext cx="667512" cy="369332"/>
          </a:xfrm>
          <a:prstGeom prst="rect">
            <a:avLst/>
          </a:prstGeom>
          <a:noFill/>
        </p:spPr>
        <p:txBody>
          <a:bodyPr wrap="square" rtlCol="0">
            <a:spAutoFit/>
          </a:bodyPr>
          <a:lstStyle/>
          <a:p>
            <a:r>
              <a:rPr lang="en-IE" dirty="0">
                <a:solidFill>
                  <a:schemeClr val="bg1"/>
                </a:solidFill>
                <a:latin typeface="Visuelt" pitchFamily="2" charset="77"/>
              </a:rPr>
              <a:t>19%</a:t>
            </a:r>
          </a:p>
        </p:txBody>
      </p:sp>
      <p:sp>
        <p:nvSpPr>
          <p:cNvPr id="14" name="TextBox 13">
            <a:extLst>
              <a:ext uri="{FF2B5EF4-FFF2-40B4-BE49-F238E27FC236}">
                <a16:creationId xmlns:a16="http://schemas.microsoft.com/office/drawing/2014/main" id="{CE243C43-23BC-05A2-2377-A6DE393B046F}"/>
              </a:ext>
            </a:extLst>
          </p:cNvPr>
          <p:cNvSpPr txBox="1"/>
          <p:nvPr/>
        </p:nvSpPr>
        <p:spPr>
          <a:xfrm>
            <a:off x="6563523" y="2400565"/>
            <a:ext cx="2184400" cy="830997"/>
          </a:xfrm>
          <a:prstGeom prst="rect">
            <a:avLst/>
          </a:prstGeom>
          <a:noFill/>
        </p:spPr>
        <p:txBody>
          <a:bodyPr wrap="square">
            <a:spAutoFit/>
          </a:bodyPr>
          <a:lstStyle/>
          <a:p>
            <a:pPr marL="0" indent="0">
              <a:buNone/>
            </a:pPr>
            <a:r>
              <a:rPr lang="en-GB" sz="1200" dirty="0">
                <a:latin typeface="Visuelt "/>
              </a:rPr>
              <a:t>Gained key information (financial supports, migrant options, career pathways, take-home materials)</a:t>
            </a:r>
          </a:p>
        </p:txBody>
      </p:sp>
      <p:sp>
        <p:nvSpPr>
          <p:cNvPr id="16" name="TextBox 15">
            <a:extLst>
              <a:ext uri="{FF2B5EF4-FFF2-40B4-BE49-F238E27FC236}">
                <a16:creationId xmlns:a16="http://schemas.microsoft.com/office/drawing/2014/main" id="{AF330FED-0701-B965-998B-6D68F3E6025F}"/>
              </a:ext>
            </a:extLst>
          </p:cNvPr>
          <p:cNvSpPr txBox="1"/>
          <p:nvPr/>
        </p:nvSpPr>
        <p:spPr>
          <a:xfrm>
            <a:off x="393637" y="4044936"/>
            <a:ext cx="2129956" cy="646331"/>
          </a:xfrm>
          <a:prstGeom prst="rect">
            <a:avLst/>
          </a:prstGeom>
          <a:noFill/>
        </p:spPr>
        <p:txBody>
          <a:bodyPr wrap="square">
            <a:spAutoFit/>
          </a:bodyPr>
          <a:lstStyle/>
          <a:p>
            <a:r>
              <a:rPr lang="en-GB" sz="1200" dirty="0">
                <a:latin typeface="Visuelt "/>
              </a:rPr>
              <a:t>Increased confidence and sense of accessibility to university</a:t>
            </a:r>
            <a:endParaRPr lang="en-IE" sz="1200" dirty="0"/>
          </a:p>
        </p:txBody>
      </p:sp>
      <p:sp>
        <p:nvSpPr>
          <p:cNvPr id="18" name="TextBox 17">
            <a:extLst>
              <a:ext uri="{FF2B5EF4-FFF2-40B4-BE49-F238E27FC236}">
                <a16:creationId xmlns:a16="http://schemas.microsoft.com/office/drawing/2014/main" id="{A1609AFF-234F-62F3-9B74-54B76E0BD62D}"/>
              </a:ext>
            </a:extLst>
          </p:cNvPr>
          <p:cNvSpPr txBox="1"/>
          <p:nvPr/>
        </p:nvSpPr>
        <p:spPr>
          <a:xfrm>
            <a:off x="457200" y="1740753"/>
            <a:ext cx="2193531" cy="830997"/>
          </a:xfrm>
          <a:prstGeom prst="rect">
            <a:avLst/>
          </a:prstGeom>
          <a:noFill/>
        </p:spPr>
        <p:txBody>
          <a:bodyPr wrap="square">
            <a:spAutoFit/>
          </a:bodyPr>
          <a:lstStyle/>
          <a:p>
            <a:r>
              <a:rPr lang="en-GB" sz="1200" dirty="0">
                <a:latin typeface="Visuelt "/>
              </a:rPr>
              <a:t>TU Dublin-specific benefits (course insights, student supports, campus familiarity, CAO preference)</a:t>
            </a:r>
            <a:endParaRPr lang="en-IE" sz="1200" dirty="0"/>
          </a:p>
        </p:txBody>
      </p:sp>
      <p:cxnSp>
        <p:nvCxnSpPr>
          <p:cNvPr id="19" name="Straight Connector 18">
            <a:extLst>
              <a:ext uri="{FF2B5EF4-FFF2-40B4-BE49-F238E27FC236}">
                <a16:creationId xmlns:a16="http://schemas.microsoft.com/office/drawing/2014/main" id="{66746BA3-16FD-B7B7-D33A-7447FA8A7821}"/>
              </a:ext>
            </a:extLst>
          </p:cNvPr>
          <p:cNvCxnSpPr/>
          <p:nvPr/>
        </p:nvCxnSpPr>
        <p:spPr>
          <a:xfrm flipV="1">
            <a:off x="6141390" y="2816064"/>
            <a:ext cx="284866" cy="13850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F6FC43F5-6EDB-FCE3-F6CB-FE928E96FAE3}"/>
              </a:ext>
            </a:extLst>
          </p:cNvPr>
          <p:cNvCxnSpPr>
            <a:cxnSpLocks/>
          </p:cNvCxnSpPr>
          <p:nvPr/>
        </p:nvCxnSpPr>
        <p:spPr>
          <a:xfrm>
            <a:off x="6421090" y="2820762"/>
            <a:ext cx="142433" cy="0"/>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9BC32D84-DE57-B8D5-37C2-B1C8D31F5C7A}"/>
              </a:ext>
            </a:extLst>
          </p:cNvPr>
          <p:cNvCxnSpPr>
            <a:cxnSpLocks/>
          </p:cNvCxnSpPr>
          <p:nvPr/>
        </p:nvCxnSpPr>
        <p:spPr>
          <a:xfrm flipV="1">
            <a:off x="2398528" y="4315922"/>
            <a:ext cx="252203" cy="14801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CEB51C00-BBEA-C66D-76EC-2801B7568BC3}"/>
              </a:ext>
            </a:extLst>
          </p:cNvPr>
          <p:cNvCxnSpPr>
            <a:cxnSpLocks/>
          </p:cNvCxnSpPr>
          <p:nvPr/>
        </p:nvCxnSpPr>
        <p:spPr>
          <a:xfrm>
            <a:off x="2256095" y="4463934"/>
            <a:ext cx="142433"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E426B23F-DD27-5F45-BE1B-6EDF2808BE20}"/>
              </a:ext>
            </a:extLst>
          </p:cNvPr>
          <p:cNvCxnSpPr>
            <a:cxnSpLocks/>
          </p:cNvCxnSpPr>
          <p:nvPr/>
        </p:nvCxnSpPr>
        <p:spPr>
          <a:xfrm flipH="1">
            <a:off x="2497516" y="1968434"/>
            <a:ext cx="339301" cy="124677"/>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CC9DE739-BC83-7F71-571F-5DDDBE710783}"/>
              </a:ext>
            </a:extLst>
          </p:cNvPr>
          <p:cNvCxnSpPr>
            <a:cxnSpLocks/>
          </p:cNvCxnSpPr>
          <p:nvPr/>
        </p:nvCxnSpPr>
        <p:spPr>
          <a:xfrm>
            <a:off x="2828517" y="1976438"/>
            <a:ext cx="138152" cy="2959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2949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BA6E-CE47-C410-846A-76C0BA44F0AC}"/>
              </a:ext>
            </a:extLst>
          </p:cNvPr>
          <p:cNvSpPr>
            <a:spLocks noGrp="1"/>
          </p:cNvSpPr>
          <p:nvPr>
            <p:ph type="title"/>
          </p:nvPr>
        </p:nvSpPr>
        <p:spPr/>
        <p:txBody>
          <a:bodyPr>
            <a:noAutofit/>
          </a:bodyPr>
          <a:lstStyle/>
          <a:p>
            <a:r>
              <a:rPr lang="en-GB" sz="3600" dirty="0">
                <a:solidFill>
                  <a:schemeClr val="accent2"/>
                </a:solidFill>
                <a:latin typeface="Prophet "/>
              </a:rPr>
              <a:t>Quantitative Findings</a:t>
            </a:r>
            <a:endParaRPr lang="en-IE" sz="3600" dirty="0">
              <a:solidFill>
                <a:schemeClr val="accent2"/>
              </a:solidFill>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E1B5D669-01B1-BEE5-8D85-48A2CE5B0896}"/>
              </a:ext>
            </a:extLst>
          </p:cNvPr>
          <p:cNvSpPr>
            <a:spLocks noGrp="1"/>
          </p:cNvSpPr>
          <p:nvPr>
            <p:ph idx="1"/>
          </p:nvPr>
        </p:nvSpPr>
        <p:spPr>
          <a:xfrm>
            <a:off x="457200" y="906966"/>
            <a:ext cx="8229600" cy="727101"/>
          </a:xfrm>
        </p:spPr>
        <p:txBody>
          <a:bodyPr>
            <a:noAutofit/>
          </a:bodyPr>
          <a:lstStyle/>
          <a:p>
            <a:pPr marL="0" indent="0">
              <a:buNone/>
            </a:pPr>
            <a:r>
              <a:rPr lang="en-GB" sz="1800" b="1" dirty="0">
                <a:solidFill>
                  <a:srgbClr val="00B050"/>
                </a:solidFill>
                <a:latin typeface="Visuelt" pitchFamily="2" charset="77"/>
              </a:rPr>
              <a:t>Would recommend the Taste of TU Dublin to a friend? </a:t>
            </a:r>
          </a:p>
          <a:p>
            <a:pPr marL="0" indent="0">
              <a:buNone/>
            </a:pPr>
            <a:r>
              <a:rPr lang="en-GB" sz="1800" b="1" dirty="0">
                <a:solidFill>
                  <a:srgbClr val="00B050"/>
                </a:solidFill>
                <a:latin typeface="Visuelt" pitchFamily="2" charset="77"/>
              </a:rPr>
              <a:t>	NOTE: 100% (31/31) said Yes!</a:t>
            </a:r>
          </a:p>
          <a:p>
            <a:pPr marL="0" indent="0">
              <a:buNone/>
            </a:pPr>
            <a:endParaRPr lang="en-GB" sz="1800" dirty="0">
              <a:latin typeface="Visuelt" pitchFamily="2" charset="77"/>
            </a:endParaRPr>
          </a:p>
          <a:p>
            <a:pPr marL="0" indent="0">
              <a:buNone/>
            </a:pPr>
            <a:endParaRPr lang="en-GB" sz="1800" dirty="0">
              <a:latin typeface="Visuelt" pitchFamily="2" charset="77"/>
            </a:endParaRPr>
          </a:p>
        </p:txBody>
      </p:sp>
      <p:pic>
        <p:nvPicPr>
          <p:cNvPr id="5" name="Picture 4">
            <a:extLst>
              <a:ext uri="{FF2B5EF4-FFF2-40B4-BE49-F238E27FC236}">
                <a16:creationId xmlns:a16="http://schemas.microsoft.com/office/drawing/2014/main" id="{868226DB-FC84-BAA3-6F15-0D7312ACC447}"/>
              </a:ext>
            </a:extLst>
          </p:cNvPr>
          <p:cNvPicPr>
            <a:picLocks noChangeAspect="1"/>
          </p:cNvPicPr>
          <p:nvPr/>
        </p:nvPicPr>
        <p:blipFill>
          <a:blip r:embed="rId2"/>
          <a:stretch>
            <a:fillRect/>
          </a:stretch>
        </p:blipFill>
        <p:spPr>
          <a:xfrm>
            <a:off x="2599266" y="1634067"/>
            <a:ext cx="3598333" cy="3341309"/>
          </a:xfrm>
          <a:prstGeom prst="rect">
            <a:avLst/>
          </a:prstGeom>
        </p:spPr>
      </p:pic>
      <p:sp>
        <p:nvSpPr>
          <p:cNvPr id="9" name="TextBox 8">
            <a:extLst>
              <a:ext uri="{FF2B5EF4-FFF2-40B4-BE49-F238E27FC236}">
                <a16:creationId xmlns:a16="http://schemas.microsoft.com/office/drawing/2014/main" id="{9D2B21E4-B522-D071-125D-527908F9911A}"/>
              </a:ext>
            </a:extLst>
          </p:cNvPr>
          <p:cNvSpPr txBox="1"/>
          <p:nvPr/>
        </p:nvSpPr>
        <p:spPr>
          <a:xfrm>
            <a:off x="6311900" y="1740753"/>
            <a:ext cx="2434167" cy="830997"/>
          </a:xfrm>
          <a:prstGeom prst="rect">
            <a:avLst/>
          </a:prstGeom>
          <a:noFill/>
        </p:spPr>
        <p:txBody>
          <a:bodyPr wrap="square">
            <a:spAutoFit/>
          </a:bodyPr>
          <a:lstStyle/>
          <a:p>
            <a:pPr marL="0" indent="0">
              <a:buNone/>
            </a:pPr>
            <a:r>
              <a:rPr lang="en-GB" sz="1200" dirty="0">
                <a:latin typeface="Visuelt" pitchFamily="2" charset="77"/>
              </a:rPr>
              <a:t>Breaking barriers &amp; inspiration (Addressed questions on finance, applications, courses, and support for migrants)</a:t>
            </a:r>
          </a:p>
        </p:txBody>
      </p:sp>
      <p:cxnSp>
        <p:nvCxnSpPr>
          <p:cNvPr id="10" name="Straight Connector 9">
            <a:extLst>
              <a:ext uri="{FF2B5EF4-FFF2-40B4-BE49-F238E27FC236}">
                <a16:creationId xmlns:a16="http://schemas.microsoft.com/office/drawing/2014/main" id="{453AA537-3B0C-591F-238E-33765EB2E5CD}"/>
              </a:ext>
            </a:extLst>
          </p:cNvPr>
          <p:cNvCxnSpPr/>
          <p:nvPr/>
        </p:nvCxnSpPr>
        <p:spPr>
          <a:xfrm flipV="1">
            <a:off x="5905768" y="2070997"/>
            <a:ext cx="284866" cy="13850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251E4488-A31A-1CF8-BE73-C35DF467D7FD}"/>
              </a:ext>
            </a:extLst>
          </p:cNvPr>
          <p:cNvCxnSpPr>
            <a:cxnSpLocks/>
          </p:cNvCxnSpPr>
          <p:nvPr/>
        </p:nvCxnSpPr>
        <p:spPr>
          <a:xfrm>
            <a:off x="6185468" y="2075695"/>
            <a:ext cx="142433" cy="0"/>
          </a:xfrm>
          <a:prstGeom prst="line">
            <a:avLst/>
          </a:prstGeom>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96C01442-15B2-736D-EF07-B7CC6EA42CBE}"/>
              </a:ext>
            </a:extLst>
          </p:cNvPr>
          <p:cNvSpPr txBox="1"/>
          <p:nvPr/>
        </p:nvSpPr>
        <p:spPr>
          <a:xfrm>
            <a:off x="5238256" y="2935389"/>
            <a:ext cx="667512" cy="369332"/>
          </a:xfrm>
          <a:prstGeom prst="rect">
            <a:avLst/>
          </a:prstGeom>
          <a:noFill/>
        </p:spPr>
        <p:txBody>
          <a:bodyPr wrap="square" rtlCol="0">
            <a:spAutoFit/>
          </a:bodyPr>
          <a:lstStyle/>
          <a:p>
            <a:r>
              <a:rPr lang="en-IE" dirty="0">
                <a:solidFill>
                  <a:schemeClr val="bg1"/>
                </a:solidFill>
                <a:latin typeface="Visuelt" pitchFamily="2" charset="77"/>
              </a:rPr>
              <a:t>52%</a:t>
            </a:r>
          </a:p>
        </p:txBody>
      </p:sp>
      <p:sp>
        <p:nvSpPr>
          <p:cNvPr id="13" name="TextBox 12">
            <a:extLst>
              <a:ext uri="{FF2B5EF4-FFF2-40B4-BE49-F238E27FC236}">
                <a16:creationId xmlns:a16="http://schemas.microsoft.com/office/drawing/2014/main" id="{5BCE37B5-74FB-62F8-5A90-BEFE334EAB0C}"/>
              </a:ext>
            </a:extLst>
          </p:cNvPr>
          <p:cNvSpPr txBox="1"/>
          <p:nvPr/>
        </p:nvSpPr>
        <p:spPr>
          <a:xfrm>
            <a:off x="3818467" y="4257067"/>
            <a:ext cx="667512" cy="369332"/>
          </a:xfrm>
          <a:prstGeom prst="rect">
            <a:avLst/>
          </a:prstGeom>
          <a:noFill/>
        </p:spPr>
        <p:txBody>
          <a:bodyPr wrap="square" rtlCol="0">
            <a:spAutoFit/>
          </a:bodyPr>
          <a:lstStyle/>
          <a:p>
            <a:r>
              <a:rPr lang="en-IE" dirty="0">
                <a:solidFill>
                  <a:schemeClr val="bg1"/>
                </a:solidFill>
                <a:latin typeface="Visuelt" pitchFamily="2" charset="77"/>
              </a:rPr>
              <a:t>26%</a:t>
            </a:r>
          </a:p>
        </p:txBody>
      </p:sp>
      <p:sp>
        <p:nvSpPr>
          <p:cNvPr id="14" name="TextBox 13">
            <a:extLst>
              <a:ext uri="{FF2B5EF4-FFF2-40B4-BE49-F238E27FC236}">
                <a16:creationId xmlns:a16="http://schemas.microsoft.com/office/drawing/2014/main" id="{9FFF77E2-41BA-0EAE-1537-AECB7C0E8A85}"/>
              </a:ext>
            </a:extLst>
          </p:cNvPr>
          <p:cNvSpPr txBox="1"/>
          <p:nvPr/>
        </p:nvSpPr>
        <p:spPr>
          <a:xfrm>
            <a:off x="3068176" y="3240827"/>
            <a:ext cx="667512" cy="369332"/>
          </a:xfrm>
          <a:prstGeom prst="rect">
            <a:avLst/>
          </a:prstGeom>
          <a:noFill/>
        </p:spPr>
        <p:txBody>
          <a:bodyPr wrap="square" rtlCol="0">
            <a:spAutoFit/>
          </a:bodyPr>
          <a:lstStyle/>
          <a:p>
            <a:r>
              <a:rPr lang="en-IE" dirty="0">
                <a:solidFill>
                  <a:schemeClr val="bg1"/>
                </a:solidFill>
                <a:latin typeface="Visuelt" pitchFamily="2" charset="77"/>
              </a:rPr>
              <a:t>19%</a:t>
            </a:r>
          </a:p>
        </p:txBody>
      </p:sp>
      <p:sp>
        <p:nvSpPr>
          <p:cNvPr id="15" name="TextBox 14">
            <a:extLst>
              <a:ext uri="{FF2B5EF4-FFF2-40B4-BE49-F238E27FC236}">
                <a16:creationId xmlns:a16="http://schemas.microsoft.com/office/drawing/2014/main" id="{A378BBA8-7848-F5F7-D271-2D8697B910BC}"/>
              </a:ext>
            </a:extLst>
          </p:cNvPr>
          <p:cNvSpPr txBox="1"/>
          <p:nvPr/>
        </p:nvSpPr>
        <p:spPr>
          <a:xfrm>
            <a:off x="3401932" y="2268444"/>
            <a:ext cx="667512" cy="369332"/>
          </a:xfrm>
          <a:prstGeom prst="rect">
            <a:avLst/>
          </a:prstGeom>
          <a:noFill/>
        </p:spPr>
        <p:txBody>
          <a:bodyPr wrap="square" rtlCol="0">
            <a:spAutoFit/>
          </a:bodyPr>
          <a:lstStyle/>
          <a:p>
            <a:r>
              <a:rPr lang="en-IE" dirty="0">
                <a:solidFill>
                  <a:schemeClr val="bg1"/>
                </a:solidFill>
                <a:latin typeface="Visuelt" pitchFamily="2" charset="77"/>
              </a:rPr>
              <a:t>16%</a:t>
            </a:r>
          </a:p>
        </p:txBody>
      </p:sp>
      <p:sp>
        <p:nvSpPr>
          <p:cNvPr id="16" name="TextBox 15">
            <a:extLst>
              <a:ext uri="{FF2B5EF4-FFF2-40B4-BE49-F238E27FC236}">
                <a16:creationId xmlns:a16="http://schemas.microsoft.com/office/drawing/2014/main" id="{F4A9CD7D-2503-9916-21C3-7CA2E93CBA92}"/>
              </a:ext>
            </a:extLst>
          </p:cNvPr>
          <p:cNvSpPr txBox="1"/>
          <p:nvPr/>
        </p:nvSpPr>
        <p:spPr>
          <a:xfrm>
            <a:off x="4000699" y="1867972"/>
            <a:ext cx="667512" cy="369332"/>
          </a:xfrm>
          <a:prstGeom prst="rect">
            <a:avLst/>
          </a:prstGeom>
          <a:noFill/>
        </p:spPr>
        <p:txBody>
          <a:bodyPr wrap="square" rtlCol="0">
            <a:spAutoFit/>
          </a:bodyPr>
          <a:lstStyle/>
          <a:p>
            <a:r>
              <a:rPr lang="en-IE" dirty="0">
                <a:solidFill>
                  <a:schemeClr val="bg1"/>
                </a:solidFill>
                <a:latin typeface="Visuelt" pitchFamily="2" charset="77"/>
              </a:rPr>
              <a:t>6%</a:t>
            </a:r>
          </a:p>
        </p:txBody>
      </p:sp>
      <p:sp>
        <p:nvSpPr>
          <p:cNvPr id="18" name="TextBox 17">
            <a:extLst>
              <a:ext uri="{FF2B5EF4-FFF2-40B4-BE49-F238E27FC236}">
                <a16:creationId xmlns:a16="http://schemas.microsoft.com/office/drawing/2014/main" id="{D62C1BC4-7050-82DB-5944-035742B4C48B}"/>
              </a:ext>
            </a:extLst>
          </p:cNvPr>
          <p:cNvSpPr txBox="1"/>
          <p:nvPr/>
        </p:nvSpPr>
        <p:spPr>
          <a:xfrm>
            <a:off x="538080" y="4626399"/>
            <a:ext cx="3381987" cy="461665"/>
          </a:xfrm>
          <a:prstGeom prst="rect">
            <a:avLst/>
          </a:prstGeom>
          <a:noFill/>
        </p:spPr>
        <p:txBody>
          <a:bodyPr wrap="square">
            <a:spAutoFit/>
          </a:bodyPr>
          <a:lstStyle/>
          <a:p>
            <a:pPr marL="0" indent="0">
              <a:buNone/>
            </a:pPr>
            <a:r>
              <a:rPr lang="en-GB" sz="1200" dirty="0">
                <a:latin typeface="Visuelt" pitchFamily="2" charset="77"/>
              </a:rPr>
              <a:t>Informative (provided clear and comprehensive guidance on university entry)</a:t>
            </a:r>
          </a:p>
        </p:txBody>
      </p:sp>
      <p:sp>
        <p:nvSpPr>
          <p:cNvPr id="20" name="TextBox 19">
            <a:extLst>
              <a:ext uri="{FF2B5EF4-FFF2-40B4-BE49-F238E27FC236}">
                <a16:creationId xmlns:a16="http://schemas.microsoft.com/office/drawing/2014/main" id="{45A04717-F6D3-9049-94E1-7A99B09D9EB4}"/>
              </a:ext>
            </a:extLst>
          </p:cNvPr>
          <p:cNvSpPr txBox="1"/>
          <p:nvPr/>
        </p:nvSpPr>
        <p:spPr>
          <a:xfrm>
            <a:off x="376241" y="2949033"/>
            <a:ext cx="2577634" cy="646331"/>
          </a:xfrm>
          <a:prstGeom prst="rect">
            <a:avLst/>
          </a:prstGeom>
          <a:noFill/>
        </p:spPr>
        <p:txBody>
          <a:bodyPr wrap="square">
            <a:spAutoFit/>
          </a:bodyPr>
          <a:lstStyle/>
          <a:p>
            <a:r>
              <a:rPr lang="en-GB" sz="1200" dirty="0">
                <a:latin typeface="Visuelt" pitchFamily="2" charset="77"/>
              </a:rPr>
              <a:t>Insight &amp; experience (positive exposure to courses, campuses, and welcoming staff)</a:t>
            </a:r>
            <a:endParaRPr lang="en-IE" sz="1200" dirty="0"/>
          </a:p>
        </p:txBody>
      </p:sp>
      <p:sp>
        <p:nvSpPr>
          <p:cNvPr id="22" name="TextBox 21">
            <a:extLst>
              <a:ext uri="{FF2B5EF4-FFF2-40B4-BE49-F238E27FC236}">
                <a16:creationId xmlns:a16="http://schemas.microsoft.com/office/drawing/2014/main" id="{71A6497C-B84F-1998-CAE7-6256DE59538A}"/>
              </a:ext>
            </a:extLst>
          </p:cNvPr>
          <p:cNvSpPr txBox="1"/>
          <p:nvPr/>
        </p:nvSpPr>
        <p:spPr>
          <a:xfrm>
            <a:off x="491038" y="1978664"/>
            <a:ext cx="2763012" cy="461665"/>
          </a:xfrm>
          <a:prstGeom prst="rect">
            <a:avLst/>
          </a:prstGeom>
          <a:noFill/>
        </p:spPr>
        <p:txBody>
          <a:bodyPr wrap="square">
            <a:spAutoFit/>
          </a:bodyPr>
          <a:lstStyle/>
          <a:p>
            <a:r>
              <a:rPr lang="en-GB" sz="1200" dirty="0">
                <a:latin typeface="Visuelt" pitchFamily="2" charset="77"/>
              </a:rPr>
              <a:t>Progression pathways (helped clarify next steps in education)</a:t>
            </a:r>
          </a:p>
        </p:txBody>
      </p:sp>
      <p:sp>
        <p:nvSpPr>
          <p:cNvPr id="24" name="TextBox 23">
            <a:extLst>
              <a:ext uri="{FF2B5EF4-FFF2-40B4-BE49-F238E27FC236}">
                <a16:creationId xmlns:a16="http://schemas.microsoft.com/office/drawing/2014/main" id="{D745E80C-A134-7634-5909-DE56F0930FED}"/>
              </a:ext>
            </a:extLst>
          </p:cNvPr>
          <p:cNvSpPr txBox="1"/>
          <p:nvPr/>
        </p:nvSpPr>
        <p:spPr>
          <a:xfrm>
            <a:off x="1392767" y="1626357"/>
            <a:ext cx="5054600" cy="276999"/>
          </a:xfrm>
          <a:prstGeom prst="rect">
            <a:avLst/>
          </a:prstGeom>
          <a:noFill/>
        </p:spPr>
        <p:txBody>
          <a:bodyPr wrap="square">
            <a:spAutoFit/>
          </a:bodyPr>
          <a:lstStyle/>
          <a:p>
            <a:r>
              <a:rPr lang="en-GB" sz="1200" dirty="0">
                <a:latin typeface="Visuelt" pitchFamily="2" charset="77"/>
              </a:rPr>
              <a:t>Welcoming environment </a:t>
            </a:r>
            <a:endParaRPr lang="en-IE" sz="1200" dirty="0"/>
          </a:p>
        </p:txBody>
      </p:sp>
      <p:cxnSp>
        <p:nvCxnSpPr>
          <p:cNvPr id="25" name="Straight Connector 24">
            <a:extLst>
              <a:ext uri="{FF2B5EF4-FFF2-40B4-BE49-F238E27FC236}">
                <a16:creationId xmlns:a16="http://schemas.microsoft.com/office/drawing/2014/main" id="{C98E7D26-BC41-7EED-E596-436712A4784C}"/>
              </a:ext>
            </a:extLst>
          </p:cNvPr>
          <p:cNvCxnSpPr>
            <a:cxnSpLocks/>
          </p:cNvCxnSpPr>
          <p:nvPr/>
        </p:nvCxnSpPr>
        <p:spPr>
          <a:xfrm flipV="1">
            <a:off x="3127948" y="4641194"/>
            <a:ext cx="252203" cy="14801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78407BE7-33CA-8D7A-A0FC-C11D4CBCDAB8}"/>
              </a:ext>
            </a:extLst>
          </p:cNvPr>
          <p:cNvCxnSpPr>
            <a:cxnSpLocks/>
          </p:cNvCxnSpPr>
          <p:nvPr/>
        </p:nvCxnSpPr>
        <p:spPr>
          <a:xfrm>
            <a:off x="2985515" y="4789206"/>
            <a:ext cx="142433"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D23D540A-CBD6-6B3F-8A03-806F548BBCF0}"/>
              </a:ext>
            </a:extLst>
          </p:cNvPr>
          <p:cNvCxnSpPr>
            <a:cxnSpLocks/>
          </p:cNvCxnSpPr>
          <p:nvPr/>
        </p:nvCxnSpPr>
        <p:spPr>
          <a:xfrm flipH="1">
            <a:off x="3254050" y="1636080"/>
            <a:ext cx="527698" cy="118192"/>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8E4DF126-D0F5-257F-8A68-77012C6D5F65}"/>
              </a:ext>
            </a:extLst>
          </p:cNvPr>
          <p:cNvCxnSpPr>
            <a:cxnSpLocks/>
          </p:cNvCxnSpPr>
          <p:nvPr/>
        </p:nvCxnSpPr>
        <p:spPr>
          <a:xfrm>
            <a:off x="3773448" y="1644084"/>
            <a:ext cx="138152" cy="29597"/>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5884755B-B294-43FA-2022-F89D76984423}"/>
              </a:ext>
            </a:extLst>
          </p:cNvPr>
          <p:cNvCxnSpPr>
            <a:cxnSpLocks/>
          </p:cNvCxnSpPr>
          <p:nvPr/>
        </p:nvCxnSpPr>
        <p:spPr>
          <a:xfrm flipV="1">
            <a:off x="2349498" y="3447352"/>
            <a:ext cx="387670" cy="24012"/>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68EED0B5-AB7F-6F5D-E5ED-D2656705D3B4}"/>
              </a:ext>
            </a:extLst>
          </p:cNvPr>
          <p:cNvCxnSpPr>
            <a:cxnSpLocks/>
          </p:cNvCxnSpPr>
          <p:nvPr/>
        </p:nvCxnSpPr>
        <p:spPr>
          <a:xfrm>
            <a:off x="2235200" y="3456569"/>
            <a:ext cx="114298" cy="1479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a:extLst>
              <a:ext uri="{FF2B5EF4-FFF2-40B4-BE49-F238E27FC236}">
                <a16:creationId xmlns:a16="http://schemas.microsoft.com/office/drawing/2014/main" id="{CB80511D-FF10-3A88-CA8E-50E1C4029D80}"/>
              </a:ext>
            </a:extLst>
          </p:cNvPr>
          <p:cNvCxnSpPr>
            <a:cxnSpLocks/>
          </p:cNvCxnSpPr>
          <p:nvPr/>
        </p:nvCxnSpPr>
        <p:spPr>
          <a:xfrm flipV="1">
            <a:off x="2672260" y="2290472"/>
            <a:ext cx="387670" cy="24012"/>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EEB6DC99-24EA-8EA3-A74F-073CD43F08D0}"/>
              </a:ext>
            </a:extLst>
          </p:cNvPr>
          <p:cNvCxnSpPr>
            <a:cxnSpLocks/>
          </p:cNvCxnSpPr>
          <p:nvPr/>
        </p:nvCxnSpPr>
        <p:spPr>
          <a:xfrm>
            <a:off x="2547699" y="2247953"/>
            <a:ext cx="124561" cy="66531"/>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4485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46BE0-DDF2-B333-B9DD-3C39C54971D2}"/>
              </a:ext>
            </a:extLst>
          </p:cNvPr>
          <p:cNvSpPr>
            <a:spLocks noGrp="1"/>
          </p:cNvSpPr>
          <p:nvPr>
            <p:ph type="title"/>
          </p:nvPr>
        </p:nvSpPr>
        <p:spPr/>
        <p:txBody>
          <a:bodyPr>
            <a:noAutofit/>
          </a:bodyPr>
          <a:lstStyle/>
          <a:p>
            <a:r>
              <a:rPr lang="en-GB" sz="3600" dirty="0">
                <a:solidFill>
                  <a:schemeClr val="accent2"/>
                </a:solidFill>
                <a:latin typeface="Prophet "/>
              </a:rPr>
              <a:t>Quantitative Findings</a:t>
            </a:r>
            <a:endParaRPr lang="en-IE" sz="3600" dirty="0">
              <a:solidFill>
                <a:schemeClr val="accent2"/>
              </a:solidFill>
              <a:latin typeface="Prophet "/>
            </a:endParaRPr>
          </a:p>
        </p:txBody>
      </p:sp>
      <p:sp>
        <p:nvSpPr>
          <p:cNvPr id="3" name="Content Placeholder 2">
            <a:extLst>
              <a:ext uri="{FF2B5EF4-FFF2-40B4-BE49-F238E27FC236}">
                <a16:creationId xmlns:a16="http://schemas.microsoft.com/office/drawing/2014/main" id="{55EF3805-77EF-33F3-0E1F-75EDA159293C}"/>
              </a:ext>
            </a:extLst>
          </p:cNvPr>
          <p:cNvSpPr>
            <a:spLocks noGrp="1"/>
          </p:cNvSpPr>
          <p:nvPr>
            <p:ph idx="1"/>
          </p:nvPr>
        </p:nvSpPr>
        <p:spPr/>
        <p:txBody>
          <a:bodyPr>
            <a:normAutofit/>
          </a:bodyPr>
          <a:lstStyle/>
          <a:p>
            <a:pPr marL="0" indent="0">
              <a:buNone/>
            </a:pPr>
            <a:r>
              <a:rPr lang="en-GB" sz="1800" b="1" dirty="0">
                <a:solidFill>
                  <a:srgbClr val="00B050"/>
                </a:solidFill>
                <a:latin typeface="Visuelt "/>
              </a:rPr>
              <a:t>Barriers to attending Taste of TU Dublin (n=32)</a:t>
            </a:r>
          </a:p>
        </p:txBody>
      </p:sp>
      <p:pic>
        <p:nvPicPr>
          <p:cNvPr id="5" name="Picture 4">
            <a:extLst>
              <a:ext uri="{FF2B5EF4-FFF2-40B4-BE49-F238E27FC236}">
                <a16:creationId xmlns:a16="http://schemas.microsoft.com/office/drawing/2014/main" id="{775D66DF-4036-8419-4BCD-7C16C519CDD5}"/>
              </a:ext>
            </a:extLst>
          </p:cNvPr>
          <p:cNvPicPr>
            <a:picLocks noChangeAspect="1"/>
          </p:cNvPicPr>
          <p:nvPr/>
        </p:nvPicPr>
        <p:blipFill>
          <a:blip r:embed="rId2"/>
          <a:stretch>
            <a:fillRect/>
          </a:stretch>
        </p:blipFill>
        <p:spPr>
          <a:xfrm>
            <a:off x="2175933" y="1651831"/>
            <a:ext cx="3984418" cy="3432403"/>
          </a:xfrm>
          <a:prstGeom prst="rect">
            <a:avLst/>
          </a:prstGeom>
        </p:spPr>
      </p:pic>
      <p:sp>
        <p:nvSpPr>
          <p:cNvPr id="6" name="TextBox 5">
            <a:extLst>
              <a:ext uri="{FF2B5EF4-FFF2-40B4-BE49-F238E27FC236}">
                <a16:creationId xmlns:a16="http://schemas.microsoft.com/office/drawing/2014/main" id="{DFF325AA-5502-AECA-F0C8-36ECB8F2D034}"/>
              </a:ext>
            </a:extLst>
          </p:cNvPr>
          <p:cNvSpPr txBox="1"/>
          <p:nvPr/>
        </p:nvSpPr>
        <p:spPr>
          <a:xfrm>
            <a:off x="4933456" y="3055595"/>
            <a:ext cx="667512" cy="369332"/>
          </a:xfrm>
          <a:prstGeom prst="rect">
            <a:avLst/>
          </a:prstGeom>
          <a:noFill/>
        </p:spPr>
        <p:txBody>
          <a:bodyPr wrap="square" rtlCol="0">
            <a:spAutoFit/>
          </a:bodyPr>
          <a:lstStyle/>
          <a:p>
            <a:r>
              <a:rPr lang="en-IE" dirty="0">
                <a:solidFill>
                  <a:schemeClr val="bg1"/>
                </a:solidFill>
                <a:latin typeface="Visuelt" pitchFamily="2" charset="77"/>
              </a:rPr>
              <a:t>59%</a:t>
            </a:r>
          </a:p>
        </p:txBody>
      </p:sp>
      <p:sp>
        <p:nvSpPr>
          <p:cNvPr id="8" name="TextBox 7">
            <a:extLst>
              <a:ext uri="{FF2B5EF4-FFF2-40B4-BE49-F238E27FC236}">
                <a16:creationId xmlns:a16="http://schemas.microsoft.com/office/drawing/2014/main" id="{4E561FA9-88AF-76DC-AF67-08BC414E7D54}"/>
              </a:ext>
            </a:extLst>
          </p:cNvPr>
          <p:cNvSpPr txBox="1"/>
          <p:nvPr/>
        </p:nvSpPr>
        <p:spPr>
          <a:xfrm>
            <a:off x="6344143" y="2704627"/>
            <a:ext cx="2647456" cy="461665"/>
          </a:xfrm>
          <a:prstGeom prst="rect">
            <a:avLst/>
          </a:prstGeom>
          <a:noFill/>
        </p:spPr>
        <p:txBody>
          <a:bodyPr wrap="square">
            <a:spAutoFit/>
          </a:bodyPr>
          <a:lstStyle/>
          <a:p>
            <a:pPr marL="0" indent="0">
              <a:buNone/>
            </a:pPr>
            <a:r>
              <a:rPr lang="en-GB" sz="1200" dirty="0">
                <a:latin typeface="Visuelt "/>
              </a:rPr>
              <a:t>Practical barriers (timing, childcare, transport/parking, advertising)</a:t>
            </a:r>
          </a:p>
        </p:txBody>
      </p:sp>
      <p:sp>
        <p:nvSpPr>
          <p:cNvPr id="10" name="TextBox 9">
            <a:extLst>
              <a:ext uri="{FF2B5EF4-FFF2-40B4-BE49-F238E27FC236}">
                <a16:creationId xmlns:a16="http://schemas.microsoft.com/office/drawing/2014/main" id="{ADA42F2F-D6A8-C9B9-C318-86F965C42809}"/>
              </a:ext>
            </a:extLst>
          </p:cNvPr>
          <p:cNvSpPr txBox="1"/>
          <p:nvPr/>
        </p:nvSpPr>
        <p:spPr>
          <a:xfrm>
            <a:off x="177147" y="4322345"/>
            <a:ext cx="2597643" cy="461665"/>
          </a:xfrm>
          <a:prstGeom prst="rect">
            <a:avLst/>
          </a:prstGeom>
          <a:noFill/>
        </p:spPr>
        <p:txBody>
          <a:bodyPr wrap="square">
            <a:spAutoFit/>
          </a:bodyPr>
          <a:lstStyle/>
          <a:p>
            <a:r>
              <a:rPr lang="en-GB" sz="1200" dirty="0">
                <a:latin typeface="Visuelt "/>
              </a:rPr>
              <a:t>Personal factors (motivation, fear of judgement, age concerns)</a:t>
            </a:r>
            <a:endParaRPr lang="en-IE" sz="1200" dirty="0"/>
          </a:p>
        </p:txBody>
      </p:sp>
      <p:sp>
        <p:nvSpPr>
          <p:cNvPr id="12" name="TextBox 11">
            <a:extLst>
              <a:ext uri="{FF2B5EF4-FFF2-40B4-BE49-F238E27FC236}">
                <a16:creationId xmlns:a16="http://schemas.microsoft.com/office/drawing/2014/main" id="{4CBDE399-078C-0FFD-421C-601CADA28D37}"/>
              </a:ext>
            </a:extLst>
          </p:cNvPr>
          <p:cNvSpPr txBox="1"/>
          <p:nvPr/>
        </p:nvSpPr>
        <p:spPr>
          <a:xfrm>
            <a:off x="457200" y="1924109"/>
            <a:ext cx="2037538" cy="646331"/>
          </a:xfrm>
          <a:prstGeom prst="rect">
            <a:avLst/>
          </a:prstGeom>
          <a:noFill/>
        </p:spPr>
        <p:txBody>
          <a:bodyPr wrap="square">
            <a:spAutoFit/>
          </a:bodyPr>
          <a:lstStyle/>
          <a:p>
            <a:pPr marL="0" indent="0">
              <a:buNone/>
            </a:pPr>
            <a:r>
              <a:rPr lang="en-GB" sz="1200" dirty="0">
                <a:latin typeface="Visuelt "/>
              </a:rPr>
              <a:t>Need for reassurance and encouragement</a:t>
            </a:r>
          </a:p>
          <a:p>
            <a:pPr marL="0" indent="0">
              <a:buNone/>
            </a:pPr>
            <a:endParaRPr lang="en-GB" sz="1200" dirty="0">
              <a:latin typeface="Visuelt "/>
            </a:endParaRPr>
          </a:p>
        </p:txBody>
      </p:sp>
      <p:sp>
        <p:nvSpPr>
          <p:cNvPr id="14" name="TextBox 13">
            <a:extLst>
              <a:ext uri="{FF2B5EF4-FFF2-40B4-BE49-F238E27FC236}">
                <a16:creationId xmlns:a16="http://schemas.microsoft.com/office/drawing/2014/main" id="{E6CC2BF1-38E6-DE0E-1A5E-670A923B2D4B}"/>
              </a:ext>
            </a:extLst>
          </p:cNvPr>
          <p:cNvSpPr txBox="1"/>
          <p:nvPr/>
        </p:nvSpPr>
        <p:spPr>
          <a:xfrm>
            <a:off x="5057438" y="1462444"/>
            <a:ext cx="2878211" cy="461665"/>
          </a:xfrm>
          <a:prstGeom prst="rect">
            <a:avLst/>
          </a:prstGeom>
          <a:noFill/>
        </p:spPr>
        <p:txBody>
          <a:bodyPr wrap="square">
            <a:spAutoFit/>
          </a:bodyPr>
          <a:lstStyle/>
          <a:p>
            <a:r>
              <a:rPr lang="en-GB" sz="1200" dirty="0">
                <a:latin typeface="Visuelt "/>
              </a:rPr>
              <a:t>Clearer, more accessible information needed</a:t>
            </a:r>
            <a:endParaRPr lang="en-IE" sz="1200" dirty="0"/>
          </a:p>
        </p:txBody>
      </p:sp>
      <p:sp>
        <p:nvSpPr>
          <p:cNvPr id="15" name="TextBox 14">
            <a:extLst>
              <a:ext uri="{FF2B5EF4-FFF2-40B4-BE49-F238E27FC236}">
                <a16:creationId xmlns:a16="http://schemas.microsoft.com/office/drawing/2014/main" id="{08A01EC5-0567-B7FF-87BF-E590B618124A}"/>
              </a:ext>
            </a:extLst>
          </p:cNvPr>
          <p:cNvSpPr txBox="1"/>
          <p:nvPr/>
        </p:nvSpPr>
        <p:spPr>
          <a:xfrm>
            <a:off x="3671922" y="1947600"/>
            <a:ext cx="667512" cy="369332"/>
          </a:xfrm>
          <a:prstGeom prst="rect">
            <a:avLst/>
          </a:prstGeom>
          <a:noFill/>
        </p:spPr>
        <p:txBody>
          <a:bodyPr wrap="square" rtlCol="0">
            <a:spAutoFit/>
          </a:bodyPr>
          <a:lstStyle/>
          <a:p>
            <a:r>
              <a:rPr lang="en-IE" dirty="0">
                <a:solidFill>
                  <a:schemeClr val="bg1"/>
                </a:solidFill>
                <a:latin typeface="Visuelt" pitchFamily="2" charset="77"/>
              </a:rPr>
              <a:t>6%</a:t>
            </a:r>
          </a:p>
        </p:txBody>
      </p:sp>
      <p:sp>
        <p:nvSpPr>
          <p:cNvPr id="16" name="TextBox 15">
            <a:extLst>
              <a:ext uri="{FF2B5EF4-FFF2-40B4-BE49-F238E27FC236}">
                <a16:creationId xmlns:a16="http://schemas.microsoft.com/office/drawing/2014/main" id="{11EBB4DD-52A8-2566-F110-89B87D11FC4C}"/>
              </a:ext>
            </a:extLst>
          </p:cNvPr>
          <p:cNvSpPr txBox="1"/>
          <p:nvPr/>
        </p:nvSpPr>
        <p:spPr>
          <a:xfrm>
            <a:off x="3004410" y="2316932"/>
            <a:ext cx="667512" cy="369332"/>
          </a:xfrm>
          <a:prstGeom prst="rect">
            <a:avLst/>
          </a:prstGeom>
          <a:noFill/>
        </p:spPr>
        <p:txBody>
          <a:bodyPr wrap="square" rtlCol="0">
            <a:spAutoFit/>
          </a:bodyPr>
          <a:lstStyle/>
          <a:p>
            <a:r>
              <a:rPr lang="en-IE" dirty="0">
                <a:solidFill>
                  <a:schemeClr val="bg1"/>
                </a:solidFill>
                <a:latin typeface="Visuelt" pitchFamily="2" charset="77"/>
              </a:rPr>
              <a:t>13%</a:t>
            </a:r>
          </a:p>
        </p:txBody>
      </p:sp>
      <p:sp>
        <p:nvSpPr>
          <p:cNvPr id="17" name="TextBox 16">
            <a:extLst>
              <a:ext uri="{FF2B5EF4-FFF2-40B4-BE49-F238E27FC236}">
                <a16:creationId xmlns:a16="http://schemas.microsoft.com/office/drawing/2014/main" id="{6E6336C2-2C6B-0B01-E13C-677DD0DC8022}"/>
              </a:ext>
            </a:extLst>
          </p:cNvPr>
          <p:cNvSpPr txBox="1"/>
          <p:nvPr/>
        </p:nvSpPr>
        <p:spPr>
          <a:xfrm>
            <a:off x="2784277" y="3533456"/>
            <a:ext cx="667512" cy="369332"/>
          </a:xfrm>
          <a:prstGeom prst="rect">
            <a:avLst/>
          </a:prstGeom>
          <a:noFill/>
        </p:spPr>
        <p:txBody>
          <a:bodyPr wrap="square" rtlCol="0">
            <a:spAutoFit/>
          </a:bodyPr>
          <a:lstStyle/>
          <a:p>
            <a:r>
              <a:rPr lang="en-IE" dirty="0">
                <a:solidFill>
                  <a:schemeClr val="bg1"/>
                </a:solidFill>
                <a:latin typeface="Visuelt" pitchFamily="2" charset="77"/>
              </a:rPr>
              <a:t>34%</a:t>
            </a:r>
          </a:p>
        </p:txBody>
      </p:sp>
      <p:cxnSp>
        <p:nvCxnSpPr>
          <p:cNvPr id="18" name="Straight Connector 17">
            <a:extLst>
              <a:ext uri="{FF2B5EF4-FFF2-40B4-BE49-F238E27FC236}">
                <a16:creationId xmlns:a16="http://schemas.microsoft.com/office/drawing/2014/main" id="{0BD904B5-0F34-4FFB-651E-AE96D287133A}"/>
              </a:ext>
            </a:extLst>
          </p:cNvPr>
          <p:cNvCxnSpPr/>
          <p:nvPr/>
        </p:nvCxnSpPr>
        <p:spPr>
          <a:xfrm flipV="1">
            <a:off x="5901148" y="2917095"/>
            <a:ext cx="284866" cy="13850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7F03F91A-9B1D-5A3F-BC45-FF7E9477D5E0}"/>
              </a:ext>
            </a:extLst>
          </p:cNvPr>
          <p:cNvCxnSpPr>
            <a:cxnSpLocks/>
          </p:cNvCxnSpPr>
          <p:nvPr/>
        </p:nvCxnSpPr>
        <p:spPr>
          <a:xfrm>
            <a:off x="6180848" y="2921793"/>
            <a:ext cx="142433" cy="0"/>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a:extLst>
              <a:ext uri="{FF2B5EF4-FFF2-40B4-BE49-F238E27FC236}">
                <a16:creationId xmlns:a16="http://schemas.microsoft.com/office/drawing/2014/main" id="{20E6CE94-5E7B-0656-8E18-5C74462BB8D0}"/>
              </a:ext>
            </a:extLst>
          </p:cNvPr>
          <p:cNvCxnSpPr>
            <a:cxnSpLocks/>
          </p:cNvCxnSpPr>
          <p:nvPr/>
        </p:nvCxnSpPr>
        <p:spPr>
          <a:xfrm flipV="1">
            <a:off x="2522587" y="4520617"/>
            <a:ext cx="252203" cy="148012"/>
          </a:xfrm>
          <a:prstGeom prst="line">
            <a:avLst/>
          </a:prstGeom>
        </p:spPr>
        <p:style>
          <a:lnRef idx="2">
            <a:schemeClr val="dk1"/>
          </a:lnRef>
          <a:fillRef idx="0">
            <a:schemeClr val="dk1"/>
          </a:fillRef>
          <a:effectRef idx="1">
            <a:schemeClr val="dk1"/>
          </a:effectRef>
          <a:fontRef idx="minor">
            <a:schemeClr val="tx1"/>
          </a:fontRef>
        </p:style>
      </p:cxnSp>
      <p:cxnSp>
        <p:nvCxnSpPr>
          <p:cNvPr id="21" name="Straight Connector 20">
            <a:extLst>
              <a:ext uri="{FF2B5EF4-FFF2-40B4-BE49-F238E27FC236}">
                <a16:creationId xmlns:a16="http://schemas.microsoft.com/office/drawing/2014/main" id="{763F3A4E-83D7-96D0-DB20-67DED7D7DE65}"/>
              </a:ext>
            </a:extLst>
          </p:cNvPr>
          <p:cNvCxnSpPr>
            <a:cxnSpLocks/>
          </p:cNvCxnSpPr>
          <p:nvPr/>
        </p:nvCxnSpPr>
        <p:spPr>
          <a:xfrm>
            <a:off x="2380154" y="4668629"/>
            <a:ext cx="142433"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027E9B20-77D4-C601-958E-54A590CD181E}"/>
              </a:ext>
            </a:extLst>
          </p:cNvPr>
          <p:cNvCxnSpPr>
            <a:cxnSpLocks/>
          </p:cNvCxnSpPr>
          <p:nvPr/>
        </p:nvCxnSpPr>
        <p:spPr>
          <a:xfrm flipV="1">
            <a:off x="2335064" y="2231206"/>
            <a:ext cx="387670" cy="24012"/>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9D85DC5E-98A9-C292-340B-7008476B8D32}"/>
              </a:ext>
            </a:extLst>
          </p:cNvPr>
          <p:cNvCxnSpPr>
            <a:cxnSpLocks/>
          </p:cNvCxnSpPr>
          <p:nvPr/>
        </p:nvCxnSpPr>
        <p:spPr>
          <a:xfrm>
            <a:off x="2210503" y="2188687"/>
            <a:ext cx="124561" cy="66531"/>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F2C5C24-D19E-414F-BE9F-76EE5A0915C8}"/>
              </a:ext>
            </a:extLst>
          </p:cNvPr>
          <p:cNvCxnSpPr>
            <a:cxnSpLocks/>
          </p:cNvCxnSpPr>
          <p:nvPr/>
        </p:nvCxnSpPr>
        <p:spPr>
          <a:xfrm flipH="1">
            <a:off x="3978691" y="1465538"/>
            <a:ext cx="972643" cy="112287"/>
          </a:xfrm>
          <a:prstGeom prst="line">
            <a:avLst/>
          </a:prstGeom>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CD93C99-7C83-EFE2-854D-2FC9F37890A3}"/>
              </a:ext>
            </a:extLst>
          </p:cNvPr>
          <p:cNvCxnSpPr>
            <a:cxnSpLocks/>
          </p:cNvCxnSpPr>
          <p:nvPr/>
        </p:nvCxnSpPr>
        <p:spPr>
          <a:xfrm flipH="1" flipV="1">
            <a:off x="4930734" y="1462444"/>
            <a:ext cx="172999" cy="50634"/>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839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FB5B8-F43D-C7E9-3D35-2BFF28500F45}"/>
              </a:ext>
            </a:extLst>
          </p:cNvPr>
          <p:cNvSpPr>
            <a:spLocks noGrp="1"/>
          </p:cNvSpPr>
          <p:nvPr>
            <p:ph type="title"/>
          </p:nvPr>
        </p:nvSpPr>
        <p:spPr/>
        <p:txBody>
          <a:bodyPr>
            <a:noAutofit/>
          </a:bodyPr>
          <a:lstStyle/>
          <a:p>
            <a:r>
              <a:rPr lang="en-GB" sz="3600" dirty="0">
                <a:solidFill>
                  <a:schemeClr val="accent2">
                    <a:lumMod val="75000"/>
                  </a:schemeClr>
                </a:solidFill>
                <a:latin typeface="Prophet "/>
              </a:rPr>
              <a:t>Quote</a:t>
            </a:r>
            <a:endParaRPr lang="en-IE" sz="3600" dirty="0">
              <a:solidFill>
                <a:schemeClr val="accent2">
                  <a:lumMod val="75000"/>
                </a:schemeClr>
              </a:solidFill>
            </a:endParaRPr>
          </a:p>
        </p:txBody>
      </p:sp>
      <p:sp>
        <p:nvSpPr>
          <p:cNvPr id="3" name="Content Placeholder 2">
            <a:extLst>
              <a:ext uri="{FF2B5EF4-FFF2-40B4-BE49-F238E27FC236}">
                <a16:creationId xmlns:a16="http://schemas.microsoft.com/office/drawing/2014/main" id="{5F41CAE7-8B75-C3B8-4B00-801BA10C0E22}"/>
              </a:ext>
            </a:extLst>
          </p:cNvPr>
          <p:cNvSpPr>
            <a:spLocks noGrp="1"/>
          </p:cNvSpPr>
          <p:nvPr>
            <p:ph idx="1"/>
          </p:nvPr>
        </p:nvSpPr>
        <p:spPr/>
        <p:txBody>
          <a:bodyPr/>
          <a:lstStyle/>
          <a:p>
            <a:pPr marL="0" indent="0">
              <a:buNone/>
            </a:pPr>
            <a:endParaRPr lang="en-GB" i="1" dirty="0"/>
          </a:p>
          <a:p>
            <a:endParaRPr lang="en-IE" dirty="0"/>
          </a:p>
        </p:txBody>
      </p:sp>
      <p:sp>
        <p:nvSpPr>
          <p:cNvPr id="4" name="Speech Bubble: Oval 3">
            <a:extLst>
              <a:ext uri="{FF2B5EF4-FFF2-40B4-BE49-F238E27FC236}">
                <a16:creationId xmlns:a16="http://schemas.microsoft.com/office/drawing/2014/main" id="{F988388A-BF51-600B-D5FA-9EE3B0FC19ED}"/>
              </a:ext>
            </a:extLst>
          </p:cNvPr>
          <p:cNvSpPr/>
          <p:nvPr/>
        </p:nvSpPr>
        <p:spPr>
          <a:xfrm>
            <a:off x="961053" y="810322"/>
            <a:ext cx="6270171" cy="3603057"/>
          </a:xfrm>
          <a:prstGeom prst="wedgeEllipseCallout">
            <a:avLst/>
          </a:prstGeom>
          <a:solidFill>
            <a:schemeClr val="bg1"/>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rgbClr val="063A59"/>
                </a:solidFill>
              </a:rPr>
              <a:t>“</a:t>
            </a:r>
            <a:r>
              <a:rPr lang="en-GB" sz="2000" i="1" dirty="0">
                <a:solidFill>
                  <a:srgbClr val="063A59"/>
                </a:solidFill>
                <a:latin typeface="Visuelt" panose="020B0604020202020204" charset="0"/>
              </a:rPr>
              <a:t>It’s extremely useful for anyone who is interested in going to college. The session will give all the information they need to know, and answers to all the questions regarding the college, courses, fees, eligibility, requirements etc. So, they are prepared for the processes”</a:t>
            </a:r>
          </a:p>
        </p:txBody>
      </p:sp>
    </p:spTree>
    <p:extLst>
      <p:ext uri="{BB962C8B-B14F-4D97-AF65-F5344CB8AC3E}">
        <p14:creationId xmlns:p14="http://schemas.microsoft.com/office/powerpoint/2010/main" val="28092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A8EF-E129-AA35-FF3E-51DDFE897D96}"/>
              </a:ext>
            </a:extLst>
          </p:cNvPr>
          <p:cNvSpPr>
            <a:spLocks noGrp="1"/>
          </p:cNvSpPr>
          <p:nvPr>
            <p:ph type="title"/>
          </p:nvPr>
        </p:nvSpPr>
        <p:spPr/>
        <p:txBody>
          <a:bodyPr>
            <a:noAutofit/>
          </a:bodyPr>
          <a:lstStyle/>
          <a:p>
            <a:r>
              <a:rPr lang="en-GB" sz="3600" dirty="0">
                <a:solidFill>
                  <a:schemeClr val="accent2"/>
                </a:solidFill>
                <a:latin typeface="Prophet "/>
              </a:rPr>
              <a:t>Recommendations</a:t>
            </a:r>
            <a:endParaRPr lang="en-IE" sz="3600" dirty="0">
              <a:solidFill>
                <a:schemeClr val="accent2"/>
              </a:solidFill>
              <a:latin typeface="Prophet "/>
            </a:endParaRPr>
          </a:p>
        </p:txBody>
      </p:sp>
      <p:sp>
        <p:nvSpPr>
          <p:cNvPr id="3" name="Content Placeholder 2">
            <a:extLst>
              <a:ext uri="{FF2B5EF4-FFF2-40B4-BE49-F238E27FC236}">
                <a16:creationId xmlns:a16="http://schemas.microsoft.com/office/drawing/2014/main" id="{CD5661BE-5D74-872B-E52E-79CA94C947DC}"/>
              </a:ext>
            </a:extLst>
          </p:cNvPr>
          <p:cNvSpPr>
            <a:spLocks noGrp="1"/>
          </p:cNvSpPr>
          <p:nvPr>
            <p:ph idx="1"/>
          </p:nvPr>
        </p:nvSpPr>
        <p:spPr/>
        <p:txBody>
          <a:bodyPr/>
          <a:lstStyle/>
          <a:p>
            <a:pPr>
              <a:lnSpc>
                <a:spcPct val="150000"/>
              </a:lnSpc>
              <a:buFont typeface="Courier New" panose="02070309020205020404" pitchFamily="49" charset="0"/>
              <a:buChar char="o"/>
            </a:pPr>
            <a:r>
              <a:rPr lang="en-GB" dirty="0">
                <a:latin typeface="Visuelt" pitchFamily="2" charset="77"/>
              </a:rPr>
              <a:t>Continue &amp; improve on Taste of TU Dublin</a:t>
            </a:r>
          </a:p>
          <a:p>
            <a:pPr>
              <a:lnSpc>
                <a:spcPct val="150000"/>
              </a:lnSpc>
              <a:buFont typeface="Courier New" panose="02070309020205020404" pitchFamily="49" charset="0"/>
              <a:buChar char="o"/>
            </a:pPr>
            <a:r>
              <a:rPr lang="en-GB" dirty="0">
                <a:latin typeface="Visuelt" pitchFamily="2" charset="77"/>
              </a:rPr>
              <a:t>Enhance collaboration with community partners</a:t>
            </a:r>
          </a:p>
          <a:p>
            <a:pPr>
              <a:lnSpc>
                <a:spcPct val="150000"/>
              </a:lnSpc>
              <a:buFont typeface="Courier New" panose="02070309020205020404" pitchFamily="49" charset="0"/>
              <a:buChar char="o"/>
            </a:pPr>
            <a:r>
              <a:rPr lang="en-GB" dirty="0">
                <a:latin typeface="Visuelt" pitchFamily="2" charset="77"/>
              </a:rPr>
              <a:t>Offer follow-up engagement opportunities</a:t>
            </a:r>
          </a:p>
          <a:p>
            <a:pPr>
              <a:lnSpc>
                <a:spcPct val="150000"/>
              </a:lnSpc>
              <a:buFont typeface="Courier New" panose="02070309020205020404" pitchFamily="49" charset="0"/>
              <a:buChar char="o"/>
            </a:pPr>
            <a:r>
              <a:rPr lang="en-GB" dirty="0">
                <a:latin typeface="Visuelt" pitchFamily="2" charset="77"/>
              </a:rPr>
              <a:t>Monitor/measure long-term impact</a:t>
            </a:r>
            <a:endParaRPr lang="en-IE" dirty="0">
              <a:latin typeface="Visuelt" pitchFamily="2" charset="77"/>
            </a:endParaRPr>
          </a:p>
          <a:p>
            <a:pPr marL="0" indent="0">
              <a:buNone/>
            </a:pPr>
            <a:endParaRPr lang="en-IE" b="1" dirty="0"/>
          </a:p>
          <a:p>
            <a:pPr marL="0" indent="0">
              <a:buNone/>
            </a:pPr>
            <a:endParaRPr lang="en-IE" b="1" dirty="0"/>
          </a:p>
          <a:p>
            <a:endParaRPr lang="en-IE" dirty="0"/>
          </a:p>
        </p:txBody>
      </p:sp>
    </p:spTree>
    <p:extLst>
      <p:ext uri="{BB962C8B-B14F-4D97-AF65-F5344CB8AC3E}">
        <p14:creationId xmlns:p14="http://schemas.microsoft.com/office/powerpoint/2010/main" val="3241087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FA28-748D-4B1A-716A-0CE8ED7BAA24}"/>
              </a:ext>
            </a:extLst>
          </p:cNvPr>
          <p:cNvSpPr>
            <a:spLocks noGrp="1"/>
          </p:cNvSpPr>
          <p:nvPr>
            <p:ph type="title"/>
          </p:nvPr>
        </p:nvSpPr>
        <p:spPr/>
        <p:txBody>
          <a:bodyPr>
            <a:noAutofit/>
          </a:bodyPr>
          <a:lstStyle/>
          <a:p>
            <a:r>
              <a:rPr lang="en-GB" sz="3600" dirty="0">
                <a:latin typeface="Prophet "/>
              </a:rPr>
              <a:t>Presentation Overview</a:t>
            </a:r>
            <a:endParaRPr lang="en-IE" sz="3600" dirty="0">
              <a:latin typeface="Prophet "/>
            </a:endParaRPr>
          </a:p>
        </p:txBody>
      </p:sp>
      <p:sp>
        <p:nvSpPr>
          <p:cNvPr id="3" name="Content Placeholder 2">
            <a:extLst>
              <a:ext uri="{FF2B5EF4-FFF2-40B4-BE49-F238E27FC236}">
                <a16:creationId xmlns:a16="http://schemas.microsoft.com/office/drawing/2014/main" id="{EEC93B75-4C13-AC5C-DFBB-CCAC36A8486D}"/>
              </a:ext>
            </a:extLst>
          </p:cNvPr>
          <p:cNvSpPr>
            <a:spLocks noGrp="1"/>
          </p:cNvSpPr>
          <p:nvPr>
            <p:ph idx="1"/>
          </p:nvPr>
        </p:nvSpPr>
        <p:spPr>
          <a:xfrm>
            <a:off x="457200" y="1436914"/>
            <a:ext cx="8229600" cy="3308784"/>
          </a:xfrm>
        </p:spPr>
        <p:txBody>
          <a:bodyPr/>
          <a:lstStyle/>
          <a:p>
            <a:pPr>
              <a:buFont typeface="Courier New" panose="02070309020205020404" pitchFamily="49" charset="0"/>
              <a:buChar char="o"/>
            </a:pPr>
            <a:r>
              <a:rPr lang="en-US" sz="1800" dirty="0">
                <a:solidFill>
                  <a:schemeClr val="accent1">
                    <a:lumMod val="75000"/>
                  </a:schemeClr>
                </a:solidFill>
                <a:latin typeface="Visuelt" pitchFamily="2" charset="77"/>
              </a:rPr>
              <a:t>Access &amp; Outreach </a:t>
            </a:r>
          </a:p>
          <a:p>
            <a:pPr>
              <a:buFont typeface="Courier New" panose="02070309020205020404" pitchFamily="49" charset="0"/>
              <a:buChar char="o"/>
            </a:pPr>
            <a:r>
              <a:rPr lang="en-US" sz="1800" dirty="0">
                <a:solidFill>
                  <a:schemeClr val="accent1">
                    <a:lumMod val="75000"/>
                  </a:schemeClr>
                </a:solidFill>
                <a:latin typeface="Visuelt" pitchFamily="2" charset="77"/>
              </a:rPr>
              <a:t>PATH 3 (Programme for Access to Higher Education)</a:t>
            </a:r>
          </a:p>
          <a:p>
            <a:pPr>
              <a:buFont typeface="Courier New" panose="02070309020205020404" pitchFamily="49" charset="0"/>
              <a:buChar char="o"/>
            </a:pPr>
            <a:r>
              <a:rPr lang="en-US" sz="1800" dirty="0">
                <a:solidFill>
                  <a:schemeClr val="accent1">
                    <a:lumMod val="75000"/>
                  </a:schemeClr>
                </a:solidFill>
                <a:latin typeface="Visuelt" pitchFamily="2" charset="77"/>
              </a:rPr>
              <a:t>Taste of TU Dublin</a:t>
            </a:r>
          </a:p>
          <a:p>
            <a:pPr>
              <a:buFont typeface="Courier New" panose="02070309020205020404" pitchFamily="49" charset="0"/>
              <a:buChar char="o"/>
            </a:pPr>
            <a:r>
              <a:rPr lang="en-US" sz="1800" dirty="0">
                <a:solidFill>
                  <a:schemeClr val="accent1">
                    <a:lumMod val="75000"/>
                  </a:schemeClr>
                </a:solidFill>
                <a:latin typeface="Visuelt" pitchFamily="2" charset="77"/>
              </a:rPr>
              <a:t>Taste of TU Dublin Evaluation</a:t>
            </a:r>
          </a:p>
          <a:p>
            <a:pPr>
              <a:buFont typeface="Courier New" panose="02070309020205020404" pitchFamily="49" charset="0"/>
              <a:buChar char="o"/>
            </a:pPr>
            <a:r>
              <a:rPr lang="en-US" sz="1800" dirty="0">
                <a:solidFill>
                  <a:schemeClr val="accent1">
                    <a:lumMod val="75000"/>
                  </a:schemeClr>
                </a:solidFill>
                <a:latin typeface="Visuelt" pitchFamily="2" charset="77"/>
              </a:rPr>
              <a:t>Resources</a:t>
            </a:r>
          </a:p>
          <a:p>
            <a:pPr>
              <a:buFont typeface="Courier New" panose="02070309020205020404" pitchFamily="49" charset="0"/>
              <a:buChar char="o"/>
            </a:pPr>
            <a:r>
              <a:rPr lang="en-US" sz="1800" dirty="0">
                <a:solidFill>
                  <a:schemeClr val="accent1">
                    <a:lumMod val="75000"/>
                  </a:schemeClr>
                </a:solidFill>
                <a:latin typeface="Visuelt" pitchFamily="2" charset="77"/>
              </a:rPr>
              <a:t>Preparation Days for Mature Students</a:t>
            </a:r>
          </a:p>
          <a:p>
            <a:endParaRPr lang="en-IE" dirty="0"/>
          </a:p>
        </p:txBody>
      </p:sp>
    </p:spTree>
    <p:extLst>
      <p:ext uri="{BB962C8B-B14F-4D97-AF65-F5344CB8AC3E}">
        <p14:creationId xmlns:p14="http://schemas.microsoft.com/office/powerpoint/2010/main" val="24526042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1EB4-41EF-416A-5C7F-49D95B49C31E}"/>
              </a:ext>
            </a:extLst>
          </p:cNvPr>
          <p:cNvSpPr>
            <a:spLocks noGrp="1"/>
          </p:cNvSpPr>
          <p:nvPr>
            <p:ph type="title"/>
          </p:nvPr>
        </p:nvSpPr>
        <p:spPr/>
        <p:txBody>
          <a:bodyPr/>
          <a:lstStyle/>
          <a:p>
            <a:r>
              <a:rPr lang="en-GB" dirty="0">
                <a:solidFill>
                  <a:srgbClr val="EC600C"/>
                </a:solidFill>
                <a:latin typeface="Prophet "/>
              </a:rPr>
              <a:t> </a:t>
            </a:r>
            <a:endParaRPr lang="en-IE" dirty="0"/>
          </a:p>
        </p:txBody>
      </p:sp>
      <p:pic>
        <p:nvPicPr>
          <p:cNvPr id="4" name="Content Placeholder 3">
            <a:hlinkClick r:id="rId2"/>
            <a:extLst>
              <a:ext uri="{FF2B5EF4-FFF2-40B4-BE49-F238E27FC236}">
                <a16:creationId xmlns:a16="http://schemas.microsoft.com/office/drawing/2014/main" id="{9A9557A6-1A81-C480-2C98-97AC9C7DCDF6}"/>
              </a:ext>
            </a:extLst>
          </p:cNvPr>
          <p:cNvPicPr>
            <a:picLocks noGrp="1" noChangeAspect="1"/>
          </p:cNvPicPr>
          <p:nvPr>
            <p:ph idx="1"/>
          </p:nvPr>
        </p:nvPicPr>
        <p:blipFill>
          <a:blip r:embed="rId3"/>
          <a:stretch>
            <a:fillRect/>
          </a:stretch>
        </p:blipFill>
        <p:spPr>
          <a:xfrm>
            <a:off x="214604" y="129007"/>
            <a:ext cx="3923500" cy="2097354"/>
          </a:xfrm>
          <a:prstGeom prst="rect">
            <a:avLst/>
          </a:prstGeom>
          <a:ln>
            <a:solidFill>
              <a:schemeClr val="tx2"/>
            </a:solidFill>
          </a:ln>
        </p:spPr>
      </p:pic>
      <p:pic>
        <p:nvPicPr>
          <p:cNvPr id="5" name="Picture 4">
            <a:hlinkClick r:id="rId4"/>
            <a:extLst>
              <a:ext uri="{FF2B5EF4-FFF2-40B4-BE49-F238E27FC236}">
                <a16:creationId xmlns:a16="http://schemas.microsoft.com/office/drawing/2014/main" id="{B7420BCC-E2BF-806C-9EEA-6394E18B5507}"/>
              </a:ext>
            </a:extLst>
          </p:cNvPr>
          <p:cNvPicPr>
            <a:picLocks noChangeAspect="1"/>
          </p:cNvPicPr>
          <p:nvPr/>
        </p:nvPicPr>
        <p:blipFill>
          <a:blip r:embed="rId5"/>
          <a:stretch>
            <a:fillRect/>
          </a:stretch>
        </p:blipFill>
        <p:spPr>
          <a:xfrm>
            <a:off x="2258111" y="2478331"/>
            <a:ext cx="2024743" cy="2665169"/>
          </a:xfrm>
          <a:prstGeom prst="rect">
            <a:avLst/>
          </a:prstGeom>
          <a:ln>
            <a:solidFill>
              <a:schemeClr val="tx2"/>
            </a:solidFill>
          </a:ln>
        </p:spPr>
      </p:pic>
      <p:pic>
        <p:nvPicPr>
          <p:cNvPr id="6" name="Picture 5">
            <a:hlinkClick r:id="rId6"/>
            <a:extLst>
              <a:ext uri="{FF2B5EF4-FFF2-40B4-BE49-F238E27FC236}">
                <a16:creationId xmlns:a16="http://schemas.microsoft.com/office/drawing/2014/main" id="{2CDC1591-465E-9B39-74EB-56BF695A3DD0}"/>
              </a:ext>
            </a:extLst>
          </p:cNvPr>
          <p:cNvPicPr>
            <a:picLocks noChangeAspect="1"/>
          </p:cNvPicPr>
          <p:nvPr/>
        </p:nvPicPr>
        <p:blipFill>
          <a:blip r:embed="rId7"/>
          <a:stretch>
            <a:fillRect/>
          </a:stretch>
        </p:blipFill>
        <p:spPr>
          <a:xfrm>
            <a:off x="0" y="2468953"/>
            <a:ext cx="1959429" cy="2674547"/>
          </a:xfrm>
          <a:prstGeom prst="rect">
            <a:avLst/>
          </a:prstGeom>
        </p:spPr>
      </p:pic>
      <p:pic>
        <p:nvPicPr>
          <p:cNvPr id="7" name="Picture 6">
            <a:hlinkClick r:id="rId8"/>
            <a:extLst>
              <a:ext uri="{FF2B5EF4-FFF2-40B4-BE49-F238E27FC236}">
                <a16:creationId xmlns:a16="http://schemas.microsoft.com/office/drawing/2014/main" id="{F4BFFFED-4A48-900C-A450-3385B3CCD179}"/>
              </a:ext>
            </a:extLst>
          </p:cNvPr>
          <p:cNvPicPr>
            <a:picLocks noChangeAspect="1"/>
          </p:cNvPicPr>
          <p:nvPr/>
        </p:nvPicPr>
        <p:blipFill>
          <a:blip r:embed="rId9"/>
          <a:stretch>
            <a:fillRect/>
          </a:stretch>
        </p:blipFill>
        <p:spPr>
          <a:xfrm>
            <a:off x="4684047" y="2507262"/>
            <a:ext cx="2024743" cy="2636239"/>
          </a:xfrm>
          <a:prstGeom prst="rect">
            <a:avLst/>
          </a:prstGeom>
          <a:ln>
            <a:solidFill>
              <a:schemeClr val="accent1"/>
            </a:solidFill>
          </a:ln>
        </p:spPr>
      </p:pic>
      <p:pic>
        <p:nvPicPr>
          <p:cNvPr id="8" name="Picture 7">
            <a:hlinkClick r:id="rId10"/>
            <a:extLst>
              <a:ext uri="{FF2B5EF4-FFF2-40B4-BE49-F238E27FC236}">
                <a16:creationId xmlns:a16="http://schemas.microsoft.com/office/drawing/2014/main" id="{B9DB237C-CBC6-3459-D725-A57C54A0CEE8}"/>
              </a:ext>
            </a:extLst>
          </p:cNvPr>
          <p:cNvPicPr>
            <a:picLocks noChangeAspect="1"/>
          </p:cNvPicPr>
          <p:nvPr/>
        </p:nvPicPr>
        <p:blipFill>
          <a:blip r:embed="rId11"/>
          <a:stretch>
            <a:fillRect/>
          </a:stretch>
        </p:blipFill>
        <p:spPr>
          <a:xfrm>
            <a:off x="7007472" y="2468953"/>
            <a:ext cx="2136528" cy="2674548"/>
          </a:xfrm>
          <a:prstGeom prst="rect">
            <a:avLst/>
          </a:prstGeom>
        </p:spPr>
      </p:pic>
      <p:pic>
        <p:nvPicPr>
          <p:cNvPr id="9" name="Picture 8">
            <a:hlinkClick r:id="rId12"/>
            <a:extLst>
              <a:ext uri="{FF2B5EF4-FFF2-40B4-BE49-F238E27FC236}">
                <a16:creationId xmlns:a16="http://schemas.microsoft.com/office/drawing/2014/main" id="{868AB5A8-83AA-A6BB-176E-B9D209ABFA6F}"/>
              </a:ext>
            </a:extLst>
          </p:cNvPr>
          <p:cNvPicPr>
            <a:picLocks noChangeAspect="1"/>
          </p:cNvPicPr>
          <p:nvPr/>
        </p:nvPicPr>
        <p:blipFill>
          <a:blip r:embed="rId13"/>
          <a:stretch>
            <a:fillRect/>
          </a:stretch>
        </p:blipFill>
        <p:spPr>
          <a:xfrm>
            <a:off x="4572000" y="174205"/>
            <a:ext cx="4357396" cy="2009158"/>
          </a:xfrm>
          <a:prstGeom prst="rect">
            <a:avLst/>
          </a:prstGeom>
          <a:ln>
            <a:solidFill>
              <a:schemeClr val="tx2"/>
            </a:solidFill>
          </a:ln>
        </p:spPr>
      </p:pic>
    </p:spTree>
    <p:extLst>
      <p:ext uri="{BB962C8B-B14F-4D97-AF65-F5344CB8AC3E}">
        <p14:creationId xmlns:p14="http://schemas.microsoft.com/office/powerpoint/2010/main" val="365518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9B9B8-C4D1-65D1-F9D1-6C3E901FC2A3}"/>
              </a:ext>
            </a:extLst>
          </p:cNvPr>
          <p:cNvSpPr>
            <a:spLocks noGrp="1"/>
          </p:cNvSpPr>
          <p:nvPr>
            <p:ph type="title"/>
          </p:nvPr>
        </p:nvSpPr>
        <p:spPr/>
        <p:txBody>
          <a:bodyPr>
            <a:normAutofit/>
          </a:bodyPr>
          <a:lstStyle/>
          <a:p>
            <a:r>
              <a:rPr lang="en-GB" sz="3200" dirty="0">
                <a:solidFill>
                  <a:schemeClr val="accent3">
                    <a:lumMod val="75000"/>
                  </a:schemeClr>
                </a:solidFill>
                <a:latin typeface="Prophet "/>
              </a:rPr>
              <a:t>Preparation Days for Mature Students</a:t>
            </a:r>
            <a:endParaRPr lang="en-IE" sz="3200" dirty="0">
              <a:solidFill>
                <a:schemeClr val="accent3">
                  <a:lumMod val="75000"/>
                </a:schemeClr>
              </a:solidFill>
            </a:endParaRPr>
          </a:p>
        </p:txBody>
      </p:sp>
      <p:sp>
        <p:nvSpPr>
          <p:cNvPr id="3" name="Content Placeholder 2">
            <a:extLst>
              <a:ext uri="{FF2B5EF4-FFF2-40B4-BE49-F238E27FC236}">
                <a16:creationId xmlns:a16="http://schemas.microsoft.com/office/drawing/2014/main" id="{A7B09C0A-6830-16C1-35AA-04512655E8C4}"/>
              </a:ext>
            </a:extLst>
          </p:cNvPr>
          <p:cNvSpPr>
            <a:spLocks noGrp="1"/>
          </p:cNvSpPr>
          <p:nvPr>
            <p:ph idx="1"/>
          </p:nvPr>
        </p:nvSpPr>
        <p:spPr/>
        <p:txBody>
          <a:bodyPr/>
          <a:lstStyle/>
          <a:p>
            <a:pPr marL="0" indent="0">
              <a:buNone/>
            </a:pPr>
            <a:r>
              <a:rPr lang="en-GB" dirty="0">
                <a:latin typeface="Visuelt "/>
              </a:rPr>
              <a:t>These sessions  take place in three of TU Dublin’s campuses. They provide a valuable opportunity for mature students to meet staff, learn about the campus environment, and connect with fellow students before the term begins. </a:t>
            </a:r>
          </a:p>
          <a:p>
            <a:pPr marL="0" indent="0">
              <a:buNone/>
            </a:pPr>
            <a:endParaRPr lang="en-GB" dirty="0">
              <a:latin typeface="Visuelt "/>
            </a:endParaRPr>
          </a:p>
          <a:p>
            <a:pPr marL="0" indent="0">
              <a:buNone/>
            </a:pPr>
            <a:r>
              <a:rPr lang="en-GB" dirty="0">
                <a:latin typeface="Visuelt "/>
              </a:rPr>
              <a:t>The aim is to help mature learners feel more confident, informed, and supported as they begin university. </a:t>
            </a:r>
          </a:p>
          <a:p>
            <a:pPr marL="0" indent="0">
              <a:buNone/>
            </a:pPr>
            <a:endParaRPr lang="en-IE" sz="1800" dirty="0"/>
          </a:p>
        </p:txBody>
      </p:sp>
    </p:spTree>
    <p:extLst>
      <p:ext uri="{BB962C8B-B14F-4D97-AF65-F5344CB8AC3E}">
        <p14:creationId xmlns:p14="http://schemas.microsoft.com/office/powerpoint/2010/main" val="267960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39B69-E5B3-F6C0-EC45-6DC322A9EB73}"/>
              </a:ext>
            </a:extLst>
          </p:cNvPr>
          <p:cNvSpPr>
            <a:spLocks noGrp="1"/>
          </p:cNvSpPr>
          <p:nvPr>
            <p:ph type="title"/>
          </p:nvPr>
        </p:nvSpPr>
        <p:spPr/>
        <p:txBody>
          <a:bodyPr>
            <a:normAutofit fontScale="90000"/>
          </a:bodyPr>
          <a:lstStyle/>
          <a:p>
            <a:r>
              <a:rPr lang="en-GB" dirty="0">
                <a:solidFill>
                  <a:schemeClr val="accent3">
                    <a:lumMod val="75000"/>
                  </a:schemeClr>
                </a:solidFill>
              </a:rPr>
              <a:t>Number of Mature Students attending Preparation Days</a:t>
            </a:r>
            <a:endParaRPr lang="en-IE" dirty="0">
              <a:solidFill>
                <a:schemeClr val="accent3">
                  <a:lumMod val="75000"/>
                </a:schemeClr>
              </a:solidFill>
            </a:endParaRPr>
          </a:p>
        </p:txBody>
      </p:sp>
      <p:graphicFrame>
        <p:nvGraphicFramePr>
          <p:cNvPr id="4" name="Content Placeholder 3">
            <a:extLst>
              <a:ext uri="{FF2B5EF4-FFF2-40B4-BE49-F238E27FC236}">
                <a16:creationId xmlns:a16="http://schemas.microsoft.com/office/drawing/2014/main" id="{921BEF41-1ABD-146A-9A67-39A4DCA001FE}"/>
              </a:ext>
            </a:extLst>
          </p:cNvPr>
          <p:cNvGraphicFramePr>
            <a:graphicFrameLocks noGrp="1"/>
          </p:cNvGraphicFramePr>
          <p:nvPr>
            <p:ph idx="1"/>
            <p:extLst>
              <p:ext uri="{D42A27DB-BD31-4B8C-83A1-F6EECF244321}">
                <p14:modId xmlns:p14="http://schemas.microsoft.com/office/powerpoint/2010/main" val="3759757469"/>
              </p:ext>
            </p:extLst>
          </p:nvPr>
        </p:nvGraphicFramePr>
        <p:xfrm>
          <a:off x="587828" y="921702"/>
          <a:ext cx="7548465" cy="2694145"/>
        </p:xfrm>
        <a:graphic>
          <a:graphicData uri="http://schemas.openxmlformats.org/drawingml/2006/table">
            <a:tbl>
              <a:tblPr firstRow="1" bandRow="1">
                <a:tableStyleId>{5C22544A-7EE6-4342-B048-85BDC9FD1C3A}</a:tableStyleId>
              </a:tblPr>
              <a:tblGrid>
                <a:gridCol w="3774234">
                  <a:extLst>
                    <a:ext uri="{9D8B030D-6E8A-4147-A177-3AD203B41FA5}">
                      <a16:colId xmlns:a16="http://schemas.microsoft.com/office/drawing/2014/main" val="1835310159"/>
                    </a:ext>
                  </a:extLst>
                </a:gridCol>
                <a:gridCol w="3774231">
                  <a:extLst>
                    <a:ext uri="{9D8B030D-6E8A-4147-A177-3AD203B41FA5}">
                      <a16:colId xmlns:a16="http://schemas.microsoft.com/office/drawing/2014/main" val="3019978360"/>
                    </a:ext>
                  </a:extLst>
                </a:gridCol>
              </a:tblGrid>
              <a:tr h="55253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800" b="1" kern="100" dirty="0">
                          <a:solidFill>
                            <a:schemeClr val="bg1"/>
                          </a:solidFill>
                          <a:effectLst/>
                          <a:latin typeface="Visuelt " panose="020B0604020202020204" charset="0"/>
                          <a:ea typeface="Aptos" panose="020B0004020202020204" pitchFamily="34" charset="0"/>
                          <a:cs typeface="Visuelt " panose="020B0604020202020204" charset="0"/>
                        </a:rPr>
                        <a:t>Academic Year</a:t>
                      </a:r>
                    </a:p>
                  </a:txBody>
                  <a:tcPr>
                    <a:solidFill>
                      <a:srgbClr val="1BA1AE"/>
                    </a:solidFill>
                  </a:tcPr>
                </a:tc>
                <a:tc>
                  <a:txBody>
                    <a:bodyPr/>
                    <a:lstStyle/>
                    <a:p>
                      <a:pPr algn="ctr"/>
                      <a:r>
                        <a:rPr lang="en-GB" dirty="0">
                          <a:latin typeface="Visuelt " panose="020B0604020202020204" charset="0"/>
                          <a:cs typeface="Visuelt " panose="020B0604020202020204" charset="0"/>
                        </a:rPr>
                        <a:t>Attendees</a:t>
                      </a:r>
                      <a:endParaRPr lang="en-IE" dirty="0">
                        <a:latin typeface="Visuelt " panose="020B0604020202020204" charset="0"/>
                        <a:cs typeface="Visuelt " panose="020B0604020202020204" charset="0"/>
                      </a:endParaRPr>
                    </a:p>
                  </a:txBody>
                  <a:tcPr>
                    <a:solidFill>
                      <a:srgbClr val="1BA1AE"/>
                    </a:solidFill>
                  </a:tcPr>
                </a:tc>
                <a:extLst>
                  <a:ext uri="{0D108BD9-81ED-4DB2-BD59-A6C34878D82A}">
                    <a16:rowId xmlns:a16="http://schemas.microsoft.com/office/drawing/2014/main" val="259041177"/>
                  </a:ext>
                </a:extLst>
              </a:tr>
              <a:tr h="713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00" dirty="0">
                          <a:solidFill>
                            <a:schemeClr val="accent1">
                              <a:lumMod val="75000"/>
                            </a:schemeClr>
                          </a:solidFill>
                          <a:effectLst/>
                          <a:latin typeface="Visuelt " panose="020B0604020202020204" charset="0"/>
                          <a:cs typeface="Visuelt " panose="020B0604020202020204" charset="0"/>
                        </a:rPr>
                        <a:t>2023-24</a:t>
                      </a:r>
                      <a:endParaRPr lang="en-GB" sz="1600" b="0" kern="100" dirty="0">
                        <a:solidFill>
                          <a:schemeClr val="accent1">
                            <a:lumMod val="75000"/>
                          </a:schemeClr>
                        </a:solidFill>
                        <a:effectLst/>
                        <a:latin typeface="Visuelt " panose="020B0604020202020204" charset="0"/>
                        <a:ea typeface="Aptos" panose="020B0004020202020204" pitchFamily="34" charset="0"/>
                        <a:cs typeface="Visuelt " panose="020B0604020202020204" charset="0"/>
                      </a:endParaRPr>
                    </a:p>
                  </a:txBody>
                  <a:tcPr>
                    <a:solidFill>
                      <a:srgbClr val="1BA1AE"/>
                    </a:solidFill>
                  </a:tcPr>
                </a:tc>
                <a:tc>
                  <a:txBody>
                    <a:bodyPr/>
                    <a:lstStyle/>
                    <a:p>
                      <a:pPr algn="ctr"/>
                      <a:r>
                        <a:rPr lang="en-GB" sz="1600" kern="100" dirty="0">
                          <a:solidFill>
                            <a:schemeClr val="accent1">
                              <a:lumMod val="75000"/>
                            </a:schemeClr>
                          </a:solidFill>
                          <a:effectLst/>
                          <a:latin typeface="Visuelt " panose="020B0604020202020204" charset="0"/>
                          <a:cs typeface="Visuelt " panose="020B0604020202020204" charset="0"/>
                        </a:rPr>
                        <a:t>33</a:t>
                      </a:r>
                      <a:endParaRPr lang="en-IE" sz="1600" dirty="0">
                        <a:latin typeface="Visuelt " panose="020B0604020202020204" charset="0"/>
                        <a:cs typeface="Visuelt " panose="020B0604020202020204" charset="0"/>
                      </a:endParaRPr>
                    </a:p>
                  </a:txBody>
                  <a:tcPr>
                    <a:solidFill>
                      <a:srgbClr val="1BA1AE"/>
                    </a:solidFill>
                  </a:tcPr>
                </a:tc>
                <a:extLst>
                  <a:ext uri="{0D108BD9-81ED-4DB2-BD59-A6C34878D82A}">
                    <a16:rowId xmlns:a16="http://schemas.microsoft.com/office/drawing/2014/main" val="2218305071"/>
                  </a:ext>
                </a:extLst>
              </a:tr>
              <a:tr h="713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00" dirty="0">
                          <a:solidFill>
                            <a:schemeClr val="accent1">
                              <a:lumMod val="75000"/>
                            </a:schemeClr>
                          </a:solidFill>
                          <a:effectLst/>
                          <a:latin typeface="Visuelt " panose="020B0604020202020204" charset="0"/>
                          <a:cs typeface="Visuelt " panose="020B0604020202020204" charset="0"/>
                        </a:rPr>
                        <a:t>2024-25</a:t>
                      </a:r>
                      <a:endParaRPr lang="en-GB" sz="1600" b="0" kern="100" dirty="0">
                        <a:solidFill>
                          <a:schemeClr val="accent1">
                            <a:lumMod val="75000"/>
                          </a:schemeClr>
                        </a:solidFill>
                        <a:effectLst/>
                        <a:latin typeface="Visuelt " panose="020B0604020202020204" charset="0"/>
                        <a:ea typeface="Aptos" panose="020B0004020202020204" pitchFamily="34" charset="0"/>
                        <a:cs typeface="Visuelt " panose="020B0604020202020204" charset="0"/>
                      </a:endParaRPr>
                    </a:p>
                  </a:txBody>
                  <a:tcPr>
                    <a:solidFill>
                      <a:srgbClr val="1BA1A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kern="100" dirty="0">
                          <a:solidFill>
                            <a:schemeClr val="accent1">
                              <a:lumMod val="75000"/>
                            </a:schemeClr>
                          </a:solidFill>
                          <a:effectLst/>
                          <a:latin typeface="Visuelt " panose="020B0604020202020204" charset="0"/>
                          <a:cs typeface="Visuelt " panose="020B0604020202020204" charset="0"/>
                        </a:rPr>
                        <a:t>103</a:t>
                      </a:r>
                      <a:endParaRPr lang="en-GB" sz="1600" kern="100" dirty="0">
                        <a:solidFill>
                          <a:schemeClr val="accent1">
                            <a:lumMod val="75000"/>
                          </a:schemeClr>
                        </a:solidFill>
                        <a:effectLst/>
                        <a:latin typeface="Visuelt " panose="020B0604020202020204" charset="0"/>
                        <a:ea typeface="Aptos" panose="020B0004020202020204" pitchFamily="34" charset="0"/>
                        <a:cs typeface="Visuelt " panose="020B0604020202020204" charset="0"/>
                      </a:endParaRPr>
                    </a:p>
                  </a:txBody>
                  <a:tcPr>
                    <a:solidFill>
                      <a:srgbClr val="1BA1AE"/>
                    </a:solidFill>
                  </a:tcPr>
                </a:tc>
                <a:extLst>
                  <a:ext uri="{0D108BD9-81ED-4DB2-BD59-A6C34878D82A}">
                    <a16:rowId xmlns:a16="http://schemas.microsoft.com/office/drawing/2014/main" val="821527352"/>
                  </a:ext>
                </a:extLst>
              </a:tr>
              <a:tr h="71387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b="0" kern="100" dirty="0">
                          <a:solidFill>
                            <a:schemeClr val="accent1">
                              <a:lumMod val="75000"/>
                            </a:schemeClr>
                          </a:solidFill>
                          <a:effectLst/>
                          <a:latin typeface="Visuelt " panose="020B0604020202020204" charset="0"/>
                          <a:cs typeface="Visuelt " panose="020B0604020202020204" charset="0"/>
                        </a:rPr>
                        <a:t>2025-26</a:t>
                      </a:r>
                      <a:endParaRPr lang="en-GB" sz="1600" b="0" kern="100" dirty="0">
                        <a:solidFill>
                          <a:schemeClr val="accent1">
                            <a:lumMod val="75000"/>
                          </a:schemeClr>
                        </a:solidFill>
                        <a:effectLst/>
                        <a:latin typeface="Visuelt " panose="020B0604020202020204" charset="0"/>
                        <a:ea typeface="Aptos" panose="020B0004020202020204" pitchFamily="34" charset="0"/>
                        <a:cs typeface="Visuelt " panose="020B0604020202020204" charset="0"/>
                      </a:endParaRPr>
                    </a:p>
                  </a:txBody>
                  <a:tcPr>
                    <a:solidFill>
                      <a:srgbClr val="1BA1AE"/>
                    </a:solidFill>
                  </a:tcPr>
                </a:tc>
                <a:tc>
                  <a:txBody>
                    <a:bodyPr/>
                    <a:lstStyle/>
                    <a:p>
                      <a:pPr algn="ctr"/>
                      <a:r>
                        <a:rPr lang="en-GB" sz="1600" kern="100" dirty="0">
                          <a:solidFill>
                            <a:schemeClr val="accent1">
                              <a:lumMod val="75000"/>
                            </a:schemeClr>
                          </a:solidFill>
                          <a:effectLst/>
                          <a:latin typeface="Visuelt " panose="020B0604020202020204" charset="0"/>
                          <a:cs typeface="Visuelt " panose="020B0604020202020204" charset="0"/>
                        </a:rPr>
                        <a:t>117</a:t>
                      </a:r>
                      <a:endParaRPr lang="en-IE" sz="1600" dirty="0">
                        <a:latin typeface="Visuelt " panose="020B0604020202020204" charset="0"/>
                        <a:cs typeface="Visuelt " panose="020B0604020202020204" charset="0"/>
                      </a:endParaRPr>
                    </a:p>
                  </a:txBody>
                  <a:tcPr>
                    <a:solidFill>
                      <a:srgbClr val="1BA1AE"/>
                    </a:solidFill>
                  </a:tcPr>
                </a:tc>
                <a:extLst>
                  <a:ext uri="{0D108BD9-81ED-4DB2-BD59-A6C34878D82A}">
                    <a16:rowId xmlns:a16="http://schemas.microsoft.com/office/drawing/2014/main" val="227986545"/>
                  </a:ext>
                </a:extLst>
              </a:tr>
            </a:tbl>
          </a:graphicData>
        </a:graphic>
      </p:graphicFrame>
      <p:graphicFrame>
        <p:nvGraphicFramePr>
          <p:cNvPr id="5" name="Table 4">
            <a:extLst>
              <a:ext uri="{FF2B5EF4-FFF2-40B4-BE49-F238E27FC236}">
                <a16:creationId xmlns:a16="http://schemas.microsoft.com/office/drawing/2014/main" id="{CAFC619A-A70E-8C24-4DCD-5FF2F60FB4D1}"/>
              </a:ext>
            </a:extLst>
          </p:cNvPr>
          <p:cNvGraphicFramePr>
            <a:graphicFrameLocks noGrp="1"/>
          </p:cNvGraphicFramePr>
          <p:nvPr>
            <p:extLst>
              <p:ext uri="{D42A27DB-BD31-4B8C-83A1-F6EECF244321}">
                <p14:modId xmlns:p14="http://schemas.microsoft.com/office/powerpoint/2010/main" val="1107554885"/>
              </p:ext>
            </p:extLst>
          </p:nvPr>
        </p:nvGraphicFramePr>
        <p:xfrm>
          <a:off x="587827" y="3727228"/>
          <a:ext cx="7548466" cy="340920"/>
        </p:xfrm>
        <a:graphic>
          <a:graphicData uri="http://schemas.openxmlformats.org/drawingml/2006/table">
            <a:tbl>
              <a:tblPr firstRow="1" bandRow="1">
                <a:tableStyleId>{5C22544A-7EE6-4342-B048-85BDC9FD1C3A}</a:tableStyleId>
              </a:tblPr>
              <a:tblGrid>
                <a:gridCol w="3774233">
                  <a:extLst>
                    <a:ext uri="{9D8B030D-6E8A-4147-A177-3AD203B41FA5}">
                      <a16:colId xmlns:a16="http://schemas.microsoft.com/office/drawing/2014/main" val="2659153582"/>
                    </a:ext>
                  </a:extLst>
                </a:gridCol>
                <a:gridCol w="3774233">
                  <a:extLst>
                    <a:ext uri="{9D8B030D-6E8A-4147-A177-3AD203B41FA5}">
                      <a16:colId xmlns:a16="http://schemas.microsoft.com/office/drawing/2014/main" val="1414293564"/>
                    </a:ext>
                  </a:extLst>
                </a:gridCol>
              </a:tblGrid>
              <a:tr h="340920">
                <a:tc>
                  <a:txBody>
                    <a:bodyPr/>
                    <a:lstStyle/>
                    <a:p>
                      <a:pPr algn="ctr"/>
                      <a:r>
                        <a:rPr lang="en-GB" sz="1600" b="0" dirty="0">
                          <a:solidFill>
                            <a:srgbClr val="063A59"/>
                          </a:solidFill>
                          <a:latin typeface="Visuelt " panose="020B0604020202020204" charset="0"/>
                          <a:cs typeface="Visuelt " panose="020B0604020202020204" charset="0"/>
                        </a:rPr>
                        <a:t>Total</a:t>
                      </a:r>
                      <a:endParaRPr lang="en-IE" sz="1600" b="0" dirty="0">
                        <a:solidFill>
                          <a:srgbClr val="063A59"/>
                        </a:solidFill>
                        <a:latin typeface="Visuelt " panose="020B0604020202020204" charset="0"/>
                        <a:cs typeface="Visuelt " panose="020B0604020202020204" charset="0"/>
                      </a:endParaRPr>
                    </a:p>
                  </a:txBody>
                  <a:tcPr>
                    <a:solidFill>
                      <a:srgbClr val="1BA1AE"/>
                    </a:solidFill>
                  </a:tcPr>
                </a:tc>
                <a:tc>
                  <a:txBody>
                    <a:bodyPr/>
                    <a:lstStyle/>
                    <a:p>
                      <a:pPr algn="ctr"/>
                      <a:r>
                        <a:rPr lang="en-GB" sz="1600" b="0" dirty="0">
                          <a:solidFill>
                            <a:srgbClr val="063A59"/>
                          </a:solidFill>
                          <a:latin typeface="Visuelt " panose="020B0604020202020204" charset="0"/>
                          <a:cs typeface="Visuelt " panose="020B0604020202020204" charset="0"/>
                        </a:rPr>
                        <a:t>263</a:t>
                      </a:r>
                      <a:endParaRPr lang="en-IE" sz="1600" b="0" dirty="0">
                        <a:solidFill>
                          <a:srgbClr val="063A59"/>
                        </a:solidFill>
                        <a:latin typeface="Visuelt " panose="020B0604020202020204" charset="0"/>
                        <a:cs typeface="Visuelt " panose="020B0604020202020204" charset="0"/>
                      </a:endParaRPr>
                    </a:p>
                  </a:txBody>
                  <a:tcPr>
                    <a:solidFill>
                      <a:srgbClr val="1BA1AE"/>
                    </a:solidFill>
                  </a:tcPr>
                </a:tc>
                <a:extLst>
                  <a:ext uri="{0D108BD9-81ED-4DB2-BD59-A6C34878D82A}">
                    <a16:rowId xmlns:a16="http://schemas.microsoft.com/office/drawing/2014/main" val="1684616000"/>
                  </a:ext>
                </a:extLst>
              </a:tr>
            </a:tbl>
          </a:graphicData>
        </a:graphic>
      </p:graphicFrame>
    </p:spTree>
    <p:extLst>
      <p:ext uri="{BB962C8B-B14F-4D97-AF65-F5344CB8AC3E}">
        <p14:creationId xmlns:p14="http://schemas.microsoft.com/office/powerpoint/2010/main" val="168668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2A2AA-B596-A053-4710-0A29D531F927}"/>
              </a:ext>
            </a:extLst>
          </p:cNvPr>
          <p:cNvSpPr>
            <a:spLocks noGrp="1"/>
          </p:cNvSpPr>
          <p:nvPr>
            <p:ph type="title"/>
          </p:nvPr>
        </p:nvSpPr>
        <p:spPr/>
        <p:txBody>
          <a:bodyPr/>
          <a:lstStyle/>
          <a:p>
            <a:r>
              <a:rPr lang="en-GB" dirty="0">
                <a:solidFill>
                  <a:schemeClr val="accent3">
                    <a:lumMod val="75000"/>
                  </a:schemeClr>
                </a:solidFill>
              </a:rPr>
              <a:t>Quotes</a:t>
            </a:r>
            <a:endParaRPr lang="en-IE" dirty="0">
              <a:solidFill>
                <a:schemeClr val="accent3">
                  <a:lumMod val="75000"/>
                </a:schemeClr>
              </a:solidFill>
            </a:endParaRPr>
          </a:p>
        </p:txBody>
      </p:sp>
      <p:sp>
        <p:nvSpPr>
          <p:cNvPr id="3" name="Content Placeholder 2">
            <a:extLst>
              <a:ext uri="{FF2B5EF4-FFF2-40B4-BE49-F238E27FC236}">
                <a16:creationId xmlns:a16="http://schemas.microsoft.com/office/drawing/2014/main" id="{D7555B4B-1503-49FB-CEA2-7BDC3E22BF58}"/>
              </a:ext>
            </a:extLst>
          </p:cNvPr>
          <p:cNvSpPr>
            <a:spLocks noGrp="1"/>
          </p:cNvSpPr>
          <p:nvPr>
            <p:ph idx="1"/>
          </p:nvPr>
        </p:nvSpPr>
        <p:spPr>
          <a:xfrm>
            <a:off x="671804" y="2127379"/>
            <a:ext cx="8229600" cy="3241684"/>
          </a:xfrm>
        </p:spPr>
        <p:txBody>
          <a:bodyPr>
            <a:noAutofit/>
          </a:bodyPr>
          <a:lstStyle/>
          <a:p>
            <a:pPr marL="0" indent="0">
              <a:buNone/>
            </a:pPr>
            <a:endParaRPr lang="en-GB" sz="2800" i="1" dirty="0">
              <a:latin typeface="Visuelt " panose="020B0604020202020204" charset="0"/>
              <a:cs typeface="Visuelt " panose="020B0604020202020204" charset="0"/>
            </a:endParaRPr>
          </a:p>
          <a:p>
            <a:pPr marL="0" indent="0" algn="ctr">
              <a:buNone/>
            </a:pPr>
            <a:endParaRPr lang="en-IE" sz="2000" i="1" dirty="0">
              <a:latin typeface="Visuelt " panose="020B0604020202020204" charset="0"/>
              <a:cs typeface="Visuelt " panose="020B0604020202020204" charset="0"/>
            </a:endParaRPr>
          </a:p>
        </p:txBody>
      </p:sp>
      <p:sp>
        <p:nvSpPr>
          <p:cNvPr id="4" name="Speech Bubble: Oval 3">
            <a:extLst>
              <a:ext uri="{FF2B5EF4-FFF2-40B4-BE49-F238E27FC236}">
                <a16:creationId xmlns:a16="http://schemas.microsoft.com/office/drawing/2014/main" id="{852E34B8-D520-F85B-F7B6-17B34C674FC2}"/>
              </a:ext>
            </a:extLst>
          </p:cNvPr>
          <p:cNvSpPr/>
          <p:nvPr/>
        </p:nvSpPr>
        <p:spPr>
          <a:xfrm>
            <a:off x="1035699" y="910438"/>
            <a:ext cx="6260840" cy="3540264"/>
          </a:xfrm>
          <a:prstGeom prst="wedgeEllipseCallout">
            <a:avLst/>
          </a:prstGeom>
          <a:solidFill>
            <a:schemeClr val="bg1"/>
          </a:solidFill>
          <a:ln w="76200">
            <a:solidFill>
              <a:srgbClr val="063A59"/>
            </a:solidFill>
          </a:ln>
        </p:spPr>
        <p:style>
          <a:lnRef idx="1">
            <a:schemeClr val="accent1"/>
          </a:lnRef>
          <a:fillRef idx="3">
            <a:schemeClr val="accent1"/>
          </a:fillRef>
          <a:effectRef idx="2">
            <a:schemeClr val="accent1"/>
          </a:effectRef>
          <a:fontRef idx="minor">
            <a:schemeClr val="lt1"/>
          </a:fontRef>
        </p:style>
        <p:txBody>
          <a:bodyPr rtlCol="0" anchor="ctr"/>
          <a:lstStyle/>
          <a:p>
            <a:pPr lvl="0">
              <a:spcBef>
                <a:spcPct val="20000"/>
              </a:spcBef>
              <a:defRPr/>
            </a:pPr>
            <a:r>
              <a:rPr lang="en-GB" i="1" dirty="0">
                <a:solidFill>
                  <a:srgbClr val="063A59"/>
                </a:solidFill>
              </a:rPr>
              <a:t>“</a:t>
            </a:r>
            <a:r>
              <a:rPr lang="en-GB" sz="2400" i="1" dirty="0">
                <a:solidFill>
                  <a:srgbClr val="063A59"/>
                </a:solidFill>
                <a:latin typeface="Visurlt "/>
              </a:rPr>
              <a:t>It was great to meet the heads of some key areas. Being introduced to some of the opportunities and programs outside the classes really felt welcoming. I am far less worried about restarting life”</a:t>
            </a:r>
          </a:p>
        </p:txBody>
      </p:sp>
    </p:spTree>
    <p:extLst>
      <p:ext uri="{BB962C8B-B14F-4D97-AF65-F5344CB8AC3E}">
        <p14:creationId xmlns:p14="http://schemas.microsoft.com/office/powerpoint/2010/main" val="294669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B815B-4EE3-4E93-1528-A05E2DAB4F52}"/>
              </a:ext>
            </a:extLst>
          </p:cNvPr>
          <p:cNvSpPr>
            <a:spLocks noGrp="1"/>
          </p:cNvSpPr>
          <p:nvPr>
            <p:ph type="title"/>
          </p:nvPr>
        </p:nvSpPr>
        <p:spPr/>
        <p:txBody>
          <a:bodyPr/>
          <a:lstStyle/>
          <a:p>
            <a:r>
              <a:rPr lang="en-GB" dirty="0">
                <a:solidFill>
                  <a:srgbClr val="1BA1AE"/>
                </a:solidFill>
              </a:rPr>
              <a:t>To conclude……</a:t>
            </a:r>
            <a:endParaRPr lang="en-IE" dirty="0">
              <a:solidFill>
                <a:srgbClr val="1BA1AE"/>
              </a:solidFill>
            </a:endParaRPr>
          </a:p>
        </p:txBody>
      </p:sp>
      <p:sp>
        <p:nvSpPr>
          <p:cNvPr id="3" name="Content Placeholder 2">
            <a:extLst>
              <a:ext uri="{FF2B5EF4-FFF2-40B4-BE49-F238E27FC236}">
                <a16:creationId xmlns:a16="http://schemas.microsoft.com/office/drawing/2014/main" id="{5D398DF1-AF7B-8195-2643-76C3F60FF13F}"/>
              </a:ext>
            </a:extLst>
          </p:cNvPr>
          <p:cNvSpPr>
            <a:spLocks noGrp="1"/>
          </p:cNvSpPr>
          <p:nvPr>
            <p:ph idx="1"/>
          </p:nvPr>
        </p:nvSpPr>
        <p:spPr>
          <a:xfrm>
            <a:off x="457200" y="1007706"/>
            <a:ext cx="8229600" cy="3586917"/>
          </a:xfrm>
        </p:spPr>
        <p:txBody>
          <a:bodyPr>
            <a:normAutofit/>
          </a:bodyPr>
          <a:lstStyle/>
          <a:p>
            <a:pPr marL="0" indent="0">
              <a:buNone/>
            </a:pPr>
            <a:r>
              <a:rPr lang="en-GB" sz="1600" b="1" dirty="0">
                <a:solidFill>
                  <a:srgbClr val="06C4BB"/>
                </a:solidFill>
                <a:latin typeface="Visult"/>
              </a:rPr>
              <a:t>Informing</a:t>
            </a:r>
          </a:p>
          <a:p>
            <a:pPr marL="0" indent="0">
              <a:buNone/>
            </a:pPr>
            <a:r>
              <a:rPr lang="en-GB" sz="1600" dirty="0">
                <a:latin typeface="Visult"/>
              </a:rPr>
              <a:t>Providing people with the right information in an interesting &amp; interactive way at the right time supports people with making a decision to progress. </a:t>
            </a:r>
          </a:p>
          <a:p>
            <a:pPr marL="0" indent="0">
              <a:buNone/>
            </a:pPr>
            <a:endParaRPr lang="en-GB" sz="1600" dirty="0">
              <a:latin typeface="Visult"/>
            </a:endParaRPr>
          </a:p>
          <a:p>
            <a:pPr marL="0" indent="0">
              <a:buNone/>
            </a:pPr>
            <a:r>
              <a:rPr lang="en-GB" sz="1600" b="1" dirty="0">
                <a:solidFill>
                  <a:srgbClr val="06C4BB"/>
                </a:solidFill>
                <a:latin typeface="Visult"/>
              </a:rPr>
              <a:t>Advising</a:t>
            </a:r>
          </a:p>
          <a:p>
            <a:pPr marL="0" indent="0">
              <a:buNone/>
            </a:pPr>
            <a:r>
              <a:rPr lang="en-GB" sz="1600" dirty="0">
                <a:latin typeface="Visult"/>
              </a:rPr>
              <a:t>Tailoring information to individuals’ circumstances to ensure they feel confident in taking the next step with a clear understanding of what to expect.</a:t>
            </a:r>
          </a:p>
          <a:p>
            <a:pPr marL="0" indent="0">
              <a:buNone/>
            </a:pPr>
            <a:endParaRPr lang="en-GB" sz="1600" dirty="0">
              <a:latin typeface="Visult"/>
            </a:endParaRPr>
          </a:p>
          <a:p>
            <a:pPr marL="0" indent="0">
              <a:buNone/>
            </a:pPr>
            <a:r>
              <a:rPr lang="en-GB" sz="1600" b="1" dirty="0">
                <a:solidFill>
                  <a:srgbClr val="06C4BB"/>
                </a:solidFill>
                <a:latin typeface="Visult"/>
              </a:rPr>
              <a:t>Preparing</a:t>
            </a:r>
          </a:p>
          <a:p>
            <a:pPr marL="0" indent="0">
              <a:buNone/>
            </a:pPr>
            <a:r>
              <a:rPr lang="en-GB" sz="1600" dirty="0">
                <a:latin typeface="Visult"/>
              </a:rPr>
              <a:t>By bringing people onto campus, introducing them to university staff, discussing the support available, and highlighting financial options, individuals are better prepared for university. </a:t>
            </a:r>
            <a:endParaRPr lang="en-GB" sz="1600" b="1" dirty="0">
              <a:latin typeface="Visult"/>
            </a:endParaRPr>
          </a:p>
        </p:txBody>
      </p:sp>
    </p:spTree>
    <p:extLst>
      <p:ext uri="{BB962C8B-B14F-4D97-AF65-F5344CB8AC3E}">
        <p14:creationId xmlns:p14="http://schemas.microsoft.com/office/powerpoint/2010/main" val="665254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267A-0D4F-520E-D52F-53FE7F0A1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345D13-7787-B39C-6A32-7B3D33E87B15}"/>
              </a:ext>
            </a:extLst>
          </p:cNvPr>
          <p:cNvSpPr>
            <a:spLocks noGrp="1"/>
          </p:cNvSpPr>
          <p:nvPr>
            <p:ph type="title"/>
          </p:nvPr>
        </p:nvSpPr>
        <p:spPr/>
        <p:txBody>
          <a:bodyPr>
            <a:noAutofit/>
          </a:bodyPr>
          <a:lstStyle/>
          <a:p>
            <a:r>
              <a:rPr lang="en-GB" sz="3600" dirty="0">
                <a:latin typeface="Prophet "/>
              </a:rPr>
              <a:t>Thank You! </a:t>
            </a:r>
            <a:endParaRPr lang="en-IE" sz="3600" dirty="0">
              <a:latin typeface="Prophet "/>
            </a:endParaRPr>
          </a:p>
        </p:txBody>
      </p:sp>
      <p:sp>
        <p:nvSpPr>
          <p:cNvPr id="3" name="Content Placeholder 2">
            <a:extLst>
              <a:ext uri="{FF2B5EF4-FFF2-40B4-BE49-F238E27FC236}">
                <a16:creationId xmlns:a16="http://schemas.microsoft.com/office/drawing/2014/main" id="{F3EB72D3-D69D-4C3B-2C59-CF8ACD0AE13A}"/>
              </a:ext>
            </a:extLst>
          </p:cNvPr>
          <p:cNvSpPr>
            <a:spLocks noGrp="1"/>
          </p:cNvSpPr>
          <p:nvPr>
            <p:ph idx="1"/>
          </p:nvPr>
        </p:nvSpPr>
        <p:spPr>
          <a:xfrm>
            <a:off x="457199" y="906966"/>
            <a:ext cx="8612155" cy="3687657"/>
          </a:xfrm>
        </p:spPr>
        <p:txBody>
          <a:bodyPr>
            <a:noAutofit/>
          </a:bodyPr>
          <a:lstStyle/>
          <a:p>
            <a:pPr marL="0" indent="0">
              <a:buNone/>
            </a:pPr>
            <a:r>
              <a:rPr lang="en-IE" sz="1800" dirty="0">
                <a:latin typeface="Visuelt "/>
              </a:rPr>
              <a:t>Questions?</a:t>
            </a:r>
          </a:p>
        </p:txBody>
      </p:sp>
      <p:pic>
        <p:nvPicPr>
          <p:cNvPr id="4" name="Picture 3">
            <a:extLst>
              <a:ext uri="{FF2B5EF4-FFF2-40B4-BE49-F238E27FC236}">
                <a16:creationId xmlns:a16="http://schemas.microsoft.com/office/drawing/2014/main" id="{75FBA162-7F6A-559E-2217-254AAB49CB13}"/>
              </a:ext>
            </a:extLst>
          </p:cNvPr>
          <p:cNvPicPr>
            <a:picLocks noChangeAspect="1"/>
          </p:cNvPicPr>
          <p:nvPr/>
        </p:nvPicPr>
        <p:blipFill>
          <a:blip r:embed="rId2">
            <a:duotone>
              <a:schemeClr val="accent1">
                <a:shade val="45000"/>
                <a:satMod val="135000"/>
              </a:schemeClr>
              <a:prstClr val="white"/>
            </a:duotone>
          </a:blip>
          <a:stretch>
            <a:fillRect/>
          </a:stretch>
        </p:blipFill>
        <p:spPr>
          <a:xfrm>
            <a:off x="2480732" y="906966"/>
            <a:ext cx="3901017" cy="3901017"/>
          </a:xfrm>
          <a:prstGeom prst="rect">
            <a:avLst/>
          </a:prstGeom>
        </p:spPr>
      </p:pic>
      <p:sp>
        <p:nvSpPr>
          <p:cNvPr id="5" name="TextBox 4">
            <a:extLst>
              <a:ext uri="{FF2B5EF4-FFF2-40B4-BE49-F238E27FC236}">
                <a16:creationId xmlns:a16="http://schemas.microsoft.com/office/drawing/2014/main" id="{D2622251-5DBA-7A75-6246-D9CDA165A722}"/>
              </a:ext>
            </a:extLst>
          </p:cNvPr>
          <p:cNvSpPr txBox="1"/>
          <p:nvPr/>
        </p:nvSpPr>
        <p:spPr>
          <a:xfrm>
            <a:off x="821265" y="4766127"/>
            <a:ext cx="2647456" cy="276999"/>
          </a:xfrm>
          <a:prstGeom prst="rect">
            <a:avLst/>
          </a:prstGeom>
          <a:noFill/>
        </p:spPr>
        <p:txBody>
          <a:bodyPr wrap="square">
            <a:spAutoFit/>
          </a:bodyPr>
          <a:lstStyle/>
          <a:p>
            <a:pPr marL="0" indent="0">
              <a:buNone/>
            </a:pPr>
            <a:r>
              <a:rPr lang="en-GB" sz="1200" dirty="0">
                <a:latin typeface="Visuelt "/>
              </a:rPr>
              <a:t>Karen.Carter@TUDublin.ie</a:t>
            </a:r>
          </a:p>
        </p:txBody>
      </p:sp>
      <p:pic>
        <p:nvPicPr>
          <p:cNvPr id="6" name="Picture 5">
            <a:extLst>
              <a:ext uri="{FF2B5EF4-FFF2-40B4-BE49-F238E27FC236}">
                <a16:creationId xmlns:a16="http://schemas.microsoft.com/office/drawing/2014/main" id="{2FF41402-2B95-6573-81E3-A328FFC90BDA}"/>
              </a:ext>
            </a:extLst>
          </p:cNvPr>
          <p:cNvPicPr>
            <a:picLocks noChangeAspect="1"/>
          </p:cNvPicPr>
          <p:nvPr/>
        </p:nvPicPr>
        <p:blipFill>
          <a:blip r:embed="rId3">
            <a:duotone>
              <a:schemeClr val="accent1">
                <a:shade val="45000"/>
                <a:satMod val="135000"/>
              </a:schemeClr>
              <a:prstClr val="white"/>
            </a:duotone>
          </a:blip>
          <a:stretch>
            <a:fillRect/>
          </a:stretch>
        </p:blipFill>
        <p:spPr>
          <a:xfrm>
            <a:off x="243416" y="4416400"/>
            <a:ext cx="833967" cy="833967"/>
          </a:xfrm>
          <a:prstGeom prst="rect">
            <a:avLst/>
          </a:prstGeom>
        </p:spPr>
      </p:pic>
    </p:spTree>
    <p:extLst>
      <p:ext uri="{BB962C8B-B14F-4D97-AF65-F5344CB8AC3E}">
        <p14:creationId xmlns:p14="http://schemas.microsoft.com/office/powerpoint/2010/main" val="324815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D37AD-2EDE-45FC-5857-84F8D895F560}"/>
              </a:ext>
            </a:extLst>
          </p:cNvPr>
          <p:cNvSpPr>
            <a:spLocks noGrp="1"/>
          </p:cNvSpPr>
          <p:nvPr>
            <p:ph type="title"/>
          </p:nvPr>
        </p:nvSpPr>
        <p:spPr/>
        <p:txBody>
          <a:bodyPr/>
          <a:lstStyle/>
          <a:p>
            <a:r>
              <a:rPr lang="en-GB" dirty="0">
                <a:solidFill>
                  <a:srgbClr val="1BA1AE"/>
                </a:solidFill>
              </a:rPr>
              <a:t>Access &amp; Outreach </a:t>
            </a:r>
            <a:endParaRPr lang="en-IE" dirty="0">
              <a:solidFill>
                <a:srgbClr val="1BA1AE"/>
              </a:solidFill>
            </a:endParaRPr>
          </a:p>
        </p:txBody>
      </p:sp>
      <p:sp>
        <p:nvSpPr>
          <p:cNvPr id="3" name="Content Placeholder 2">
            <a:extLst>
              <a:ext uri="{FF2B5EF4-FFF2-40B4-BE49-F238E27FC236}">
                <a16:creationId xmlns:a16="http://schemas.microsoft.com/office/drawing/2014/main" id="{DC2AB591-6F00-F557-DC4D-956C5DCA3BBC}"/>
              </a:ext>
            </a:extLst>
          </p:cNvPr>
          <p:cNvSpPr>
            <a:spLocks noGrp="1"/>
          </p:cNvSpPr>
          <p:nvPr>
            <p:ph idx="1"/>
          </p:nvPr>
        </p:nvSpPr>
        <p:spPr>
          <a:xfrm>
            <a:off x="457200" y="1082351"/>
            <a:ext cx="8229600" cy="3512272"/>
          </a:xfrm>
        </p:spPr>
        <p:txBody>
          <a:bodyPr>
            <a:normAutofit lnSpcReduction="10000"/>
          </a:bodyPr>
          <a:lstStyle/>
          <a:p>
            <a:pPr marL="0" indent="0">
              <a:buNone/>
            </a:pPr>
            <a:r>
              <a:rPr lang="en-GB" dirty="0">
                <a:solidFill>
                  <a:schemeClr val="tx1">
                    <a:lumMod val="75000"/>
                  </a:schemeClr>
                </a:solidFill>
                <a:latin typeface="Visuel "/>
              </a:rPr>
              <a:t>The Access and Outreach team works across all five TU Dublin campuses to widen participation in higher education.</a:t>
            </a:r>
          </a:p>
          <a:p>
            <a:pPr marL="0" indent="0">
              <a:buNone/>
            </a:pPr>
            <a:endParaRPr lang="en-GB" dirty="0">
              <a:solidFill>
                <a:schemeClr val="tx1">
                  <a:lumMod val="75000"/>
                </a:schemeClr>
              </a:solidFill>
              <a:latin typeface="Visuel "/>
            </a:endParaRPr>
          </a:p>
          <a:p>
            <a:pPr>
              <a:buFont typeface="Courier New" panose="02070309020205020404" pitchFamily="49" charset="0"/>
              <a:buChar char="o"/>
            </a:pPr>
            <a:r>
              <a:rPr lang="en-GB" dirty="0">
                <a:solidFill>
                  <a:schemeClr val="tx1">
                    <a:lumMod val="75000"/>
                  </a:schemeClr>
                </a:solidFill>
                <a:latin typeface="Visuel "/>
              </a:rPr>
              <a:t>It supports local communities and underrepresented groups in line with national and university strategies.</a:t>
            </a:r>
          </a:p>
          <a:p>
            <a:pPr>
              <a:buFont typeface="Courier New" panose="02070309020205020404" pitchFamily="49" charset="0"/>
              <a:buChar char="o"/>
            </a:pPr>
            <a:r>
              <a:rPr lang="en-GB" dirty="0">
                <a:solidFill>
                  <a:schemeClr val="tx1">
                    <a:lumMod val="75000"/>
                  </a:schemeClr>
                </a:solidFill>
                <a:latin typeface="Visuel "/>
              </a:rPr>
              <a:t>The team delivers activities to remove barriers and create alternative pathways. </a:t>
            </a:r>
          </a:p>
          <a:p>
            <a:pPr>
              <a:buFont typeface="Courier New" panose="02070309020205020404" pitchFamily="49" charset="0"/>
              <a:buChar char="o"/>
            </a:pPr>
            <a:r>
              <a:rPr lang="en-GB" dirty="0">
                <a:solidFill>
                  <a:schemeClr val="tx1">
                    <a:lumMod val="75000"/>
                  </a:schemeClr>
                </a:solidFill>
                <a:latin typeface="Visuel "/>
              </a:rPr>
              <a:t>It builds strong partnerships with schools, FET, and community organisations.</a:t>
            </a:r>
          </a:p>
          <a:p>
            <a:endParaRPr lang="en-IE" dirty="0"/>
          </a:p>
        </p:txBody>
      </p:sp>
    </p:spTree>
    <p:extLst>
      <p:ext uri="{BB962C8B-B14F-4D97-AF65-F5344CB8AC3E}">
        <p14:creationId xmlns:p14="http://schemas.microsoft.com/office/powerpoint/2010/main" val="390318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BF26-5FE6-00F0-4DA9-82E47AA182E0}"/>
              </a:ext>
            </a:extLst>
          </p:cNvPr>
          <p:cNvSpPr>
            <a:spLocks noGrp="1"/>
          </p:cNvSpPr>
          <p:nvPr>
            <p:ph type="title"/>
          </p:nvPr>
        </p:nvSpPr>
        <p:spPr>
          <a:xfrm>
            <a:off x="457200" y="466531"/>
            <a:ext cx="8229600" cy="541175"/>
          </a:xfrm>
        </p:spPr>
        <p:txBody>
          <a:bodyPr/>
          <a:lstStyle/>
          <a:p>
            <a:r>
              <a:rPr lang="en-GB" dirty="0">
                <a:solidFill>
                  <a:schemeClr val="accent2">
                    <a:lumMod val="75000"/>
                  </a:schemeClr>
                </a:solidFill>
                <a:latin typeface="Prophet "/>
              </a:rPr>
              <a:t>Taste of TU Dublin</a:t>
            </a:r>
            <a:endParaRPr lang="en-IE" dirty="0">
              <a:solidFill>
                <a:schemeClr val="accent2">
                  <a:lumMod val="75000"/>
                </a:schemeClr>
              </a:solidFill>
            </a:endParaRPr>
          </a:p>
        </p:txBody>
      </p:sp>
      <p:sp>
        <p:nvSpPr>
          <p:cNvPr id="3" name="Content Placeholder 2">
            <a:extLst>
              <a:ext uri="{FF2B5EF4-FFF2-40B4-BE49-F238E27FC236}">
                <a16:creationId xmlns:a16="http://schemas.microsoft.com/office/drawing/2014/main" id="{92F40FB1-D4B3-FB8B-2C76-1B0BF45C05CE}"/>
              </a:ext>
            </a:extLst>
          </p:cNvPr>
          <p:cNvSpPr>
            <a:spLocks noGrp="1"/>
          </p:cNvSpPr>
          <p:nvPr>
            <p:ph idx="1"/>
          </p:nvPr>
        </p:nvSpPr>
        <p:spPr>
          <a:xfrm>
            <a:off x="457200" y="1287624"/>
            <a:ext cx="8229600" cy="3582956"/>
          </a:xfrm>
        </p:spPr>
        <p:txBody>
          <a:bodyPr>
            <a:noAutofit/>
          </a:bodyPr>
          <a:lstStyle/>
          <a:p>
            <a:pPr marL="0" indent="0">
              <a:buNone/>
            </a:pPr>
            <a:r>
              <a:rPr lang="en-GB" sz="1800" dirty="0">
                <a:latin typeface="Visuelt " panose="020B0604020202020204" charset="0"/>
                <a:cs typeface="Visuelt " panose="020B0604020202020204" charset="0"/>
              </a:rPr>
              <a:t>Taste of TU Dublin was developed as part of the PATH 3 (Programme for Access to Higher Education) initiative, which aims to increase participation in higher education among underrepresented groups. </a:t>
            </a:r>
          </a:p>
          <a:p>
            <a:pPr marL="0" indent="0">
              <a:buNone/>
            </a:pPr>
            <a:endParaRPr lang="en-GB" sz="1800" dirty="0">
              <a:latin typeface="Visuelt " panose="020B0604020202020204" charset="0"/>
              <a:cs typeface="Visuelt " panose="020B0604020202020204" charset="0"/>
            </a:endParaRPr>
          </a:p>
          <a:p>
            <a:pPr marL="0" indent="0">
              <a:buNone/>
            </a:pPr>
            <a:r>
              <a:rPr lang="en-GB" sz="1800" dirty="0">
                <a:latin typeface="Visuelt " panose="020B0604020202020204" charset="0"/>
                <a:cs typeface="Visuelt " panose="020B0604020202020204" charset="0"/>
              </a:rPr>
              <a:t>The event typically includes:</a:t>
            </a:r>
          </a:p>
          <a:p>
            <a:pPr>
              <a:buFont typeface="Courier New" panose="02070309020205020404" pitchFamily="49" charset="0"/>
              <a:buChar char="o"/>
            </a:pPr>
            <a:r>
              <a:rPr lang="en-GB" sz="1800" dirty="0">
                <a:latin typeface="Visuelt " panose="020B0604020202020204" charset="0"/>
                <a:cs typeface="Visuelt " panose="020B0604020202020204" charset="0"/>
              </a:rPr>
              <a:t>Informative presentations on higher education pathways</a:t>
            </a:r>
          </a:p>
          <a:p>
            <a:pPr>
              <a:buFont typeface="Courier New" panose="02070309020205020404" pitchFamily="49" charset="0"/>
              <a:buChar char="o"/>
            </a:pPr>
            <a:r>
              <a:rPr lang="en-GB" sz="1800" dirty="0">
                <a:latin typeface="Visuelt " panose="020B0604020202020204" charset="0"/>
                <a:cs typeface="Visuelt " panose="020B0604020202020204" charset="0"/>
              </a:rPr>
              <a:t>Taster lectures or interactive activities</a:t>
            </a:r>
          </a:p>
          <a:p>
            <a:pPr>
              <a:buFont typeface="Courier New" panose="02070309020205020404" pitchFamily="49" charset="0"/>
              <a:buChar char="o"/>
            </a:pPr>
            <a:r>
              <a:rPr lang="en-GB" sz="1800" dirty="0">
                <a:latin typeface="Visuelt " panose="020B0604020202020204" charset="0"/>
                <a:cs typeface="Visuelt " panose="020B0604020202020204" charset="0"/>
              </a:rPr>
              <a:t>Student voice sessions, providing first-hand insights</a:t>
            </a:r>
          </a:p>
          <a:p>
            <a:pPr>
              <a:buFont typeface="Courier New" panose="02070309020205020404" pitchFamily="49" charset="0"/>
              <a:buChar char="o"/>
            </a:pPr>
            <a:r>
              <a:rPr lang="en-GB" sz="1800" dirty="0">
                <a:latin typeface="Visuelt " panose="020B0604020202020204" charset="0"/>
                <a:cs typeface="Visuelt " panose="020B0604020202020204" charset="0"/>
              </a:rPr>
              <a:t>A campus and library tour to give participants a realistic sense of university life</a:t>
            </a:r>
            <a:endParaRPr lang="en-IE" sz="1800" dirty="0">
              <a:latin typeface="Visuelt " panose="020B0604020202020204" charset="0"/>
              <a:cs typeface="Visuelt " panose="020B0604020202020204" charset="0"/>
            </a:endParaRPr>
          </a:p>
        </p:txBody>
      </p:sp>
      <p:pic>
        <p:nvPicPr>
          <p:cNvPr id="5" name="Picture 4">
            <a:extLst>
              <a:ext uri="{FF2B5EF4-FFF2-40B4-BE49-F238E27FC236}">
                <a16:creationId xmlns:a16="http://schemas.microsoft.com/office/drawing/2014/main" id="{0E3A4567-B89A-B5BC-6771-FB949771786E}"/>
              </a:ext>
            </a:extLst>
          </p:cNvPr>
          <p:cNvPicPr>
            <a:picLocks noChangeAspect="1"/>
          </p:cNvPicPr>
          <p:nvPr/>
        </p:nvPicPr>
        <p:blipFill>
          <a:blip r:embed="rId2"/>
          <a:stretch>
            <a:fillRect/>
          </a:stretch>
        </p:blipFill>
        <p:spPr>
          <a:xfrm>
            <a:off x="7748785" y="111967"/>
            <a:ext cx="1395215" cy="697608"/>
          </a:xfrm>
          <a:prstGeom prst="rect">
            <a:avLst/>
          </a:prstGeom>
        </p:spPr>
      </p:pic>
    </p:spTree>
    <p:extLst>
      <p:ext uri="{BB962C8B-B14F-4D97-AF65-F5344CB8AC3E}">
        <p14:creationId xmlns:p14="http://schemas.microsoft.com/office/powerpoint/2010/main" val="3545545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A9E1A-AD4E-00C3-4E9D-063045B1C783}"/>
              </a:ext>
            </a:extLst>
          </p:cNvPr>
          <p:cNvSpPr>
            <a:spLocks noGrp="1"/>
          </p:cNvSpPr>
          <p:nvPr>
            <p:ph type="title"/>
          </p:nvPr>
        </p:nvSpPr>
        <p:spPr/>
        <p:txBody>
          <a:bodyPr/>
          <a:lstStyle/>
          <a:p>
            <a:r>
              <a:rPr lang="en-US" dirty="0">
                <a:solidFill>
                  <a:schemeClr val="accent2"/>
                </a:solidFill>
                <a:latin typeface="Prophet "/>
              </a:rPr>
              <a:t>Participants 2021-2026</a:t>
            </a:r>
            <a:endParaRPr lang="en-IE" dirty="0">
              <a:solidFill>
                <a:schemeClr val="accent2"/>
              </a:solidFill>
            </a:endParaRPr>
          </a:p>
        </p:txBody>
      </p:sp>
      <p:graphicFrame>
        <p:nvGraphicFramePr>
          <p:cNvPr id="4" name="Content Placeholder 3">
            <a:extLst>
              <a:ext uri="{FF2B5EF4-FFF2-40B4-BE49-F238E27FC236}">
                <a16:creationId xmlns:a16="http://schemas.microsoft.com/office/drawing/2014/main" id="{374E9C8D-8A95-9989-6B40-C07E8CCCCA10}"/>
              </a:ext>
            </a:extLst>
          </p:cNvPr>
          <p:cNvGraphicFramePr>
            <a:graphicFrameLocks noGrp="1"/>
          </p:cNvGraphicFramePr>
          <p:nvPr>
            <p:ph idx="1"/>
            <p:extLst>
              <p:ext uri="{D42A27DB-BD31-4B8C-83A1-F6EECF244321}">
                <p14:modId xmlns:p14="http://schemas.microsoft.com/office/powerpoint/2010/main" val="2077075800"/>
              </p:ext>
            </p:extLst>
          </p:nvPr>
        </p:nvGraphicFramePr>
        <p:xfrm>
          <a:off x="457200" y="826224"/>
          <a:ext cx="8229600" cy="3554379"/>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109949938"/>
                    </a:ext>
                  </a:extLst>
                </a:gridCol>
                <a:gridCol w="2743200">
                  <a:extLst>
                    <a:ext uri="{9D8B030D-6E8A-4147-A177-3AD203B41FA5}">
                      <a16:colId xmlns:a16="http://schemas.microsoft.com/office/drawing/2014/main" val="1256534543"/>
                    </a:ext>
                  </a:extLst>
                </a:gridCol>
                <a:gridCol w="2743200">
                  <a:extLst>
                    <a:ext uri="{9D8B030D-6E8A-4147-A177-3AD203B41FA5}">
                      <a16:colId xmlns:a16="http://schemas.microsoft.com/office/drawing/2014/main" val="1612796323"/>
                    </a:ext>
                  </a:extLst>
                </a:gridCol>
              </a:tblGrid>
              <a:tr h="486828">
                <a:tc>
                  <a:txBody>
                    <a:bodyPr/>
                    <a:lstStyle/>
                    <a:p>
                      <a:pPr algn="ctr"/>
                      <a:r>
                        <a:rPr lang="en-GB" dirty="0">
                          <a:highlight>
                            <a:srgbClr val="1BA1AE"/>
                          </a:highlight>
                          <a:latin typeface="Visuelt "/>
                        </a:rPr>
                        <a:t>Academic </a:t>
                      </a:r>
                    </a:p>
                    <a:p>
                      <a:pPr algn="ctr"/>
                      <a:r>
                        <a:rPr lang="en-GB" dirty="0">
                          <a:highlight>
                            <a:srgbClr val="1BA1AE"/>
                          </a:highlight>
                          <a:latin typeface="Visuelt "/>
                        </a:rPr>
                        <a:t>Year</a:t>
                      </a:r>
                      <a:endParaRPr lang="en-IE" dirty="0">
                        <a:highlight>
                          <a:srgbClr val="1BA1AE"/>
                        </a:highlight>
                        <a:latin typeface="Visuelt "/>
                      </a:endParaRPr>
                    </a:p>
                  </a:txBody>
                  <a:tcPr>
                    <a:solidFill>
                      <a:srgbClr val="1BA1AE"/>
                    </a:solidFill>
                  </a:tcPr>
                </a:tc>
                <a:tc>
                  <a:txBody>
                    <a:bodyPr/>
                    <a:lstStyle/>
                    <a:p>
                      <a:pPr algn="ctr"/>
                      <a:r>
                        <a:rPr lang="en-GB" dirty="0">
                          <a:highlight>
                            <a:srgbClr val="1BA1AE"/>
                          </a:highlight>
                          <a:latin typeface="Visuelt "/>
                        </a:rPr>
                        <a:t>Number of Community Partners</a:t>
                      </a:r>
                      <a:endParaRPr lang="en-IE" dirty="0">
                        <a:highlight>
                          <a:srgbClr val="1BA1AE"/>
                        </a:highlight>
                        <a:latin typeface="Visuelt "/>
                      </a:endParaRPr>
                    </a:p>
                  </a:txBody>
                  <a:tcPr>
                    <a:solidFill>
                      <a:srgbClr val="1BA1AE"/>
                    </a:solidFill>
                  </a:tcPr>
                </a:tc>
                <a:tc>
                  <a:txBody>
                    <a:bodyPr/>
                    <a:lstStyle/>
                    <a:p>
                      <a:pPr algn="ctr"/>
                      <a:r>
                        <a:rPr lang="en-GB" dirty="0">
                          <a:highlight>
                            <a:srgbClr val="1BA1AE"/>
                          </a:highlight>
                          <a:latin typeface="Visuelt "/>
                        </a:rPr>
                        <a:t>Number of </a:t>
                      </a:r>
                    </a:p>
                    <a:p>
                      <a:pPr algn="ctr"/>
                      <a:r>
                        <a:rPr lang="en-GB" dirty="0">
                          <a:highlight>
                            <a:srgbClr val="1BA1AE"/>
                          </a:highlight>
                          <a:latin typeface="Visuelt "/>
                        </a:rPr>
                        <a:t>Participants </a:t>
                      </a:r>
                      <a:endParaRPr lang="en-IE" dirty="0">
                        <a:highlight>
                          <a:srgbClr val="1BA1AE"/>
                        </a:highlight>
                        <a:latin typeface="Visuelt "/>
                      </a:endParaRPr>
                    </a:p>
                  </a:txBody>
                  <a:tcPr>
                    <a:solidFill>
                      <a:srgbClr val="1BA1AE"/>
                    </a:solidFill>
                  </a:tcPr>
                </a:tc>
                <a:extLst>
                  <a:ext uri="{0D108BD9-81ED-4DB2-BD59-A6C34878D82A}">
                    <a16:rowId xmlns:a16="http://schemas.microsoft.com/office/drawing/2014/main" val="658334874"/>
                  </a:ext>
                </a:extLst>
              </a:tr>
              <a:tr h="486828">
                <a:tc>
                  <a:txBody>
                    <a:bodyPr/>
                    <a:lstStyle/>
                    <a:p>
                      <a:pPr algn="ctr"/>
                      <a:r>
                        <a:rPr lang="en-GB" sz="1600" dirty="0">
                          <a:highlight>
                            <a:srgbClr val="1BA1AE"/>
                          </a:highlight>
                          <a:latin typeface="Visuelt "/>
                        </a:rPr>
                        <a:t>2021-22</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1</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10</a:t>
                      </a:r>
                      <a:endParaRPr lang="en-IE" sz="1600" dirty="0">
                        <a:highlight>
                          <a:srgbClr val="1BA1AE"/>
                        </a:highlight>
                        <a:latin typeface="Visuelt "/>
                      </a:endParaRPr>
                    </a:p>
                  </a:txBody>
                  <a:tcPr anchor="ctr">
                    <a:solidFill>
                      <a:srgbClr val="1BA1AE"/>
                    </a:solidFill>
                  </a:tcPr>
                </a:tc>
                <a:extLst>
                  <a:ext uri="{0D108BD9-81ED-4DB2-BD59-A6C34878D82A}">
                    <a16:rowId xmlns:a16="http://schemas.microsoft.com/office/drawing/2014/main" val="1928031843"/>
                  </a:ext>
                </a:extLst>
              </a:tr>
              <a:tr h="486828">
                <a:tc>
                  <a:txBody>
                    <a:bodyPr/>
                    <a:lstStyle/>
                    <a:p>
                      <a:pPr algn="ctr"/>
                      <a:r>
                        <a:rPr lang="en-GB" sz="1600" dirty="0">
                          <a:highlight>
                            <a:srgbClr val="1BA1AE"/>
                          </a:highlight>
                          <a:latin typeface="Visuelt "/>
                        </a:rPr>
                        <a:t>2022-23</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5</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67</a:t>
                      </a:r>
                      <a:endParaRPr lang="en-IE" sz="1600" dirty="0">
                        <a:highlight>
                          <a:srgbClr val="1BA1AE"/>
                        </a:highlight>
                        <a:latin typeface="Visuelt "/>
                      </a:endParaRPr>
                    </a:p>
                  </a:txBody>
                  <a:tcPr anchor="ctr">
                    <a:solidFill>
                      <a:srgbClr val="1BA1AE"/>
                    </a:solidFill>
                  </a:tcPr>
                </a:tc>
                <a:extLst>
                  <a:ext uri="{0D108BD9-81ED-4DB2-BD59-A6C34878D82A}">
                    <a16:rowId xmlns:a16="http://schemas.microsoft.com/office/drawing/2014/main" val="874062452"/>
                  </a:ext>
                </a:extLst>
              </a:tr>
              <a:tr h="486828">
                <a:tc>
                  <a:txBody>
                    <a:bodyPr/>
                    <a:lstStyle/>
                    <a:p>
                      <a:pPr algn="ctr"/>
                      <a:r>
                        <a:rPr lang="en-GB" sz="1600" dirty="0">
                          <a:highlight>
                            <a:srgbClr val="1BA1AE"/>
                          </a:highlight>
                          <a:latin typeface="Visuelt "/>
                        </a:rPr>
                        <a:t>2023-24</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8</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151</a:t>
                      </a:r>
                      <a:endParaRPr lang="en-IE" sz="1600" dirty="0">
                        <a:highlight>
                          <a:srgbClr val="1BA1AE"/>
                        </a:highlight>
                        <a:latin typeface="Visuelt "/>
                      </a:endParaRPr>
                    </a:p>
                  </a:txBody>
                  <a:tcPr anchor="ctr">
                    <a:solidFill>
                      <a:srgbClr val="1BA1AE"/>
                    </a:solidFill>
                  </a:tcPr>
                </a:tc>
                <a:extLst>
                  <a:ext uri="{0D108BD9-81ED-4DB2-BD59-A6C34878D82A}">
                    <a16:rowId xmlns:a16="http://schemas.microsoft.com/office/drawing/2014/main" val="2743776688"/>
                  </a:ext>
                </a:extLst>
              </a:tr>
              <a:tr h="486828">
                <a:tc>
                  <a:txBody>
                    <a:bodyPr/>
                    <a:lstStyle/>
                    <a:p>
                      <a:pPr algn="ctr"/>
                      <a:r>
                        <a:rPr lang="en-GB" sz="1600" dirty="0">
                          <a:highlight>
                            <a:srgbClr val="1BA1AE"/>
                          </a:highlight>
                          <a:latin typeface="Visuelt "/>
                        </a:rPr>
                        <a:t>2024-25</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8</a:t>
                      </a:r>
                      <a:endParaRPr lang="en-IE" sz="1600" dirty="0">
                        <a:highlight>
                          <a:srgbClr val="1BA1AE"/>
                        </a:highlight>
                        <a:latin typeface="Visuelt "/>
                      </a:endParaRPr>
                    </a:p>
                  </a:txBody>
                  <a:tcPr anchor="ctr">
                    <a:solidFill>
                      <a:srgbClr val="1BA1AE"/>
                    </a:solidFill>
                  </a:tcPr>
                </a:tc>
                <a:tc>
                  <a:txBody>
                    <a:bodyPr/>
                    <a:lstStyle/>
                    <a:p>
                      <a:pPr algn="ctr"/>
                      <a:r>
                        <a:rPr lang="en-GB" sz="1600" dirty="0">
                          <a:highlight>
                            <a:srgbClr val="1BA1AE"/>
                          </a:highlight>
                          <a:latin typeface="Visuelt "/>
                        </a:rPr>
                        <a:t>171</a:t>
                      </a:r>
                      <a:endParaRPr lang="en-IE" sz="1600" dirty="0">
                        <a:highlight>
                          <a:srgbClr val="1BA1AE"/>
                        </a:highlight>
                        <a:latin typeface="Visuelt "/>
                      </a:endParaRPr>
                    </a:p>
                  </a:txBody>
                  <a:tcPr anchor="ctr">
                    <a:solidFill>
                      <a:srgbClr val="1BA1AE"/>
                    </a:solidFill>
                  </a:tcPr>
                </a:tc>
                <a:extLst>
                  <a:ext uri="{0D108BD9-81ED-4DB2-BD59-A6C34878D82A}">
                    <a16:rowId xmlns:a16="http://schemas.microsoft.com/office/drawing/2014/main" val="728683571"/>
                  </a:ext>
                </a:extLst>
              </a:tr>
              <a:tr h="48015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Visuelt "/>
                        </a:rPr>
                        <a:t>2025-26</a:t>
                      </a:r>
                      <a:endParaRPr lang="en-IE" sz="1600" dirty="0">
                        <a:latin typeface="Visuelt "/>
                      </a:endParaRPr>
                    </a:p>
                  </a:txBody>
                  <a:tcPr anchor="ctr">
                    <a:lnB w="76200" cap="flat" cmpd="sng" algn="ctr">
                      <a:solidFill>
                        <a:schemeClr val="bg1"/>
                      </a:solidFill>
                      <a:prstDash val="solid"/>
                      <a:round/>
                      <a:headEnd type="none" w="med" len="med"/>
                      <a:tailEnd type="none" w="med" len="med"/>
                    </a:lnB>
                    <a:solidFill>
                      <a:srgbClr val="1BA1A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Visuelt "/>
                        </a:rPr>
                        <a:t>11</a:t>
                      </a:r>
                      <a:endParaRPr lang="en-IE" sz="1600" dirty="0">
                        <a:latin typeface="Visuelt "/>
                      </a:endParaRPr>
                    </a:p>
                  </a:txBody>
                  <a:tcPr anchor="ctr">
                    <a:lnB w="76200" cap="flat" cmpd="sng" algn="ctr">
                      <a:solidFill>
                        <a:schemeClr val="bg1"/>
                      </a:solidFill>
                      <a:prstDash val="solid"/>
                      <a:round/>
                      <a:headEnd type="none" w="med" len="med"/>
                      <a:tailEnd type="none" w="med" len="med"/>
                    </a:lnB>
                    <a:solidFill>
                      <a:srgbClr val="1BA1AE"/>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latin typeface="Visuelt "/>
                        </a:rPr>
                        <a:t>209</a:t>
                      </a:r>
                      <a:endParaRPr lang="en-IE" sz="1600" dirty="0">
                        <a:latin typeface="Visuelt "/>
                      </a:endParaRPr>
                    </a:p>
                  </a:txBody>
                  <a:tcPr anchor="ctr">
                    <a:lnB w="76200" cap="flat" cmpd="sng" algn="ctr">
                      <a:solidFill>
                        <a:schemeClr val="bg1"/>
                      </a:solidFill>
                      <a:prstDash val="solid"/>
                      <a:round/>
                      <a:headEnd type="none" w="med" len="med"/>
                      <a:tailEnd type="none" w="med" len="med"/>
                    </a:lnB>
                    <a:solidFill>
                      <a:srgbClr val="1BA1AE"/>
                    </a:solidFill>
                  </a:tcPr>
                </a:tc>
                <a:extLst>
                  <a:ext uri="{0D108BD9-81ED-4DB2-BD59-A6C34878D82A}">
                    <a16:rowId xmlns:a16="http://schemas.microsoft.com/office/drawing/2014/main" val="1228977921"/>
                  </a:ext>
                </a:extLst>
              </a:tr>
              <a:tr h="486828">
                <a:tc>
                  <a:txBody>
                    <a:bodyPr/>
                    <a:lstStyle/>
                    <a:p>
                      <a:pPr algn="ctr"/>
                      <a:r>
                        <a:rPr lang="en-GB" sz="1600" b="1" dirty="0">
                          <a:solidFill>
                            <a:schemeClr val="accent1">
                              <a:lumMod val="75000"/>
                            </a:schemeClr>
                          </a:solidFill>
                          <a:latin typeface="Visuelt "/>
                        </a:rPr>
                        <a:t>Total</a:t>
                      </a:r>
                      <a:endParaRPr lang="en-IE" sz="1600" b="1" dirty="0">
                        <a:solidFill>
                          <a:schemeClr val="accent1">
                            <a:lumMod val="75000"/>
                          </a:schemeClr>
                        </a:solidFill>
                        <a:latin typeface="Visuelt "/>
                      </a:endParaRPr>
                    </a:p>
                  </a:txBody>
                  <a:tcPr anchor="ctr">
                    <a:lnT w="76200" cap="flat" cmpd="sng" algn="ctr">
                      <a:solidFill>
                        <a:schemeClr val="bg1"/>
                      </a:solidFill>
                      <a:prstDash val="solid"/>
                      <a:round/>
                      <a:headEnd type="none" w="med" len="med"/>
                      <a:tailEnd type="none" w="med" len="med"/>
                    </a:lnT>
                    <a:solidFill>
                      <a:srgbClr val="1BA1AE"/>
                    </a:solidFill>
                  </a:tcPr>
                </a:tc>
                <a:tc>
                  <a:txBody>
                    <a:bodyPr/>
                    <a:lstStyle/>
                    <a:p>
                      <a:pPr algn="ctr"/>
                      <a:r>
                        <a:rPr lang="en-GB" sz="1600" b="1" dirty="0">
                          <a:solidFill>
                            <a:schemeClr val="accent1">
                              <a:lumMod val="75000"/>
                            </a:schemeClr>
                          </a:solidFill>
                          <a:latin typeface="Visuelt "/>
                        </a:rPr>
                        <a:t>33</a:t>
                      </a:r>
                      <a:endParaRPr lang="en-IE" sz="1600" b="1" dirty="0">
                        <a:solidFill>
                          <a:schemeClr val="accent1">
                            <a:lumMod val="75000"/>
                          </a:schemeClr>
                        </a:solidFill>
                        <a:latin typeface="Visuelt "/>
                      </a:endParaRPr>
                    </a:p>
                  </a:txBody>
                  <a:tcPr anchor="ctr">
                    <a:lnT w="76200" cap="flat" cmpd="sng" algn="ctr">
                      <a:solidFill>
                        <a:schemeClr val="bg1"/>
                      </a:solidFill>
                      <a:prstDash val="solid"/>
                      <a:round/>
                      <a:headEnd type="none" w="med" len="med"/>
                      <a:tailEnd type="none" w="med" len="med"/>
                    </a:lnT>
                    <a:solidFill>
                      <a:srgbClr val="1BA1AE"/>
                    </a:solidFill>
                  </a:tcPr>
                </a:tc>
                <a:tc>
                  <a:txBody>
                    <a:bodyPr/>
                    <a:lstStyle/>
                    <a:p>
                      <a:pPr algn="ctr"/>
                      <a:r>
                        <a:rPr lang="en-GB" sz="1600" b="1" dirty="0">
                          <a:solidFill>
                            <a:schemeClr val="accent1">
                              <a:lumMod val="75000"/>
                            </a:schemeClr>
                          </a:solidFill>
                          <a:latin typeface="Visuelt "/>
                        </a:rPr>
                        <a:t>399</a:t>
                      </a:r>
                      <a:endParaRPr lang="en-IE" sz="1600" b="1" dirty="0">
                        <a:solidFill>
                          <a:schemeClr val="accent1">
                            <a:lumMod val="75000"/>
                          </a:schemeClr>
                        </a:solidFill>
                        <a:latin typeface="Visuelt "/>
                      </a:endParaRPr>
                    </a:p>
                  </a:txBody>
                  <a:tcPr anchor="ctr">
                    <a:lnT w="76200" cap="flat" cmpd="sng" algn="ctr">
                      <a:solidFill>
                        <a:schemeClr val="bg1"/>
                      </a:solidFill>
                      <a:prstDash val="solid"/>
                      <a:round/>
                      <a:headEnd type="none" w="med" len="med"/>
                      <a:tailEnd type="none" w="med" len="med"/>
                    </a:lnT>
                    <a:solidFill>
                      <a:srgbClr val="1BA1AE"/>
                    </a:solidFill>
                  </a:tcPr>
                </a:tc>
                <a:extLst>
                  <a:ext uri="{0D108BD9-81ED-4DB2-BD59-A6C34878D82A}">
                    <a16:rowId xmlns:a16="http://schemas.microsoft.com/office/drawing/2014/main" val="39318392"/>
                  </a:ext>
                </a:extLst>
              </a:tr>
            </a:tbl>
          </a:graphicData>
        </a:graphic>
      </p:graphicFrame>
    </p:spTree>
    <p:extLst>
      <p:ext uri="{BB962C8B-B14F-4D97-AF65-F5344CB8AC3E}">
        <p14:creationId xmlns:p14="http://schemas.microsoft.com/office/powerpoint/2010/main" val="2688824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D65B8-4FB7-7971-16D4-C1AB5814C1D3}"/>
              </a:ext>
            </a:extLst>
          </p:cNvPr>
          <p:cNvSpPr>
            <a:spLocks noGrp="1"/>
          </p:cNvSpPr>
          <p:nvPr>
            <p:ph type="title"/>
          </p:nvPr>
        </p:nvSpPr>
        <p:spPr/>
        <p:txBody>
          <a:bodyPr>
            <a:noAutofit/>
          </a:bodyPr>
          <a:lstStyle/>
          <a:p>
            <a:r>
              <a:rPr lang="en-GB" sz="3600" dirty="0">
                <a:solidFill>
                  <a:schemeClr val="accent2"/>
                </a:solidFill>
                <a:latin typeface="Prophet "/>
              </a:rPr>
              <a:t>Taste of TU Dublin - Evaluation</a:t>
            </a:r>
            <a:endParaRPr lang="en-IE" sz="3600" dirty="0">
              <a:solidFill>
                <a:schemeClr val="accent2"/>
              </a:solidFill>
              <a:latin typeface="Prophet "/>
            </a:endParaRPr>
          </a:p>
        </p:txBody>
      </p:sp>
      <p:sp>
        <p:nvSpPr>
          <p:cNvPr id="3" name="Content Placeholder 2">
            <a:extLst>
              <a:ext uri="{FF2B5EF4-FFF2-40B4-BE49-F238E27FC236}">
                <a16:creationId xmlns:a16="http://schemas.microsoft.com/office/drawing/2014/main" id="{4206DBB0-F0DC-6802-1B1C-2A50A464F1BE}"/>
              </a:ext>
            </a:extLst>
          </p:cNvPr>
          <p:cNvSpPr>
            <a:spLocks noGrp="1"/>
          </p:cNvSpPr>
          <p:nvPr>
            <p:ph idx="1"/>
          </p:nvPr>
        </p:nvSpPr>
        <p:spPr>
          <a:xfrm>
            <a:off x="457200" y="1138335"/>
            <a:ext cx="8229600" cy="3456288"/>
          </a:xfrm>
        </p:spPr>
        <p:txBody>
          <a:bodyPr>
            <a:normAutofit/>
          </a:bodyPr>
          <a:lstStyle/>
          <a:p>
            <a:pPr marL="0" lvl="0" indent="0">
              <a:buNone/>
            </a:pPr>
            <a:r>
              <a:rPr lang="en-GB" sz="1800" dirty="0">
                <a:latin typeface="Visuelt "/>
              </a:rPr>
              <a:t>The aims of the evaluation were to understand if…</a:t>
            </a:r>
          </a:p>
          <a:p>
            <a:pPr marL="0" lvl="0" indent="0">
              <a:buNone/>
            </a:pPr>
            <a:endParaRPr lang="en-GB" sz="1800" dirty="0">
              <a:latin typeface="Visuelt "/>
            </a:endParaRPr>
          </a:p>
          <a:p>
            <a:pPr lvl="1">
              <a:buFont typeface="Courier New" panose="02070309020205020404" pitchFamily="49" charset="0"/>
              <a:buChar char="o"/>
            </a:pPr>
            <a:r>
              <a:rPr lang="en-GB" sz="1800" dirty="0">
                <a:latin typeface="Visuelt "/>
              </a:rPr>
              <a:t>the content meets the needs of the individual participant and of accompanying staff.</a:t>
            </a:r>
          </a:p>
          <a:p>
            <a:pPr marL="400050" lvl="1" indent="0">
              <a:buNone/>
            </a:pPr>
            <a:endParaRPr lang="en-IE" sz="1800" dirty="0">
              <a:latin typeface="Visuelt "/>
            </a:endParaRPr>
          </a:p>
          <a:p>
            <a:pPr lvl="1">
              <a:buFont typeface="Courier New" panose="02070309020205020404" pitchFamily="49" charset="0"/>
              <a:buChar char="o"/>
            </a:pPr>
            <a:r>
              <a:rPr lang="en-GB" sz="1800" dirty="0">
                <a:latin typeface="Visuelt "/>
              </a:rPr>
              <a:t>attending had an impact on the participants decision to progress towards higher education.</a:t>
            </a:r>
          </a:p>
          <a:p>
            <a:pPr lvl="1"/>
            <a:endParaRPr lang="en-IE" sz="1800" dirty="0">
              <a:latin typeface="Visuelt "/>
            </a:endParaRPr>
          </a:p>
          <a:p>
            <a:pPr lvl="1">
              <a:buFont typeface="Courier New" panose="02070309020205020404" pitchFamily="49" charset="0"/>
              <a:buChar char="o"/>
            </a:pPr>
            <a:r>
              <a:rPr lang="en-GB" sz="1800" dirty="0">
                <a:latin typeface="Visuelt "/>
              </a:rPr>
              <a:t>participating in a session had an impact on the participant’s community.</a:t>
            </a:r>
            <a:endParaRPr lang="en-IE" dirty="0"/>
          </a:p>
        </p:txBody>
      </p:sp>
    </p:spTree>
    <p:extLst>
      <p:ext uri="{BB962C8B-B14F-4D97-AF65-F5344CB8AC3E}">
        <p14:creationId xmlns:p14="http://schemas.microsoft.com/office/powerpoint/2010/main" val="286914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14C8F-961C-61A3-CB68-0BBF59B9D62E}"/>
              </a:ext>
            </a:extLst>
          </p:cNvPr>
          <p:cNvSpPr>
            <a:spLocks noGrp="1"/>
          </p:cNvSpPr>
          <p:nvPr>
            <p:ph type="title"/>
          </p:nvPr>
        </p:nvSpPr>
        <p:spPr/>
        <p:txBody>
          <a:bodyPr>
            <a:normAutofit fontScale="90000"/>
          </a:bodyPr>
          <a:lstStyle/>
          <a:p>
            <a:r>
              <a:rPr lang="en-IE" sz="4000" dirty="0">
                <a:solidFill>
                  <a:schemeClr val="accent2"/>
                </a:solidFill>
                <a:latin typeface="Prophet "/>
              </a:rPr>
              <a:t>Methods</a:t>
            </a:r>
            <a:r>
              <a:rPr lang="en-IE" sz="4000" dirty="0">
                <a:latin typeface="Prophet "/>
              </a:rPr>
              <a:t> </a:t>
            </a:r>
            <a:br>
              <a:rPr lang="en-IE" dirty="0"/>
            </a:br>
            <a:endParaRPr lang="en-IE" dirty="0"/>
          </a:p>
        </p:txBody>
      </p:sp>
      <p:sp>
        <p:nvSpPr>
          <p:cNvPr id="3" name="Content Placeholder 2">
            <a:extLst>
              <a:ext uri="{FF2B5EF4-FFF2-40B4-BE49-F238E27FC236}">
                <a16:creationId xmlns:a16="http://schemas.microsoft.com/office/drawing/2014/main" id="{6DC12C0B-DF90-7203-AAFA-902E13BD9373}"/>
              </a:ext>
            </a:extLst>
          </p:cNvPr>
          <p:cNvSpPr>
            <a:spLocks noGrp="1"/>
          </p:cNvSpPr>
          <p:nvPr>
            <p:ph idx="1"/>
          </p:nvPr>
        </p:nvSpPr>
        <p:spPr>
          <a:xfrm>
            <a:off x="5568696" y="1112846"/>
            <a:ext cx="1618488" cy="460868"/>
          </a:xfrm>
        </p:spPr>
        <p:txBody>
          <a:bodyPr>
            <a:normAutofit fontScale="92500"/>
          </a:bodyPr>
          <a:lstStyle/>
          <a:p>
            <a:pPr marL="0" indent="0">
              <a:buNone/>
            </a:pPr>
            <a:r>
              <a:rPr lang="en-GB" sz="1800" b="1" dirty="0">
                <a:latin typeface="Visuelt" pitchFamily="2" charset="77"/>
              </a:rPr>
              <a:t>Data Analysis </a:t>
            </a:r>
          </a:p>
          <a:p>
            <a:pPr marL="0" indent="0">
              <a:buNone/>
            </a:pPr>
            <a:endParaRPr lang="en-IE" sz="1800" b="1" dirty="0">
              <a:latin typeface="Visuelt" pitchFamily="2" charset="77"/>
            </a:endParaRPr>
          </a:p>
        </p:txBody>
      </p:sp>
      <p:pic>
        <p:nvPicPr>
          <p:cNvPr id="5" name="Picture 4">
            <a:extLst>
              <a:ext uri="{FF2B5EF4-FFF2-40B4-BE49-F238E27FC236}">
                <a16:creationId xmlns:a16="http://schemas.microsoft.com/office/drawing/2014/main" id="{B821CB64-B846-6509-9702-0AA4D8EFFA51}"/>
              </a:ext>
            </a:extLst>
          </p:cNvPr>
          <p:cNvPicPr>
            <a:picLocks noChangeAspect="1"/>
          </p:cNvPicPr>
          <p:nvPr/>
        </p:nvPicPr>
        <p:blipFill>
          <a:blip r:embed="rId2">
            <a:duotone>
              <a:schemeClr val="accent1">
                <a:shade val="45000"/>
                <a:satMod val="135000"/>
              </a:schemeClr>
              <a:prstClr val="white"/>
            </a:duotone>
          </a:blip>
          <a:stretch>
            <a:fillRect/>
          </a:stretch>
        </p:blipFill>
        <p:spPr>
          <a:xfrm>
            <a:off x="457200" y="987215"/>
            <a:ext cx="3369564" cy="3369564"/>
          </a:xfrm>
          <a:prstGeom prst="rect">
            <a:avLst/>
          </a:prstGeom>
        </p:spPr>
      </p:pic>
      <p:sp>
        <p:nvSpPr>
          <p:cNvPr id="6" name="Content Placeholder 2">
            <a:extLst>
              <a:ext uri="{FF2B5EF4-FFF2-40B4-BE49-F238E27FC236}">
                <a16:creationId xmlns:a16="http://schemas.microsoft.com/office/drawing/2014/main" id="{4C8972E4-F9AC-4EDE-FEB6-ECF3FC3B872F}"/>
              </a:ext>
            </a:extLst>
          </p:cNvPr>
          <p:cNvSpPr txBox="1">
            <a:spLocks/>
          </p:cNvSpPr>
          <p:nvPr/>
        </p:nvSpPr>
        <p:spPr>
          <a:xfrm>
            <a:off x="1357983" y="3943171"/>
            <a:ext cx="994410" cy="7169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dirty="0">
                <a:latin typeface="Visuelt" pitchFamily="2" charset="77"/>
              </a:rPr>
              <a:t>13 Qs</a:t>
            </a:r>
          </a:p>
          <a:p>
            <a:pPr marL="0" indent="0" algn="ctr">
              <a:buFont typeface="Arial"/>
              <a:buNone/>
            </a:pPr>
            <a:r>
              <a:rPr lang="en-GB" sz="1800" dirty="0">
                <a:latin typeface="Visuelt" pitchFamily="2" charset="77"/>
              </a:rPr>
              <a:t>n = 197</a:t>
            </a:r>
            <a:endParaRPr lang="en-IE" sz="1800" dirty="0">
              <a:latin typeface="Visuelt" pitchFamily="2" charset="77"/>
            </a:endParaRPr>
          </a:p>
        </p:txBody>
      </p:sp>
      <p:sp>
        <p:nvSpPr>
          <p:cNvPr id="7" name="Content Placeholder 2">
            <a:extLst>
              <a:ext uri="{FF2B5EF4-FFF2-40B4-BE49-F238E27FC236}">
                <a16:creationId xmlns:a16="http://schemas.microsoft.com/office/drawing/2014/main" id="{D7021694-0174-880F-0B7F-C2A1908CE665}"/>
              </a:ext>
            </a:extLst>
          </p:cNvPr>
          <p:cNvSpPr txBox="1">
            <a:spLocks/>
          </p:cNvSpPr>
          <p:nvPr/>
        </p:nvSpPr>
        <p:spPr>
          <a:xfrm>
            <a:off x="1026414" y="1112846"/>
            <a:ext cx="2231136" cy="7169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800" b="1" dirty="0">
                <a:latin typeface="Visuelt" pitchFamily="2" charset="77"/>
              </a:rPr>
              <a:t>Data Collection</a:t>
            </a:r>
          </a:p>
        </p:txBody>
      </p:sp>
      <p:pic>
        <p:nvPicPr>
          <p:cNvPr id="8" name="Picture 7">
            <a:extLst>
              <a:ext uri="{FF2B5EF4-FFF2-40B4-BE49-F238E27FC236}">
                <a16:creationId xmlns:a16="http://schemas.microsoft.com/office/drawing/2014/main" id="{ED8B15B5-AA5F-36E1-786E-F25F85CF7A5C}"/>
              </a:ext>
            </a:extLst>
          </p:cNvPr>
          <p:cNvPicPr>
            <a:picLocks noChangeAspect="1"/>
          </p:cNvPicPr>
          <p:nvPr/>
        </p:nvPicPr>
        <p:blipFill>
          <a:blip r:embed="rId3">
            <a:duotone>
              <a:schemeClr val="accent1">
                <a:shade val="45000"/>
                <a:satMod val="135000"/>
              </a:schemeClr>
              <a:prstClr val="white"/>
            </a:duotone>
          </a:blip>
          <a:stretch>
            <a:fillRect/>
          </a:stretch>
        </p:blipFill>
        <p:spPr>
          <a:xfrm>
            <a:off x="5207510" y="1285875"/>
            <a:ext cx="2571750" cy="2571750"/>
          </a:xfrm>
          <a:prstGeom prst="rect">
            <a:avLst/>
          </a:prstGeom>
        </p:spPr>
      </p:pic>
      <p:sp>
        <p:nvSpPr>
          <p:cNvPr id="10" name="TextBox 9">
            <a:extLst>
              <a:ext uri="{FF2B5EF4-FFF2-40B4-BE49-F238E27FC236}">
                <a16:creationId xmlns:a16="http://schemas.microsoft.com/office/drawing/2014/main" id="{C09DF2AE-1BF2-4DE6-E95A-9E71E7AB6364}"/>
              </a:ext>
            </a:extLst>
          </p:cNvPr>
          <p:cNvSpPr txBox="1"/>
          <p:nvPr/>
        </p:nvSpPr>
        <p:spPr>
          <a:xfrm>
            <a:off x="4953665" y="3792780"/>
            <a:ext cx="2462119" cy="923330"/>
          </a:xfrm>
          <a:prstGeom prst="rect">
            <a:avLst/>
          </a:prstGeom>
          <a:noFill/>
        </p:spPr>
        <p:txBody>
          <a:bodyPr wrap="square">
            <a:spAutoFit/>
          </a:bodyPr>
          <a:lstStyle/>
          <a:p>
            <a:pPr marL="0" indent="0" algn="ctr">
              <a:buNone/>
            </a:pPr>
            <a:r>
              <a:rPr lang="en-IE" sz="1800" dirty="0">
                <a:latin typeface="Visuelt" pitchFamily="2" charset="77"/>
              </a:rPr>
              <a:t>Thematic analysis </a:t>
            </a:r>
          </a:p>
          <a:p>
            <a:pPr marL="0" indent="0" algn="ctr">
              <a:buNone/>
            </a:pPr>
            <a:endParaRPr lang="en-IE" dirty="0">
              <a:latin typeface="Visuelt" pitchFamily="2" charset="77"/>
            </a:endParaRPr>
          </a:p>
          <a:p>
            <a:pPr marL="0" indent="0" algn="ctr">
              <a:buNone/>
            </a:pPr>
            <a:r>
              <a:rPr lang="en-IE" sz="1800" dirty="0">
                <a:latin typeface="Visuelt" pitchFamily="2" charset="77"/>
              </a:rPr>
              <a:t>evaluation questions</a:t>
            </a:r>
            <a:endParaRPr lang="en-GB" sz="1800" dirty="0">
              <a:latin typeface="Visuelt" pitchFamily="2" charset="77"/>
            </a:endParaRPr>
          </a:p>
        </p:txBody>
      </p:sp>
      <p:sp>
        <p:nvSpPr>
          <p:cNvPr id="11" name="Right Arrow 10">
            <a:extLst>
              <a:ext uri="{FF2B5EF4-FFF2-40B4-BE49-F238E27FC236}">
                <a16:creationId xmlns:a16="http://schemas.microsoft.com/office/drawing/2014/main" id="{8EA6DE22-04BC-D818-4484-4BA4EF2E55A4}"/>
              </a:ext>
            </a:extLst>
          </p:cNvPr>
          <p:cNvSpPr/>
          <p:nvPr/>
        </p:nvSpPr>
        <p:spPr>
          <a:xfrm rot="5400000">
            <a:off x="5977348" y="4157693"/>
            <a:ext cx="345077" cy="19093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21630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BD4B-1F4C-F27C-7A77-DE846A956C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52E0A-FEB3-580F-2EF1-20669C4789D8}"/>
              </a:ext>
            </a:extLst>
          </p:cNvPr>
          <p:cNvSpPr>
            <a:spLocks noGrp="1"/>
          </p:cNvSpPr>
          <p:nvPr>
            <p:ph type="title"/>
          </p:nvPr>
        </p:nvSpPr>
        <p:spPr>
          <a:xfrm>
            <a:off x="284018" y="205979"/>
            <a:ext cx="84027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1 - </a:t>
            </a:r>
            <a:r>
              <a:rPr lang="en-GB" sz="3600" b="1" dirty="0">
                <a:solidFill>
                  <a:schemeClr val="accent2"/>
                </a:solidFill>
                <a:latin typeface="Prophet" panose="02010503020000020004" pitchFamily="2" charset="0"/>
                <a:ea typeface="Prophet" panose="02010503020000020004" pitchFamily="2" charset="0"/>
              </a:rPr>
              <a:t>Information</a:t>
            </a:r>
            <a:br>
              <a:rPr lang="en-GB" sz="3600" dirty="0">
                <a:latin typeface="Prophet" panose="02010503020000020004" pitchFamily="2" charset="0"/>
                <a:ea typeface="Prophet" panose="02010503020000020004" pitchFamily="2" charset="0"/>
              </a:rPr>
            </a:b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52F07981-6AFD-694D-013A-04A4B751B81A}"/>
              </a:ext>
            </a:extLst>
          </p:cNvPr>
          <p:cNvSpPr>
            <a:spLocks noGrp="1"/>
          </p:cNvSpPr>
          <p:nvPr>
            <p:ph idx="1"/>
          </p:nvPr>
        </p:nvSpPr>
        <p:spPr>
          <a:xfrm>
            <a:off x="284018" y="643467"/>
            <a:ext cx="4287982" cy="4402665"/>
          </a:xfrm>
        </p:spPr>
        <p:txBody>
          <a:bodyPr>
            <a:normAutofit/>
          </a:bodyPr>
          <a:lstStyle/>
          <a:p>
            <a:pPr marL="0" indent="0" fontAlgn="base">
              <a:buNone/>
            </a:pPr>
            <a:endParaRPr lang="en-GB" sz="3200" b="1" dirty="0">
              <a:latin typeface="Visuelt "/>
            </a:endParaRPr>
          </a:p>
          <a:p>
            <a:pPr fontAlgn="base">
              <a:buFontTx/>
              <a:buChar char="-"/>
            </a:pPr>
            <a:r>
              <a:rPr lang="en-GB" sz="1900" dirty="0">
                <a:latin typeface="Visuelt "/>
              </a:rPr>
              <a:t>financial supports </a:t>
            </a:r>
          </a:p>
          <a:p>
            <a:pPr fontAlgn="base">
              <a:buFontTx/>
              <a:buChar char="-"/>
            </a:pPr>
            <a:endParaRPr lang="en-GB" sz="1000" dirty="0">
              <a:latin typeface="Visuelt "/>
            </a:endParaRPr>
          </a:p>
          <a:p>
            <a:pPr fontAlgn="base">
              <a:buFontTx/>
              <a:buChar char="-"/>
            </a:pPr>
            <a:r>
              <a:rPr lang="en-GB" sz="1900" dirty="0">
                <a:latin typeface="Visuelt "/>
              </a:rPr>
              <a:t>funding options </a:t>
            </a:r>
          </a:p>
          <a:p>
            <a:pPr marL="457200" lvl="1" indent="0" fontAlgn="base">
              <a:buNone/>
            </a:pPr>
            <a:r>
              <a:rPr lang="en-GB" sz="1500" dirty="0">
                <a:latin typeface="Visuelt "/>
              </a:rPr>
              <a:t>(international protection applicants and other migrants) </a:t>
            </a:r>
          </a:p>
          <a:p>
            <a:pPr marL="457200" lvl="1" indent="0" fontAlgn="base">
              <a:buNone/>
            </a:pPr>
            <a:endParaRPr lang="en-GB" sz="1000" dirty="0">
              <a:latin typeface="Visuelt "/>
            </a:endParaRPr>
          </a:p>
          <a:p>
            <a:pPr fontAlgn="base">
              <a:buFontTx/>
              <a:buChar char="-"/>
            </a:pPr>
            <a:r>
              <a:rPr lang="en-GB" sz="1900" dirty="0">
                <a:latin typeface="Visuelt "/>
              </a:rPr>
              <a:t>clarity </a:t>
            </a:r>
          </a:p>
          <a:p>
            <a:pPr fontAlgn="base">
              <a:buFontTx/>
              <a:buChar char="-"/>
            </a:pPr>
            <a:endParaRPr lang="en-GB" sz="1000" dirty="0">
              <a:latin typeface="Visuelt "/>
            </a:endParaRPr>
          </a:p>
          <a:p>
            <a:pPr fontAlgn="base">
              <a:buFontTx/>
              <a:buChar char="-"/>
            </a:pPr>
            <a:r>
              <a:rPr lang="en-GB" sz="1900" dirty="0">
                <a:latin typeface="Visuelt "/>
              </a:rPr>
              <a:t>delivery</a:t>
            </a:r>
          </a:p>
          <a:p>
            <a:pPr fontAlgn="base">
              <a:buFontTx/>
              <a:buChar char="-"/>
            </a:pPr>
            <a:endParaRPr lang="en-GB" sz="1000" dirty="0">
              <a:latin typeface="Visuelt "/>
            </a:endParaRPr>
          </a:p>
          <a:p>
            <a:pPr fontAlgn="base">
              <a:buFontTx/>
              <a:buChar char="-"/>
            </a:pPr>
            <a:r>
              <a:rPr lang="en-GB" sz="1900" dirty="0">
                <a:latin typeface="Visuelt "/>
              </a:rPr>
              <a:t>amount </a:t>
            </a:r>
          </a:p>
          <a:p>
            <a:pPr fontAlgn="base">
              <a:buFontTx/>
              <a:buChar char="-"/>
            </a:pPr>
            <a:endParaRPr lang="en-GB" sz="1000" dirty="0">
              <a:latin typeface="Visuelt "/>
            </a:endParaRPr>
          </a:p>
          <a:p>
            <a:pPr fontAlgn="base">
              <a:buFontTx/>
              <a:buChar char="-"/>
            </a:pPr>
            <a:r>
              <a:rPr lang="en-GB" sz="1900" dirty="0">
                <a:latin typeface="Visuelt "/>
              </a:rPr>
              <a:t>addressing any questions</a:t>
            </a:r>
          </a:p>
          <a:p>
            <a:pPr marL="0" indent="0" fontAlgn="base">
              <a:buNone/>
            </a:pPr>
            <a:endParaRPr lang="en-GB" sz="3200" b="1" dirty="0">
              <a:latin typeface="Visuelt "/>
            </a:endParaRPr>
          </a:p>
          <a:p>
            <a:pPr fontAlgn="base"/>
            <a:endParaRPr lang="en-GB" sz="2500" dirty="0">
              <a:latin typeface="Visuelt "/>
            </a:endParaRPr>
          </a:p>
          <a:p>
            <a:pPr fontAlgn="base"/>
            <a:endParaRPr lang="en-GB" dirty="0"/>
          </a:p>
          <a:p>
            <a:endParaRPr lang="en-GB" dirty="0"/>
          </a:p>
        </p:txBody>
      </p:sp>
      <p:pic>
        <p:nvPicPr>
          <p:cNvPr id="4" name="Picture 3">
            <a:extLst>
              <a:ext uri="{FF2B5EF4-FFF2-40B4-BE49-F238E27FC236}">
                <a16:creationId xmlns:a16="http://schemas.microsoft.com/office/drawing/2014/main" id="{6D027E66-4640-7661-D7BD-35726DB83C80}"/>
              </a:ext>
            </a:extLst>
          </p:cNvPr>
          <p:cNvPicPr>
            <a:picLocks noChangeAspect="1"/>
          </p:cNvPicPr>
          <p:nvPr/>
        </p:nvPicPr>
        <p:blipFill>
          <a:blip r:embed="rId2">
            <a:duotone>
              <a:schemeClr val="accent1">
                <a:shade val="45000"/>
                <a:satMod val="135000"/>
              </a:schemeClr>
              <a:prstClr val="white"/>
            </a:duotone>
          </a:blip>
          <a:stretch>
            <a:fillRect/>
          </a:stretch>
        </p:blipFill>
        <p:spPr>
          <a:xfrm>
            <a:off x="5202936" y="1172718"/>
            <a:ext cx="3129534" cy="3129534"/>
          </a:xfrm>
          <a:prstGeom prst="rect">
            <a:avLst/>
          </a:prstGeom>
        </p:spPr>
      </p:pic>
    </p:spTree>
    <p:extLst>
      <p:ext uri="{BB962C8B-B14F-4D97-AF65-F5344CB8AC3E}">
        <p14:creationId xmlns:p14="http://schemas.microsoft.com/office/powerpoint/2010/main" val="253296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746CD-7A7A-C698-F14B-D88699CA13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B06F6-522D-1658-E2D3-DB9EABD68279}"/>
              </a:ext>
            </a:extLst>
          </p:cNvPr>
          <p:cNvSpPr>
            <a:spLocks noGrp="1"/>
          </p:cNvSpPr>
          <p:nvPr>
            <p:ph type="title"/>
          </p:nvPr>
        </p:nvSpPr>
        <p:spPr>
          <a:xfrm>
            <a:off x="284018" y="205979"/>
            <a:ext cx="8402782" cy="604343"/>
          </a:xfrm>
        </p:spPr>
        <p:txBody>
          <a:bodyPr>
            <a:noAutofit/>
          </a:bodyPr>
          <a:lstStyle/>
          <a:p>
            <a:r>
              <a:rPr lang="en-GB" sz="3600" dirty="0">
                <a:solidFill>
                  <a:schemeClr val="accent2"/>
                </a:solidFill>
                <a:latin typeface="Prophet" panose="02010503020000020004" pitchFamily="2" charset="0"/>
                <a:ea typeface="Prophet" panose="02010503020000020004" pitchFamily="2" charset="0"/>
              </a:rPr>
              <a:t>Theme 2 – </a:t>
            </a:r>
            <a:r>
              <a:rPr lang="en-GB" sz="3600" b="1" dirty="0">
                <a:solidFill>
                  <a:schemeClr val="accent2"/>
                </a:solidFill>
                <a:latin typeface="Prophet" panose="02010503020000020004" pitchFamily="2" charset="0"/>
                <a:ea typeface="Prophet" panose="02010503020000020004" pitchFamily="2" charset="0"/>
              </a:rPr>
              <a:t>Progression &amp; Pathways</a:t>
            </a:r>
            <a:br>
              <a:rPr lang="en-GB" sz="3600" dirty="0">
                <a:latin typeface="Prophet" panose="02010503020000020004" pitchFamily="2" charset="0"/>
                <a:ea typeface="Prophet" panose="02010503020000020004" pitchFamily="2" charset="0"/>
              </a:rPr>
            </a:br>
            <a:br>
              <a:rPr lang="en-GB" sz="3600" dirty="0">
                <a:latin typeface="Prophet" panose="02010503020000020004" pitchFamily="2" charset="0"/>
                <a:ea typeface="Prophet" panose="02010503020000020004" pitchFamily="2" charset="0"/>
              </a:rPr>
            </a:br>
            <a:endParaRPr lang="en-GB" sz="3600" dirty="0">
              <a:latin typeface="Prophet" panose="02010503020000020004" pitchFamily="2" charset="0"/>
              <a:ea typeface="Prophet" panose="02010503020000020004" pitchFamily="2" charset="0"/>
            </a:endParaRPr>
          </a:p>
        </p:txBody>
      </p:sp>
      <p:sp>
        <p:nvSpPr>
          <p:cNvPr id="3" name="Content Placeholder 2">
            <a:extLst>
              <a:ext uri="{FF2B5EF4-FFF2-40B4-BE49-F238E27FC236}">
                <a16:creationId xmlns:a16="http://schemas.microsoft.com/office/drawing/2014/main" id="{ECC4C420-576D-E3D9-1FBC-28A69615B1A1}"/>
              </a:ext>
            </a:extLst>
          </p:cNvPr>
          <p:cNvSpPr>
            <a:spLocks noGrp="1"/>
          </p:cNvSpPr>
          <p:nvPr>
            <p:ph idx="1"/>
          </p:nvPr>
        </p:nvSpPr>
        <p:spPr>
          <a:xfrm>
            <a:off x="284018" y="643467"/>
            <a:ext cx="4287982" cy="4402665"/>
          </a:xfrm>
        </p:spPr>
        <p:txBody>
          <a:bodyPr>
            <a:normAutofit/>
          </a:bodyPr>
          <a:lstStyle/>
          <a:p>
            <a:pPr marL="0" indent="0" fontAlgn="base">
              <a:buNone/>
            </a:pPr>
            <a:endParaRPr lang="en-GB" sz="3200" b="1" dirty="0">
              <a:latin typeface="Visuelt "/>
            </a:endParaRPr>
          </a:p>
          <a:p>
            <a:pPr fontAlgn="base">
              <a:buFontTx/>
              <a:buChar char="-"/>
            </a:pPr>
            <a:r>
              <a:rPr lang="en-GB" sz="1800" dirty="0">
                <a:latin typeface="Visuelt "/>
              </a:rPr>
              <a:t>lack of understanding of higher education</a:t>
            </a:r>
          </a:p>
          <a:p>
            <a:pPr fontAlgn="base">
              <a:buFontTx/>
              <a:buChar char="-"/>
            </a:pPr>
            <a:endParaRPr lang="en-GB" sz="1000" dirty="0">
              <a:latin typeface="Visuelt "/>
            </a:endParaRPr>
          </a:p>
          <a:p>
            <a:pPr fontAlgn="base">
              <a:buFontTx/>
              <a:buChar char="-"/>
            </a:pPr>
            <a:r>
              <a:rPr lang="en-GB" sz="1800" dirty="0">
                <a:latin typeface="Visuelt "/>
              </a:rPr>
              <a:t>how to choose a course and/or a university</a:t>
            </a:r>
          </a:p>
          <a:p>
            <a:pPr fontAlgn="base">
              <a:buFontTx/>
              <a:buChar char="-"/>
            </a:pPr>
            <a:endParaRPr lang="en-GB" sz="1000" dirty="0">
              <a:latin typeface="Visuelt "/>
            </a:endParaRPr>
          </a:p>
          <a:p>
            <a:pPr fontAlgn="base">
              <a:buFontTx/>
              <a:buChar char="-"/>
            </a:pPr>
            <a:r>
              <a:rPr lang="en-GB" sz="1800" dirty="0">
                <a:latin typeface="Visuelt "/>
              </a:rPr>
              <a:t>tips for applying to university</a:t>
            </a:r>
          </a:p>
          <a:p>
            <a:pPr fontAlgn="base">
              <a:buFontTx/>
              <a:buChar char="-"/>
            </a:pPr>
            <a:endParaRPr lang="en-GB" sz="1000" dirty="0">
              <a:latin typeface="Visuelt "/>
            </a:endParaRPr>
          </a:p>
          <a:p>
            <a:pPr fontAlgn="base">
              <a:buFontTx/>
              <a:buChar char="-"/>
            </a:pPr>
            <a:r>
              <a:rPr lang="en-GB" sz="1800" dirty="0">
                <a:latin typeface="Visuelt "/>
              </a:rPr>
              <a:t>range of entry routes</a:t>
            </a:r>
          </a:p>
          <a:p>
            <a:pPr fontAlgn="base">
              <a:buFontTx/>
              <a:buChar char="-"/>
            </a:pPr>
            <a:endParaRPr lang="en-GB" sz="1000" dirty="0">
              <a:latin typeface="Visuelt "/>
            </a:endParaRPr>
          </a:p>
          <a:p>
            <a:pPr fontAlgn="base">
              <a:buFontTx/>
              <a:buChar char="-"/>
            </a:pPr>
            <a:r>
              <a:rPr lang="en-GB" sz="1800" dirty="0">
                <a:latin typeface="Visuelt "/>
              </a:rPr>
              <a:t>how to make the next step in their education journey </a:t>
            </a:r>
            <a:r>
              <a:rPr lang="en-GB" sz="2000" dirty="0">
                <a:latin typeface="Visuelt "/>
              </a:rPr>
              <a:t> </a:t>
            </a:r>
          </a:p>
          <a:p>
            <a:pPr marL="0" indent="0" fontAlgn="base">
              <a:buNone/>
            </a:pPr>
            <a:endParaRPr lang="en-GB" sz="3200" b="1" dirty="0">
              <a:latin typeface="Visuelt "/>
            </a:endParaRPr>
          </a:p>
          <a:p>
            <a:pPr fontAlgn="base"/>
            <a:endParaRPr lang="en-GB" sz="2500" dirty="0">
              <a:latin typeface="Visuelt "/>
            </a:endParaRPr>
          </a:p>
          <a:p>
            <a:pPr fontAlgn="base"/>
            <a:endParaRPr lang="en-GB" dirty="0"/>
          </a:p>
          <a:p>
            <a:endParaRPr lang="en-GB" dirty="0"/>
          </a:p>
        </p:txBody>
      </p:sp>
      <p:pic>
        <p:nvPicPr>
          <p:cNvPr id="7" name="Picture 6">
            <a:extLst>
              <a:ext uri="{FF2B5EF4-FFF2-40B4-BE49-F238E27FC236}">
                <a16:creationId xmlns:a16="http://schemas.microsoft.com/office/drawing/2014/main" id="{C554A0DB-39F1-FEEB-5F1C-240B2222D171}"/>
              </a:ext>
            </a:extLst>
          </p:cNvPr>
          <p:cNvPicPr>
            <a:picLocks noChangeAspect="1"/>
          </p:cNvPicPr>
          <p:nvPr/>
        </p:nvPicPr>
        <p:blipFill>
          <a:blip r:embed="rId2">
            <a:duotone>
              <a:schemeClr val="accent1">
                <a:shade val="45000"/>
                <a:satMod val="135000"/>
              </a:schemeClr>
              <a:prstClr val="white"/>
            </a:duotone>
          </a:blip>
          <a:stretch>
            <a:fillRect/>
          </a:stretch>
        </p:blipFill>
        <p:spPr>
          <a:xfrm>
            <a:off x="4905756" y="810322"/>
            <a:ext cx="3723894" cy="3723894"/>
          </a:xfrm>
          <a:prstGeom prst="rect">
            <a:avLst/>
          </a:prstGeom>
        </p:spPr>
      </p:pic>
    </p:spTree>
    <p:extLst>
      <p:ext uri="{BB962C8B-B14F-4D97-AF65-F5344CB8AC3E}">
        <p14:creationId xmlns:p14="http://schemas.microsoft.com/office/powerpoint/2010/main" val="585282684"/>
      </p:ext>
    </p:extLst>
  </p:cSld>
  <p:clrMapOvr>
    <a:masterClrMapping/>
  </p:clrMapOvr>
</p:sld>
</file>

<file path=ppt/theme/theme1.xml><?xml version="1.0" encoding="utf-8"?>
<a:theme xmlns:a="http://schemas.openxmlformats.org/drawingml/2006/main" name="TU Dublin">
  <a:themeElements>
    <a:clrScheme name="TU Dublin Presentation0000oo">
      <a:dk1>
        <a:srgbClr val="004C6C"/>
      </a:dk1>
      <a:lt1>
        <a:srgbClr val="FFFFFF"/>
      </a:lt1>
      <a:dk2>
        <a:srgbClr val="452A64"/>
      </a:dk2>
      <a:lt2>
        <a:srgbClr val="EEECE1"/>
      </a:lt2>
      <a:accent1>
        <a:srgbClr val="004C6C"/>
      </a:accent1>
      <a:accent2>
        <a:srgbClr val="B60057"/>
      </a:accent2>
      <a:accent3>
        <a:srgbClr val="CFC600"/>
      </a:accent3>
      <a:accent4>
        <a:srgbClr val="837EBA"/>
      </a:accent4>
      <a:accent5>
        <a:srgbClr val="2856A3"/>
      </a:accent5>
      <a:accent6>
        <a:srgbClr val="F0823C"/>
      </a:accent6>
      <a:hlink>
        <a:srgbClr val="00A9B7"/>
      </a:hlink>
      <a:folHlink>
        <a:srgbClr val="CE12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 Dublin" id="{530E795D-943F-C742-AC92-3F6FBA892E86}" vid="{6100EA43-FEB1-C540-975E-4B72D164D947}"/>
    </a:ext>
  </a:extLst>
</a:theme>
</file>

<file path=ppt/theme/theme2.xml><?xml version="1.0" encoding="utf-8"?>
<a:theme xmlns:a="http://schemas.openxmlformats.org/drawingml/2006/main" name="1_TU Dublin">
  <a:themeElements>
    <a:clrScheme name="TU Dublin Presentation0000oo">
      <a:dk1>
        <a:srgbClr val="004C6C"/>
      </a:dk1>
      <a:lt1>
        <a:srgbClr val="FFFFFF"/>
      </a:lt1>
      <a:dk2>
        <a:srgbClr val="452A64"/>
      </a:dk2>
      <a:lt2>
        <a:srgbClr val="EEECE1"/>
      </a:lt2>
      <a:accent1>
        <a:srgbClr val="004C6C"/>
      </a:accent1>
      <a:accent2>
        <a:srgbClr val="B60057"/>
      </a:accent2>
      <a:accent3>
        <a:srgbClr val="CFC600"/>
      </a:accent3>
      <a:accent4>
        <a:srgbClr val="837EBA"/>
      </a:accent4>
      <a:accent5>
        <a:srgbClr val="2856A3"/>
      </a:accent5>
      <a:accent6>
        <a:srgbClr val="F0823C"/>
      </a:accent6>
      <a:hlink>
        <a:srgbClr val="00A9B7"/>
      </a:hlink>
      <a:folHlink>
        <a:srgbClr val="CE122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 Dublin" id="{530E795D-943F-C742-AC92-3F6FBA892E86}" vid="{6100EA43-FEB1-C540-975E-4B72D164D947}"/>
    </a:ext>
  </a:extLst>
</a:theme>
</file>

<file path=docMetadata/LabelInfo.xml><?xml version="1.0" encoding="utf-8"?>
<clbl:labelList xmlns:clbl="http://schemas.microsoft.com/office/2020/mipLabelMetadata">
  <clbl:label id="{766317cb-e948-4e5f-8cec-dabc8e2fd5da}" enabled="0" method="" siteId="{766317cb-e948-4e5f-8cec-dabc8e2fd5da}" removed="1"/>
</clbl:labelList>
</file>

<file path=docProps/app.xml><?xml version="1.0" encoding="utf-8"?>
<Properties xmlns="http://schemas.openxmlformats.org/officeDocument/2006/extended-properties" xmlns:vt="http://schemas.openxmlformats.org/officeDocument/2006/docPropsVTypes">
  <Template/>
  <TotalTime>3824</TotalTime>
  <Words>1084</Words>
  <Application>Microsoft Office PowerPoint</Application>
  <PresentationFormat>On-screen Show (16:9)</PresentationFormat>
  <Paragraphs>229</Paragraphs>
  <Slides>25</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Courier New</vt:lpstr>
      <vt:lpstr>Visuelt </vt:lpstr>
      <vt:lpstr>Visurlt </vt:lpstr>
      <vt:lpstr>Prophet </vt:lpstr>
      <vt:lpstr>Visult</vt:lpstr>
      <vt:lpstr>Prophet</vt:lpstr>
      <vt:lpstr>Visuelt</vt:lpstr>
      <vt:lpstr>Visuel </vt:lpstr>
      <vt:lpstr>Arial</vt:lpstr>
      <vt:lpstr>TU Dublin</vt:lpstr>
      <vt:lpstr>1_TU Dublin</vt:lpstr>
      <vt:lpstr> Pre-Entry Engagement in Practice: </vt:lpstr>
      <vt:lpstr>Presentation Overview</vt:lpstr>
      <vt:lpstr>Access &amp; Outreach </vt:lpstr>
      <vt:lpstr>Taste of TU Dublin</vt:lpstr>
      <vt:lpstr>Participants 2021-2026</vt:lpstr>
      <vt:lpstr>Taste of TU Dublin - Evaluation</vt:lpstr>
      <vt:lpstr>Methods  </vt:lpstr>
      <vt:lpstr>Theme 1 - Information  </vt:lpstr>
      <vt:lpstr>Theme 2 – Progression &amp; Pathways  </vt:lpstr>
      <vt:lpstr>Theme 3 – Preparation &amp; Improvements </vt:lpstr>
      <vt:lpstr>Theme 4 – TU Dublin </vt:lpstr>
      <vt:lpstr>Theme 5 – Breaking Barriers </vt:lpstr>
      <vt:lpstr>Theme 6 – Environment </vt:lpstr>
      <vt:lpstr>Quantitative Findings</vt:lpstr>
      <vt:lpstr>Quantitative Findings</vt:lpstr>
      <vt:lpstr>Quantitative Findings</vt:lpstr>
      <vt:lpstr>Quantitative Findings</vt:lpstr>
      <vt:lpstr>Quote</vt:lpstr>
      <vt:lpstr>Recommendations</vt:lpstr>
      <vt:lpstr> </vt:lpstr>
      <vt:lpstr>Preparation Days for Mature Students</vt:lpstr>
      <vt:lpstr>Number of Mature Students attending Preparation Days</vt:lpstr>
      <vt:lpstr>Quotes</vt:lpstr>
      <vt:lpstr>To conclude……</vt:lpstr>
      <vt:lpstr>Thank You! </vt:lpstr>
    </vt:vector>
  </TitlesOfParts>
  <Company>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Public Affairs</dc:creator>
  <cp:lastModifiedBy>Karen Carter</cp:lastModifiedBy>
  <cp:revision>28</cp:revision>
  <dcterms:created xsi:type="dcterms:W3CDTF">2019-09-02T09:07:27Z</dcterms:created>
  <dcterms:modified xsi:type="dcterms:W3CDTF">2026-05-26T15:57:59Z</dcterms:modified>
</cp:coreProperties>
</file>