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4"/>
  </p:notes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Canva Sans" charset="1" panose="020B0503030501040103"/>
      <p:regular r:id="rId17"/>
    </p:embeddedFont>
    <p:embeddedFont>
      <p:font typeface="Canva Sans Bold" charset="1" panose="020B0803030501040103"/>
      <p:regular r:id="rId19"/>
    </p:embeddedFont>
    <p:embeddedFont>
      <p:font typeface="Canva Sans Italics" charset="1" panose="020B05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notesMasters/notesMaster1.xml" Type="http://schemas.openxmlformats.org/officeDocument/2006/relationships/notesMaster"/><Relationship Id="rId15" Target="theme/theme2.xml" Type="http://schemas.openxmlformats.org/officeDocument/2006/relationships/theme"/><Relationship Id="rId16" Target="notesSlides/notesSlide1.xml" Type="http://schemas.openxmlformats.org/officeDocument/2006/relationships/notesSlide"/><Relationship Id="rId17" Target="fonts/font17.fntdata" Type="http://schemas.openxmlformats.org/officeDocument/2006/relationships/font"/><Relationship Id="rId18" Target="notesSlides/notesSlide2.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3.xml" Type="http://schemas.openxmlformats.org/officeDocument/2006/relationships/notesSlide"/><Relationship Id="rId22" Target="notesSlides/notesSlide4.xml" Type="http://schemas.openxmlformats.org/officeDocument/2006/relationships/notesSlide"/><Relationship Id="rId23" Target="notesSlides/notesSlide5.xml" Type="http://schemas.openxmlformats.org/officeDocument/2006/relationships/notesSlide"/><Relationship Id="rId24" Target="notesSlides/notesSlide6.xml" Type="http://schemas.openxmlformats.org/officeDocument/2006/relationships/notesSlide"/><Relationship Id="rId25" Target="notesSlides/notesSlide7.xml" Type="http://schemas.openxmlformats.org/officeDocument/2006/relationships/notesSlide"/><Relationship Id="rId26" Target="notesSlides/notesSlide8.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late on a Friday before a bank holiday… and the phone rings.</a:t>
            </a:r>
          </a:p>
          <a:p>
            <a:r>
              <a:rPr lang="en-US"/>
              <a:t/>
            </a:r>
          </a:p>
          <a:p>
            <a:r>
              <a:rPr lang="en-US"/>
              <a:t>And before I answer, I already know a few things.</a:t>
            </a:r>
          </a:p>
          <a:p>
            <a:r>
              <a:rPr lang="en-US"/>
              <a:t>I know it’s serious. I know it involves a student.</a:t>
            </a:r>
          </a:p>
          <a:p>
            <a:r>
              <a:rPr lang="en-US"/>
              <a:t>And I know I’m about to make decisions very quickly, with incomplete information.</a:t>
            </a:r>
          </a:p>
          <a:p>
            <a:r>
              <a:rPr lang="en-US"/>
              <a:t/>
            </a:r>
          </a:p>
          <a:p>
            <a:r>
              <a:rPr lang="en-US"/>
              <a:t>And in that moment, we hold multiple things at once: the student, their family, my team, the institution, and the potential consequences.</a:t>
            </a:r>
          </a:p>
          <a:p>
            <a:r>
              <a:rPr lang="en-US"/>
              <a:t/>
            </a:r>
          </a:p>
          <a:p>
            <a:r>
              <a:rPr lang="en-US"/>
              <a:t>That pressure - the mix of urgency, responsibility and uncertainty, will be familiar to many of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those moments, we reach into what I think of as Mary Poppins' bag.</a:t>
            </a:r>
          </a:p>
          <a:p>
            <a:r>
              <a:rPr lang="en-US"/>
              <a:t/>
            </a:r>
          </a:p>
          <a:p>
            <a:r>
              <a:rPr lang="en-US"/>
              <a:t>We produce what looks like ‘magic’, but it’s not magic. </a:t>
            </a:r>
          </a:p>
          <a:p>
            <a:r>
              <a:rPr lang="en-US"/>
              <a:t/>
            </a:r>
          </a:p>
          <a:p>
            <a:r>
              <a:rPr lang="en-US"/>
              <a:t>It’s a set of capabilities that are largely invisible.</a:t>
            </a:r>
          </a:p>
          <a:p>
            <a:r>
              <a:rPr lang="en-US"/>
              <a:t/>
            </a:r>
          </a:p>
          <a:p>
            <a:r>
              <a:rPr lang="en-US"/>
              <a:t>Things like:</a:t>
            </a:r>
          </a:p>
          <a:p>
            <a:r>
              <a:rPr lang="en-US"/>
              <a:t>- professional judgement.</a:t>
            </a:r>
          </a:p>
          <a:p>
            <a:r>
              <a:rPr lang="en-US"/>
              <a:t>- knowing who to call and them answering. </a:t>
            </a:r>
          </a:p>
          <a:p>
            <a:r>
              <a:rPr lang="en-US"/>
              <a:t>- drawing on past experience.</a:t>
            </a:r>
          </a:p>
          <a:p>
            <a:r>
              <a:rPr lang="en-US"/>
              <a:t>- making values-driven decisions under pressure.</a:t>
            </a:r>
          </a:p>
          <a:p>
            <a:r>
              <a:rPr lang="en-US"/>
              <a:t/>
            </a:r>
          </a:p>
          <a:p>
            <a:r>
              <a:rPr lang="en-US"/>
              <a:t>This is highly skilled work.</a:t>
            </a:r>
          </a:p>
          <a:p>
            <a:r>
              <a:rPr lang="en-US"/>
              <a:t>But it’s also largely invisible and implicit, and that's where our challenge begins. —and that’s where the challenge begins.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this works on most occasions, it comes at a cost.</a:t>
            </a:r>
          </a:p>
          <a:p>
            <a:r>
              <a:rPr lang="en-US"/>
              <a:t/>
            </a:r>
          </a:p>
          <a:p>
            <a:r>
              <a:rPr lang="en-US"/>
              <a:t>It creates high dependency on individuals, inconsistent experiences, significant emotional labour, and high risk.</a:t>
            </a:r>
          </a:p>
          <a:p>
            <a:r>
              <a:rPr lang="en-US"/>
              <a:t/>
            </a:r>
          </a:p>
          <a:p>
            <a:r>
              <a:rPr lang="en-US"/>
              <a:t>And over time, it starts to feel a bit like Sisyphus - constantly responding, but never really changing the system underneath.</a:t>
            </a:r>
          </a:p>
          <a:p>
            <a:r>
              <a:rPr lang="en-US"/>
              <a:t/>
            </a:r>
          </a:p>
          <a:p>
            <a:r>
              <a:rPr lang="en-US"/>
              <a:t>The question then become: How sustainable is this as demand increases?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 certain point, we realise that this isn’t a people problem. It’s a systems problem. And as leaders in student affairs, responsible for, among other things, our team's wellbeing, we need to recognise and make clear that what  we’re calling ‘magic’ is actually expertise that hasn’t been codified. It's relationships that haven’t been structured and decisions that haven’t been systematised.</a:t>
            </a:r>
          </a:p>
          <a:p>
            <a:r>
              <a:rPr lang="en-US"/>
              <a:t/>
            </a:r>
          </a:p>
          <a:p>
            <a:r>
              <a:rPr lang="en-US"/>
              <a:t>Systems thinking helps us step back and ask: Where is demand coming from, how does it escalate, and where can we intervene earlier?</a:t>
            </a:r>
          </a:p>
          <a:p>
            <a:r>
              <a:rPr lang="en-US"/>
              <a:t/>
            </a:r>
          </a:p>
          <a:p>
            <a:r>
              <a:rPr lang="en-US"/>
              <a:t>And strategic leadership is about acting on that. Strategic leadership is needed here to not only respond well but to shape the conditions around that response.</a:t>
            </a:r>
          </a:p>
          <a:p>
            <a:r>
              <a:rPr lang="en-US"/>
              <a:t/>
            </a:r>
          </a:p>
          <a:p>
            <a:r>
              <a:rPr lang="en-US"/>
              <a:t>So then our question became: What would it look like to intervene before the Friday afternoon phonecall?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Irish Survey of Student Engagement (n=40,000+) has consistently found that more than one-third of students annually consider withdrawing from higher education. In 2024/25, UCD students most commonly cited “Didn’t like programme” (17%) and “Personal” (11%) as reasons for considering withdrawal. However, analysis of UCD’s withdrawal data from the same period shows a different pattern, with “Personal” (36%) and “Didn’t like course” (19.4%) emerging as primary drivers of actual withdrawal. This contrast suggests that while programme-related dissatisfaction may prompt initial consideration of leaving, personal factors are more likely to lead to withdrawal, underscoring the importance of initiatives that strengthen belonging, wellbeing and engagement in supporting progression and success.</a:t>
            </a:r>
          </a:p>
          <a:p>
            <a:r>
              <a:rPr lang="en-US"/>
              <a:t/>
            </a:r>
          </a:p>
          <a:p>
            <a:r>
              <a:rPr lang="en-US"/>
              <a:t>We can predict that there will be a number of crisis cases every year that require a multi-unit response.</a:t>
            </a:r>
          </a:p>
          <a:p>
            <a:r>
              <a:rPr lang="en-US"/>
              <a:t/>
            </a:r>
          </a:p>
          <a:p>
            <a:r>
              <a:rPr lang="en-US"/>
              <a:t>Initiatives to address student disengagement are already underway in UCD. The Student Advisory (SA) Team leads university-wide initiatives such as LEAP, which uses Brightspace data to identify students at risk of disengagement and enables early intervention by SAs, thereby supporting improved engagement and wellbeing. However, internal survey data on engagement with SAs indicate that additional factors continue to impact students’ ability to engage beyond those captured through early-alert systems. Peer Mentee feedback highlights the positive impact of peer-support on students’ sense of belonging. Consequently, the SA Team has been piloting initiatives designed to proactively enhance belonging and develop peer-support skills, including:</a:t>
            </a:r>
          </a:p>
          <a:p>
            <a:r>
              <a:rPr lang="en-US"/>
              <a:t/>
            </a:r>
          </a:p>
          <a:p>
            <a:r>
              <a:rPr lang="en-US"/>
              <a:t>Mind Your Mate (workshops equipping students to support peers experiencing mental health challenges) FocusHub (informal "body-doubling" study sessions that support focus and accountability) </a:t>
            </a:r>
          </a:p>
          <a:p>
            <a:r>
              <a:rPr lang="en-US"/>
              <a:t>CampUs Collective (student-led projects that foster connection, belonging and leadership development)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example of how we’ve started to do that is through LEAP.</a:t>
            </a:r>
          </a:p>
          <a:p>
            <a:r>
              <a:rPr lang="en-US"/>
              <a:t/>
            </a:r>
          </a:p>
          <a:p>
            <a:r>
              <a:rPr lang="en-US"/>
              <a:t>LEAP allows us to identify patterns of disengagement early, before they escalate into crisis.</a:t>
            </a:r>
          </a:p>
          <a:p>
            <a:r>
              <a:rPr lang="en-US"/>
              <a:t/>
            </a:r>
          </a:p>
          <a:p>
            <a:r>
              <a:rPr lang="en-US"/>
              <a:t>What we’re seeing is that many students who reach crisis point have already shown signs of disengagement.</a:t>
            </a:r>
          </a:p>
          <a:p>
            <a:r>
              <a:rPr lang="en-US"/>
              <a:t/>
            </a:r>
          </a:p>
          <a:p>
            <a:r>
              <a:rPr lang="en-US"/>
              <a:t>So this gives us a chance to intervene earlier, </a:t>
            </a:r>
          </a:p>
          <a:p>
            <a:r>
              <a:rPr lang="en-US"/>
              <a:t>and it also gives staff better context when they are responding.</a:t>
            </a:r>
          </a:p>
          <a:p>
            <a:r>
              <a:rPr lang="en-US"/>
              <a:t/>
            </a:r>
          </a:p>
          <a:p>
            <a:r>
              <a:rPr lang="en-US"/>
              <a:t>It’s not a silver bullet.</a:t>
            </a:r>
          </a:p>
          <a:p>
            <a:r>
              <a:rPr lang="en-US"/>
              <a:t>But it shifts us meaningfully upstream, from reactive to proactive.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will always need the magic.</a:t>
            </a:r>
          </a:p>
          <a:p>
            <a:r>
              <a:rPr lang="en-US"/>
              <a:t/>
            </a:r>
          </a:p>
          <a:p>
            <a:r>
              <a:rPr lang="en-US"/>
              <a:t>There will always be moments that require judgement, care and real-time response.</a:t>
            </a:r>
          </a:p>
          <a:p>
            <a:r>
              <a:rPr lang="en-US"/>
              <a:t/>
            </a:r>
          </a:p>
          <a:p>
            <a:r>
              <a:rPr lang="en-US"/>
              <a:t>But leadership isn’t about carrying the bag.</a:t>
            </a:r>
          </a:p>
          <a:p>
            <a:r>
              <a:rPr lang="en-US"/>
              <a:t/>
            </a:r>
          </a:p>
          <a:p>
            <a:r>
              <a:rPr lang="en-US"/>
              <a:t>It’s about designing systems where fewer situations reach that point - where responses are more consistent, and where staff are supported, not stretched.</a:t>
            </a:r>
          </a:p>
          <a:p>
            <a:r>
              <a:rPr lang="en-US"/>
              <a:t/>
            </a:r>
          </a:p>
          <a:p>
            <a:r>
              <a:rPr lang="en-US"/>
              <a:t>The goal isn’t to lose the magic.</a:t>
            </a:r>
          </a:p>
          <a:p>
            <a:r>
              <a:rPr lang="en-US"/>
              <a:t/>
            </a:r>
          </a:p>
          <a:p>
            <a:r>
              <a:rPr lang="en-US"/>
              <a:t>It’s to make sure it’s not the only thing holding everything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example of how we’ve started to do that is through LEAP.</a:t>
            </a:r>
          </a:p>
          <a:p>
            <a:r>
              <a:rPr lang="en-US"/>
              <a:t/>
            </a:r>
          </a:p>
          <a:p>
            <a:r>
              <a:rPr lang="en-US"/>
              <a:t>LEAP allows us to identify patterns of disengagement early, before they escalate into crisis.</a:t>
            </a:r>
          </a:p>
          <a:p>
            <a:r>
              <a:rPr lang="en-US"/>
              <a:t/>
            </a:r>
          </a:p>
          <a:p>
            <a:r>
              <a:rPr lang="en-US"/>
              <a:t>What we’re seeing is that many students who reach crisis point have already shown signs of disengagement.</a:t>
            </a:r>
          </a:p>
          <a:p>
            <a:r>
              <a:rPr lang="en-US"/>
              <a:t/>
            </a:r>
          </a:p>
          <a:p>
            <a:r>
              <a:rPr lang="en-US"/>
              <a:t>So this gives us a chance to intervene earlier, </a:t>
            </a:r>
          </a:p>
          <a:p>
            <a:r>
              <a:rPr lang="en-US"/>
              <a:t>and it also gives staff better context when they are responding.</a:t>
            </a:r>
          </a:p>
          <a:p>
            <a:r>
              <a:rPr lang="en-US"/>
              <a:t/>
            </a:r>
          </a:p>
          <a:p>
            <a:r>
              <a:rPr lang="en-US"/>
              <a:t>It’s not a silver bullet.</a:t>
            </a:r>
          </a:p>
          <a:p>
            <a:r>
              <a:rPr lang="en-US"/>
              <a:t>But it shifts us meaningfully upstream, from reactive to proactive.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 Id="rId4"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18811" y="514350"/>
            <a:ext cx="9258300" cy="9258300"/>
          </a:xfrm>
          <a:custGeom>
            <a:avLst/>
            <a:gdLst/>
            <a:ahLst/>
            <a:cxnLst/>
            <a:rect r="r" b="b" t="t" l="l"/>
            <a:pathLst>
              <a:path h="9258300" w="9258300">
                <a:moveTo>
                  <a:pt x="0" y="0"/>
                </a:moveTo>
                <a:lnTo>
                  <a:pt x="9258300" y="0"/>
                </a:lnTo>
                <a:lnTo>
                  <a:pt x="9258300" y="9258300"/>
                </a:lnTo>
                <a:lnTo>
                  <a:pt x="0" y="9258300"/>
                </a:lnTo>
                <a:lnTo>
                  <a:pt x="0" y="0"/>
                </a:lnTo>
                <a:close/>
              </a:path>
            </a:pathLst>
          </a:custGeom>
          <a:blipFill>
            <a:blip r:embed="rId3"/>
            <a:stretch>
              <a:fillRect l="0" t="0" r="0" b="0"/>
            </a:stretch>
          </a:blipFill>
        </p:spPr>
      </p:sp>
      <p:sp>
        <p:nvSpPr>
          <p:cNvPr name="Freeform 3" id="3"/>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TextBox 4" id="4"/>
          <p:cNvSpPr txBox="true"/>
          <p:nvPr/>
        </p:nvSpPr>
        <p:spPr>
          <a:xfrm rot="0">
            <a:off x="326747" y="1971995"/>
            <a:ext cx="12283221" cy="6845296"/>
          </a:xfrm>
          <a:prstGeom prst="rect">
            <a:avLst/>
          </a:prstGeom>
        </p:spPr>
        <p:txBody>
          <a:bodyPr anchor="t" rtlCol="false" tIns="0" lIns="0" bIns="0" rIns="0">
            <a:spAutoFit/>
          </a:bodyPr>
          <a:lstStyle/>
          <a:p>
            <a:pPr algn="l">
              <a:lnSpc>
                <a:spcPts val="7528"/>
              </a:lnSpc>
            </a:pPr>
            <a:r>
              <a:rPr lang="en-US" sz="5377">
                <a:solidFill>
                  <a:srgbClr val="000000"/>
                </a:solidFill>
                <a:latin typeface="Canva Sans"/>
                <a:ea typeface="Canva Sans"/>
                <a:cs typeface="Canva Sans"/>
                <a:sym typeface="Canva Sans"/>
              </a:rPr>
              <a:t>The Mary Poppins Principle: Practising Magic, Designing Calm - Reframing Leadership for Sustainable Student Support</a:t>
            </a:r>
          </a:p>
          <a:p>
            <a:pPr algn="l">
              <a:lnSpc>
                <a:spcPts val="5142"/>
              </a:lnSpc>
            </a:pPr>
          </a:p>
          <a:p>
            <a:pPr algn="l">
              <a:lnSpc>
                <a:spcPts val="5142"/>
              </a:lnSpc>
            </a:pPr>
          </a:p>
          <a:p>
            <a:pPr algn="l">
              <a:lnSpc>
                <a:spcPts val="4200"/>
              </a:lnSpc>
            </a:pPr>
            <a:r>
              <a:rPr lang="en-US" sz="3000">
                <a:solidFill>
                  <a:srgbClr val="000000"/>
                </a:solidFill>
                <a:latin typeface="Canva Sans"/>
                <a:ea typeface="Canva Sans"/>
                <a:cs typeface="Canva Sans"/>
                <a:sym typeface="Canva Sans"/>
              </a:rPr>
              <a:t>Dr Niamh Nestor and John Wyatt, UCD Student Advisory Service</a:t>
            </a:r>
          </a:p>
          <a:p>
            <a:pPr algn="l">
              <a:lnSpc>
                <a:spcPts val="4200"/>
              </a:lnSpc>
            </a:pPr>
            <a:r>
              <a:rPr lang="en-US" sz="3000">
                <a:solidFill>
                  <a:srgbClr val="000000"/>
                </a:solidFill>
                <a:latin typeface="Canva Sans"/>
                <a:ea typeface="Canva Sans"/>
                <a:cs typeface="Canva Sans"/>
                <a:sym typeface="Canva Sans"/>
              </a:rPr>
              <a:t>SAI Summer Seminar 2026</a:t>
            </a:r>
          </a:p>
          <a:p>
            <a:pPr algn="l">
              <a:lnSpc>
                <a:spcPts val="5422"/>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75934" y="1607070"/>
            <a:ext cx="10536131" cy="6097786"/>
          </a:xfrm>
          <a:custGeom>
            <a:avLst/>
            <a:gdLst/>
            <a:ahLst/>
            <a:cxnLst/>
            <a:rect r="r" b="b" t="t" l="l"/>
            <a:pathLst>
              <a:path h="6097786" w="10536131">
                <a:moveTo>
                  <a:pt x="0" y="0"/>
                </a:moveTo>
                <a:lnTo>
                  <a:pt x="10536132" y="0"/>
                </a:lnTo>
                <a:lnTo>
                  <a:pt x="10536132" y="6097786"/>
                </a:lnTo>
                <a:lnTo>
                  <a:pt x="0" y="60977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848204" y="578139"/>
            <a:ext cx="3777065" cy="1333500"/>
          </a:xfrm>
          <a:prstGeom prst="rect">
            <a:avLst/>
          </a:prstGeom>
        </p:spPr>
        <p:txBody>
          <a:bodyPr anchor="t" rtlCol="false" tIns="0" lIns="0" bIns="0" rIns="0">
            <a:spAutoFit/>
          </a:bodyPr>
          <a:lstStyle/>
          <a:p>
            <a:pPr algn="l">
              <a:lnSpc>
                <a:spcPts val="2639"/>
              </a:lnSpc>
            </a:pPr>
            <a:r>
              <a:rPr lang="en-US" sz="2199" b="true">
                <a:solidFill>
                  <a:srgbClr val="000000"/>
                </a:solidFill>
                <a:latin typeface="Canva Sans Bold"/>
                <a:ea typeface="Canva Sans Bold"/>
                <a:cs typeface="Canva Sans Bold"/>
                <a:sym typeface="Canva Sans Bold"/>
              </a:rPr>
              <a:t>Professional intuition</a:t>
            </a:r>
          </a:p>
          <a:p>
            <a:pPr algn="l">
              <a:lnSpc>
                <a:spcPts val="2639"/>
              </a:lnSpc>
            </a:pPr>
            <a:r>
              <a:rPr lang="en-US" sz="2199">
                <a:solidFill>
                  <a:srgbClr val="000000"/>
                </a:solidFill>
                <a:latin typeface="Canva Sans"/>
                <a:ea typeface="Canva Sans"/>
                <a:cs typeface="Canva Sans"/>
                <a:sym typeface="Canva Sans"/>
              </a:rPr>
              <a:t>Experience-informe</a:t>
            </a:r>
            <a:r>
              <a:rPr lang="en-US" sz="2199">
                <a:solidFill>
                  <a:srgbClr val="000000"/>
                </a:solidFill>
                <a:latin typeface="Canva Sans"/>
                <a:ea typeface="Canva Sans"/>
                <a:cs typeface="Canva Sans"/>
                <a:sym typeface="Canva Sans"/>
              </a:rPr>
              <a:t>d judgement in the absence of formal protocols.</a:t>
            </a:r>
          </a:p>
        </p:txBody>
      </p:sp>
      <p:sp>
        <p:nvSpPr>
          <p:cNvPr name="TextBox 4" id="4"/>
          <p:cNvSpPr txBox="true"/>
          <p:nvPr/>
        </p:nvSpPr>
        <p:spPr>
          <a:xfrm rot="0">
            <a:off x="14083929" y="7377112"/>
            <a:ext cx="3381306" cy="1333500"/>
          </a:xfrm>
          <a:prstGeom prst="rect">
            <a:avLst/>
          </a:prstGeom>
        </p:spPr>
        <p:txBody>
          <a:bodyPr anchor="t" rtlCol="false" tIns="0" lIns="0" bIns="0" rIns="0">
            <a:spAutoFit/>
          </a:bodyPr>
          <a:lstStyle/>
          <a:p>
            <a:pPr algn="r">
              <a:lnSpc>
                <a:spcPts val="2639"/>
              </a:lnSpc>
            </a:pPr>
            <a:r>
              <a:rPr lang="en-US" sz="2199" b="true">
                <a:solidFill>
                  <a:srgbClr val="000000"/>
                </a:solidFill>
                <a:latin typeface="Canva Sans Bold"/>
                <a:ea typeface="Canva Sans Bold"/>
                <a:cs typeface="Canva Sans Bold"/>
                <a:sym typeface="Canva Sans Bold"/>
              </a:rPr>
              <a:t>Collective capability</a:t>
            </a:r>
          </a:p>
          <a:p>
            <a:pPr algn="r">
              <a:lnSpc>
                <a:spcPts val="2639"/>
              </a:lnSpc>
            </a:pPr>
            <a:r>
              <a:rPr lang="en-US" sz="2199">
                <a:solidFill>
                  <a:srgbClr val="000000"/>
                </a:solidFill>
                <a:latin typeface="Canva Sans"/>
                <a:ea typeface="Canva Sans"/>
                <a:cs typeface="Canva Sans"/>
                <a:sym typeface="Canva Sans"/>
              </a:rPr>
              <a:t>Drawing on the skills an</a:t>
            </a:r>
            <a:r>
              <a:rPr lang="en-US" sz="2199">
                <a:solidFill>
                  <a:srgbClr val="000000"/>
                </a:solidFill>
                <a:latin typeface="Canva Sans"/>
                <a:ea typeface="Canva Sans"/>
                <a:cs typeface="Canva Sans"/>
                <a:sym typeface="Canva Sans"/>
              </a:rPr>
              <a:t>d judgement of others in real time.</a:t>
            </a:r>
          </a:p>
        </p:txBody>
      </p:sp>
      <p:sp>
        <p:nvSpPr>
          <p:cNvPr name="TextBox 5" id="5"/>
          <p:cNvSpPr txBox="true"/>
          <p:nvPr/>
        </p:nvSpPr>
        <p:spPr>
          <a:xfrm rot="0">
            <a:off x="524024" y="7377112"/>
            <a:ext cx="4101244" cy="1333500"/>
          </a:xfrm>
          <a:prstGeom prst="rect">
            <a:avLst/>
          </a:prstGeom>
        </p:spPr>
        <p:txBody>
          <a:bodyPr anchor="t" rtlCol="false" tIns="0" lIns="0" bIns="0" rIns="0">
            <a:spAutoFit/>
          </a:bodyPr>
          <a:lstStyle/>
          <a:p>
            <a:pPr algn="l">
              <a:lnSpc>
                <a:spcPts val="2639"/>
              </a:lnSpc>
            </a:pPr>
            <a:r>
              <a:rPr lang="en-US" sz="2199" b="true">
                <a:solidFill>
                  <a:srgbClr val="000000"/>
                </a:solidFill>
                <a:latin typeface="Canva Sans Bold"/>
                <a:ea typeface="Canva Sans Bold"/>
                <a:cs typeface="Canva Sans Bold"/>
                <a:sym typeface="Canva Sans Bold"/>
              </a:rPr>
              <a:t>Soft power and influence</a:t>
            </a:r>
          </a:p>
          <a:p>
            <a:pPr algn="l">
              <a:lnSpc>
                <a:spcPts val="2639"/>
              </a:lnSpc>
            </a:pPr>
            <a:r>
              <a:rPr lang="en-US" sz="2199">
                <a:solidFill>
                  <a:srgbClr val="000000"/>
                </a:solidFill>
                <a:latin typeface="Canva Sans"/>
                <a:ea typeface="Canva Sans"/>
                <a:cs typeface="Canva Sans"/>
                <a:sym typeface="Canva Sans"/>
              </a:rPr>
              <a:t>Negotiating across</a:t>
            </a:r>
            <a:r>
              <a:rPr lang="en-US" sz="2199">
                <a:solidFill>
                  <a:srgbClr val="000000"/>
                </a:solidFill>
                <a:latin typeface="Canva Sans"/>
                <a:ea typeface="Canva Sans"/>
                <a:cs typeface="Canva Sans"/>
                <a:sym typeface="Canva Sans"/>
              </a:rPr>
              <a:t> boundaries without formal authority.</a:t>
            </a:r>
          </a:p>
          <a:p>
            <a:pPr algn="l">
              <a:lnSpc>
                <a:spcPts val="2639"/>
              </a:lnSpc>
            </a:pPr>
          </a:p>
        </p:txBody>
      </p:sp>
      <p:sp>
        <p:nvSpPr>
          <p:cNvPr name="TextBox 6" id="6"/>
          <p:cNvSpPr txBox="true"/>
          <p:nvPr/>
        </p:nvSpPr>
        <p:spPr>
          <a:xfrm rot="0">
            <a:off x="14705210" y="5300662"/>
            <a:ext cx="3381306" cy="1000125"/>
          </a:xfrm>
          <a:prstGeom prst="rect">
            <a:avLst/>
          </a:prstGeom>
        </p:spPr>
        <p:txBody>
          <a:bodyPr anchor="t" rtlCol="false" tIns="0" lIns="0" bIns="0" rIns="0">
            <a:spAutoFit/>
          </a:bodyPr>
          <a:lstStyle/>
          <a:p>
            <a:pPr algn="r">
              <a:lnSpc>
                <a:spcPts val="2639"/>
              </a:lnSpc>
            </a:pPr>
            <a:r>
              <a:rPr lang="en-US" sz="2199" b="true">
                <a:solidFill>
                  <a:srgbClr val="000000"/>
                </a:solidFill>
                <a:latin typeface="Canva Sans Bold"/>
                <a:ea typeface="Canva Sans Bold"/>
                <a:cs typeface="Canva Sans Bold"/>
                <a:sym typeface="Canva Sans Bold"/>
              </a:rPr>
              <a:t>Reputational awareness</a:t>
            </a:r>
          </a:p>
          <a:p>
            <a:pPr algn="r">
              <a:lnSpc>
                <a:spcPts val="2639"/>
              </a:lnSpc>
            </a:pPr>
            <a:r>
              <a:rPr lang="en-US" sz="2199">
                <a:solidFill>
                  <a:srgbClr val="000000"/>
                </a:solidFill>
                <a:latin typeface="Canva Sans"/>
                <a:ea typeface="Canva Sans"/>
                <a:cs typeface="Canva Sans"/>
                <a:sym typeface="Canva Sans"/>
              </a:rPr>
              <a:t>Sensitivity to optics, risk and institutional impact.</a:t>
            </a:r>
            <a:r>
              <a:rPr lang="en-US" sz="2199">
                <a:solidFill>
                  <a:srgbClr val="000000"/>
                </a:solidFill>
                <a:latin typeface="Canva Sans"/>
                <a:ea typeface="Canva Sans"/>
                <a:cs typeface="Canva Sans"/>
                <a:sym typeface="Canva Sans"/>
              </a:rPr>
              <a:t> </a:t>
            </a:r>
          </a:p>
        </p:txBody>
      </p:sp>
      <p:sp>
        <p:nvSpPr>
          <p:cNvPr name="TextBox 7" id="7"/>
          <p:cNvSpPr txBox="true"/>
          <p:nvPr/>
        </p:nvSpPr>
        <p:spPr>
          <a:xfrm rot="0">
            <a:off x="230881" y="5300662"/>
            <a:ext cx="3645053" cy="1000125"/>
          </a:xfrm>
          <a:prstGeom prst="rect">
            <a:avLst/>
          </a:prstGeom>
        </p:spPr>
        <p:txBody>
          <a:bodyPr anchor="t" rtlCol="false" tIns="0" lIns="0" bIns="0" rIns="0">
            <a:spAutoFit/>
          </a:bodyPr>
          <a:lstStyle/>
          <a:p>
            <a:pPr algn="l">
              <a:lnSpc>
                <a:spcPts val="2639"/>
              </a:lnSpc>
            </a:pPr>
            <a:r>
              <a:rPr lang="en-US" sz="2199" b="true">
                <a:solidFill>
                  <a:srgbClr val="000000"/>
                </a:solidFill>
                <a:latin typeface="Canva Sans Bold"/>
                <a:ea typeface="Canva Sans Bold"/>
                <a:cs typeface="Canva Sans Bold"/>
                <a:sym typeface="Canva Sans Bold"/>
              </a:rPr>
              <a:t>Institutional memory</a:t>
            </a:r>
          </a:p>
          <a:p>
            <a:pPr algn="l">
              <a:lnSpc>
                <a:spcPts val="2639"/>
              </a:lnSpc>
            </a:pPr>
            <a:r>
              <a:rPr lang="en-US" sz="2199">
                <a:solidFill>
                  <a:srgbClr val="000000"/>
                </a:solidFill>
                <a:latin typeface="Canva Sans"/>
                <a:ea typeface="Canva Sans"/>
                <a:cs typeface="Canva Sans"/>
                <a:sym typeface="Canva Sans"/>
              </a:rPr>
              <a:t>“What did we do last time?” (precedent)</a:t>
            </a:r>
          </a:p>
        </p:txBody>
      </p:sp>
      <p:sp>
        <p:nvSpPr>
          <p:cNvPr name="TextBox 8" id="8"/>
          <p:cNvSpPr txBox="true"/>
          <p:nvPr/>
        </p:nvSpPr>
        <p:spPr>
          <a:xfrm rot="0">
            <a:off x="14412066" y="2990850"/>
            <a:ext cx="3674451" cy="1666875"/>
          </a:xfrm>
          <a:prstGeom prst="rect">
            <a:avLst/>
          </a:prstGeom>
        </p:spPr>
        <p:txBody>
          <a:bodyPr anchor="t" rtlCol="false" tIns="0" lIns="0" bIns="0" rIns="0">
            <a:spAutoFit/>
          </a:bodyPr>
          <a:lstStyle/>
          <a:p>
            <a:pPr algn="r">
              <a:lnSpc>
                <a:spcPts val="2639"/>
              </a:lnSpc>
            </a:pPr>
            <a:r>
              <a:rPr lang="en-US" sz="2199" b="true">
                <a:solidFill>
                  <a:srgbClr val="000000"/>
                </a:solidFill>
                <a:latin typeface="Canva Sans Bold"/>
                <a:ea typeface="Canva Sans Bold"/>
                <a:cs typeface="Canva Sans Bold"/>
                <a:sym typeface="Canva Sans Bold"/>
              </a:rPr>
              <a:t>Values-driven decision-making</a:t>
            </a:r>
          </a:p>
          <a:p>
            <a:pPr algn="r">
              <a:lnSpc>
                <a:spcPts val="2639"/>
              </a:lnSpc>
            </a:pPr>
            <a:r>
              <a:rPr lang="en-US" sz="2199">
                <a:solidFill>
                  <a:srgbClr val="000000"/>
                </a:solidFill>
                <a:latin typeface="Canva Sans"/>
                <a:ea typeface="Canva Sans"/>
                <a:cs typeface="Canva Sans"/>
                <a:sym typeface="Canva Sans"/>
              </a:rPr>
              <a:t>Deep care, compassion and commitment to student wellbeing.</a:t>
            </a:r>
          </a:p>
        </p:txBody>
      </p:sp>
      <p:sp>
        <p:nvSpPr>
          <p:cNvPr name="TextBox 9" id="9"/>
          <p:cNvSpPr txBox="true"/>
          <p:nvPr/>
        </p:nvSpPr>
        <p:spPr>
          <a:xfrm rot="0">
            <a:off x="238092" y="2990850"/>
            <a:ext cx="3777065" cy="1333500"/>
          </a:xfrm>
          <a:prstGeom prst="rect">
            <a:avLst/>
          </a:prstGeom>
        </p:spPr>
        <p:txBody>
          <a:bodyPr anchor="t" rtlCol="false" tIns="0" lIns="0" bIns="0" rIns="0">
            <a:spAutoFit/>
          </a:bodyPr>
          <a:lstStyle/>
          <a:p>
            <a:pPr algn="l">
              <a:lnSpc>
                <a:spcPts val="2639"/>
              </a:lnSpc>
            </a:pPr>
            <a:r>
              <a:rPr lang="en-US" sz="2199" b="true">
                <a:solidFill>
                  <a:srgbClr val="000000"/>
                </a:solidFill>
                <a:latin typeface="Canva Sans Bold"/>
                <a:ea typeface="Canva Sans Bold"/>
                <a:cs typeface="Canva Sans Bold"/>
                <a:sym typeface="Canva Sans Bold"/>
              </a:rPr>
              <a:t>Relational capital</a:t>
            </a:r>
          </a:p>
          <a:p>
            <a:pPr algn="l">
              <a:lnSpc>
                <a:spcPts val="2639"/>
              </a:lnSpc>
            </a:pPr>
            <a:r>
              <a:rPr lang="en-US" sz="2199">
                <a:solidFill>
                  <a:srgbClr val="000000"/>
                </a:solidFill>
                <a:latin typeface="Canva Sans"/>
                <a:ea typeface="Canva Sans"/>
                <a:cs typeface="Canva Sans"/>
                <a:sym typeface="Canva Sans"/>
              </a:rPr>
              <a:t>Knowing </a:t>
            </a:r>
            <a:r>
              <a:rPr lang="en-US" sz="2199" i="true">
                <a:solidFill>
                  <a:srgbClr val="000000"/>
                </a:solidFill>
                <a:latin typeface="Canva Sans Italics"/>
                <a:ea typeface="Canva Sans Italics"/>
                <a:cs typeface="Canva Sans Italics"/>
                <a:sym typeface="Canva Sans Italics"/>
              </a:rPr>
              <a:t>who</a:t>
            </a:r>
            <a:r>
              <a:rPr lang="en-US" sz="2199">
                <a:solidFill>
                  <a:srgbClr val="000000"/>
                </a:solidFill>
                <a:latin typeface="Canva Sans"/>
                <a:ea typeface="Canva Sans"/>
                <a:cs typeface="Canva Sans"/>
                <a:sym typeface="Canva Sans"/>
              </a:rPr>
              <a:t> to call, and them being willing to answer.</a:t>
            </a:r>
          </a:p>
        </p:txBody>
      </p:sp>
      <p:sp>
        <p:nvSpPr>
          <p:cNvPr name="TextBox 10" id="10"/>
          <p:cNvSpPr txBox="true"/>
          <p:nvPr/>
        </p:nvSpPr>
        <p:spPr>
          <a:xfrm rot="0">
            <a:off x="13688170" y="578139"/>
            <a:ext cx="3777065" cy="1333500"/>
          </a:xfrm>
          <a:prstGeom prst="rect">
            <a:avLst/>
          </a:prstGeom>
        </p:spPr>
        <p:txBody>
          <a:bodyPr anchor="t" rtlCol="false" tIns="0" lIns="0" bIns="0" rIns="0">
            <a:spAutoFit/>
          </a:bodyPr>
          <a:lstStyle/>
          <a:p>
            <a:pPr algn="r">
              <a:lnSpc>
                <a:spcPts val="2639"/>
              </a:lnSpc>
            </a:pPr>
            <a:r>
              <a:rPr lang="en-US" sz="2199" b="true">
                <a:solidFill>
                  <a:srgbClr val="000000"/>
                </a:solidFill>
                <a:latin typeface="Canva Sans Bold"/>
                <a:ea typeface="Canva Sans Bold"/>
                <a:cs typeface="Canva Sans Bold"/>
                <a:sym typeface="Canva Sans Bold"/>
              </a:rPr>
              <a:t>Goodwill &amp; responsiveness</a:t>
            </a:r>
          </a:p>
          <a:p>
            <a:pPr algn="r">
              <a:lnSpc>
                <a:spcPts val="2639"/>
              </a:lnSpc>
            </a:pPr>
            <a:r>
              <a:rPr lang="en-US" sz="2199">
                <a:solidFill>
                  <a:srgbClr val="000000"/>
                </a:solidFill>
                <a:latin typeface="Canva Sans"/>
                <a:ea typeface="Canva Sans"/>
                <a:cs typeface="Canva Sans"/>
                <a:sym typeface="Canva Sans"/>
              </a:rPr>
              <a:t>Colleag</a:t>
            </a:r>
            <a:r>
              <a:rPr lang="en-US" sz="2199">
                <a:solidFill>
                  <a:srgbClr val="000000"/>
                </a:solidFill>
                <a:latin typeface="Canva Sans"/>
                <a:ea typeface="Canva Sans"/>
                <a:cs typeface="Canva Sans"/>
                <a:sym typeface="Canva Sans"/>
              </a:rPr>
              <a:t>ues picking up the phone, especially out of hours.</a:t>
            </a:r>
          </a:p>
        </p:txBody>
      </p:sp>
      <p:sp>
        <p:nvSpPr>
          <p:cNvPr name="TextBox 11" id="11"/>
          <p:cNvSpPr txBox="true"/>
          <p:nvPr/>
        </p:nvSpPr>
        <p:spPr>
          <a:xfrm rot="0">
            <a:off x="6859122" y="3820795"/>
            <a:ext cx="4569756" cy="1588136"/>
          </a:xfrm>
          <a:prstGeom prst="rect">
            <a:avLst/>
          </a:prstGeom>
        </p:spPr>
        <p:txBody>
          <a:bodyPr anchor="t" rtlCol="false" tIns="0" lIns="0" bIns="0" rIns="0">
            <a:spAutoFit/>
          </a:bodyPr>
          <a:lstStyle/>
          <a:p>
            <a:pPr algn="ctr">
              <a:lnSpc>
                <a:spcPts val="6439"/>
              </a:lnSpc>
            </a:pPr>
            <a:r>
              <a:rPr lang="en-US" sz="4599" b="true">
                <a:solidFill>
                  <a:srgbClr val="000000"/>
                </a:solidFill>
                <a:latin typeface="Canva Sans Bold"/>
                <a:ea typeface="Canva Sans Bold"/>
                <a:cs typeface="Canva Sans Bold"/>
                <a:sym typeface="Canva Sans Bold"/>
              </a:rPr>
              <a:t>What’s in the bag?</a:t>
            </a:r>
          </a:p>
        </p:txBody>
      </p:sp>
      <p:sp>
        <p:nvSpPr>
          <p:cNvPr name="TextBox 12" id="12"/>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
        <p:nvSpPr>
          <p:cNvPr name="Freeform 13" id="13"/>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361727">
            <a:off x="7833245" y="2152446"/>
            <a:ext cx="12177320" cy="5982108"/>
          </a:xfrm>
          <a:custGeom>
            <a:avLst/>
            <a:gdLst/>
            <a:ahLst/>
            <a:cxnLst/>
            <a:rect r="r" b="b" t="t" l="l"/>
            <a:pathLst>
              <a:path h="5982108" w="12177320">
                <a:moveTo>
                  <a:pt x="0" y="0"/>
                </a:moveTo>
                <a:lnTo>
                  <a:pt x="12177319" y="0"/>
                </a:lnTo>
                <a:lnTo>
                  <a:pt x="12177319" y="5982108"/>
                </a:lnTo>
                <a:lnTo>
                  <a:pt x="0" y="59821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27821" y="1855867"/>
            <a:ext cx="11555180" cy="3469005"/>
          </a:xfrm>
          <a:prstGeom prst="rect">
            <a:avLst/>
          </a:prstGeom>
        </p:spPr>
        <p:txBody>
          <a:bodyPr anchor="t" rtlCol="false" tIns="0" lIns="0" bIns="0" rIns="0">
            <a:spAutoFit/>
          </a:bodyPr>
          <a:lstStyle/>
          <a:p>
            <a:pPr algn="l" marL="712472" indent="-356236" lvl="1">
              <a:lnSpc>
                <a:spcPts val="4620"/>
              </a:lnSpc>
              <a:buFont typeface="Arial"/>
              <a:buChar char="•"/>
            </a:pPr>
            <a:r>
              <a:rPr lang="en-US" sz="3300">
                <a:solidFill>
                  <a:srgbClr val="000000"/>
                </a:solidFill>
                <a:latin typeface="Canva Sans"/>
                <a:ea typeface="Canva Sans"/>
                <a:cs typeface="Canva Sans"/>
                <a:sym typeface="Canva Sans"/>
              </a:rPr>
              <a:t>High dependency on individuals, relationships and goodwill.</a:t>
            </a:r>
          </a:p>
          <a:p>
            <a:pPr algn="l" marL="712472" indent="-356236" lvl="1">
              <a:lnSpc>
                <a:spcPts val="4620"/>
              </a:lnSpc>
              <a:buFont typeface="Arial"/>
              <a:buChar char="•"/>
            </a:pPr>
            <a:r>
              <a:rPr lang="en-US" sz="3300">
                <a:solidFill>
                  <a:srgbClr val="000000"/>
                </a:solidFill>
                <a:latin typeface="Canva Sans"/>
                <a:ea typeface="Canva Sans"/>
                <a:cs typeface="Canva Sans"/>
                <a:sym typeface="Canva Sans"/>
              </a:rPr>
              <a:t>Inconsistent pathways for escalation and decision-making.</a:t>
            </a:r>
          </a:p>
          <a:p>
            <a:pPr algn="l" marL="712472" indent="-356236" lvl="1">
              <a:lnSpc>
                <a:spcPts val="4620"/>
              </a:lnSpc>
              <a:buFont typeface="Arial"/>
              <a:buChar char="•"/>
            </a:pPr>
            <a:r>
              <a:rPr lang="en-US" sz="3300">
                <a:solidFill>
                  <a:srgbClr val="000000"/>
                </a:solidFill>
                <a:latin typeface="Canva Sans"/>
                <a:ea typeface="Canva Sans"/>
                <a:cs typeface="Canva Sans"/>
                <a:sym typeface="Canva Sans"/>
              </a:rPr>
              <a:t>Uneven experience for students and staff, depending on networks.</a:t>
            </a:r>
          </a:p>
        </p:txBody>
      </p:sp>
      <p:sp>
        <p:nvSpPr>
          <p:cNvPr name="TextBox 4" id="4"/>
          <p:cNvSpPr txBox="true"/>
          <p:nvPr/>
        </p:nvSpPr>
        <p:spPr>
          <a:xfrm rot="0">
            <a:off x="227821" y="516254"/>
            <a:ext cx="12034922" cy="920116"/>
          </a:xfrm>
          <a:prstGeom prst="rect">
            <a:avLst/>
          </a:prstGeom>
        </p:spPr>
        <p:txBody>
          <a:bodyPr anchor="t" rtlCol="false" tIns="0" lIns="0" bIns="0" rIns="0">
            <a:spAutoFit/>
          </a:bodyPr>
          <a:lstStyle/>
          <a:p>
            <a:pPr algn="ctr">
              <a:lnSpc>
                <a:spcPts val="7559"/>
              </a:lnSpc>
            </a:pPr>
            <a:r>
              <a:rPr lang="en-US" sz="5399" b="true">
                <a:solidFill>
                  <a:srgbClr val="000000"/>
                </a:solidFill>
                <a:latin typeface="Canva Sans Bold"/>
                <a:ea typeface="Canva Sans Bold"/>
                <a:cs typeface="Canva Sans Bold"/>
                <a:sym typeface="Canva Sans Bold"/>
              </a:rPr>
              <a:t>Risks to consider</a:t>
            </a:r>
          </a:p>
        </p:txBody>
      </p:sp>
      <p:sp>
        <p:nvSpPr>
          <p:cNvPr name="TextBox 5" id="5"/>
          <p:cNvSpPr txBox="true"/>
          <p:nvPr/>
        </p:nvSpPr>
        <p:spPr>
          <a:xfrm rot="0">
            <a:off x="227821" y="5380425"/>
            <a:ext cx="9887703" cy="3469005"/>
          </a:xfrm>
          <a:prstGeom prst="rect">
            <a:avLst/>
          </a:prstGeom>
        </p:spPr>
        <p:txBody>
          <a:bodyPr anchor="t" rtlCol="false" tIns="0" lIns="0" bIns="0" rIns="0">
            <a:spAutoFit/>
          </a:bodyPr>
          <a:lstStyle/>
          <a:p>
            <a:pPr algn="l" marL="712473" indent="-356237" lvl="1">
              <a:lnSpc>
                <a:spcPts val="4620"/>
              </a:lnSpc>
              <a:buFont typeface="Arial"/>
              <a:buChar char="•"/>
            </a:pPr>
            <a:r>
              <a:rPr lang="en-US" sz="3300">
                <a:solidFill>
                  <a:srgbClr val="000000"/>
                </a:solidFill>
                <a:latin typeface="Canva Sans"/>
                <a:ea typeface="Canva Sans"/>
                <a:cs typeface="Canva Sans"/>
                <a:sym typeface="Canva Sans"/>
              </a:rPr>
              <a:t>Significant emotional labour and pressure on responders, leading to risk of burnout.</a:t>
            </a:r>
          </a:p>
          <a:p>
            <a:pPr algn="l" marL="712473" indent="-356237" lvl="1">
              <a:lnSpc>
                <a:spcPts val="4620"/>
              </a:lnSpc>
              <a:buFont typeface="Arial"/>
              <a:buChar char="•"/>
            </a:pPr>
            <a:r>
              <a:rPr lang="en-US" sz="3300">
                <a:solidFill>
                  <a:srgbClr val="000000"/>
                </a:solidFill>
                <a:latin typeface="Canva Sans"/>
                <a:ea typeface="Canva Sans"/>
                <a:cs typeface="Canva Sans"/>
                <a:sym typeface="Canva Sans"/>
              </a:rPr>
              <a:t>Risk of f</a:t>
            </a:r>
            <a:r>
              <a:rPr lang="en-US" sz="3300">
                <a:solidFill>
                  <a:srgbClr val="000000"/>
                </a:solidFill>
                <a:latin typeface="Canva Sans"/>
                <a:ea typeface="Canva Sans"/>
                <a:cs typeface="Canva Sans"/>
                <a:sym typeface="Canva Sans"/>
              </a:rPr>
              <a:t>ragility in the response when key people are unavailable. </a:t>
            </a:r>
          </a:p>
          <a:p>
            <a:pPr algn="l" marL="712473" indent="-356237" lvl="1">
              <a:lnSpc>
                <a:spcPts val="4620"/>
              </a:lnSpc>
              <a:buFont typeface="Arial"/>
              <a:buChar char="•"/>
            </a:pPr>
            <a:r>
              <a:rPr lang="en-US" sz="3300">
                <a:solidFill>
                  <a:srgbClr val="000000"/>
                </a:solidFill>
                <a:latin typeface="Canva Sans"/>
                <a:ea typeface="Canva Sans"/>
                <a:cs typeface="Canva Sans"/>
                <a:sym typeface="Canva Sans"/>
              </a:rPr>
              <a:t>R</a:t>
            </a:r>
            <a:r>
              <a:rPr lang="en-US" sz="3300">
                <a:solidFill>
                  <a:srgbClr val="000000"/>
                </a:solidFill>
                <a:latin typeface="Canva Sans"/>
                <a:ea typeface="Canva Sans"/>
                <a:cs typeface="Canva Sans"/>
                <a:sym typeface="Canva Sans"/>
              </a:rPr>
              <a:t>eliance on tacit knowledge that is not captured or shared.</a:t>
            </a:r>
          </a:p>
        </p:txBody>
      </p:sp>
      <p:sp>
        <p:nvSpPr>
          <p:cNvPr name="Freeform 6" id="6"/>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5"/>
            <a:stretch>
              <a:fillRect l="0" t="0" r="0" b="0"/>
            </a:stretch>
          </a:blipFill>
        </p:spPr>
      </p:sp>
      <p:sp>
        <p:nvSpPr>
          <p:cNvPr name="TextBox 7" id="7"/>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83071" y="1334770"/>
            <a:ext cx="11332973" cy="7569835"/>
          </a:xfrm>
          <a:prstGeom prst="rect">
            <a:avLst/>
          </a:prstGeom>
        </p:spPr>
        <p:txBody>
          <a:bodyPr anchor="t" rtlCol="false" tIns="0" lIns="0" bIns="0" rIns="0">
            <a:spAutoFit/>
          </a:bodyPr>
          <a:lstStyle/>
          <a:p>
            <a:pPr algn="l">
              <a:lnSpc>
                <a:spcPts val="4339"/>
              </a:lnSpc>
            </a:pPr>
            <a:r>
              <a:rPr lang="en-US" sz="3099" b="true">
                <a:solidFill>
                  <a:srgbClr val="000000"/>
                </a:solidFill>
                <a:latin typeface="Canva Sans Bold"/>
                <a:ea typeface="Canva Sans Bold"/>
                <a:cs typeface="Canva Sans Bold"/>
                <a:sym typeface="Canva Sans Bold"/>
              </a:rPr>
              <a:t>Leadership </a:t>
            </a:r>
          </a:p>
          <a:p>
            <a:pPr algn="l">
              <a:lnSpc>
                <a:spcPts val="4339"/>
              </a:lnSpc>
            </a:pPr>
            <a:r>
              <a:rPr lang="en-US" sz="3099">
                <a:solidFill>
                  <a:srgbClr val="000000"/>
                </a:solidFill>
                <a:latin typeface="Canva Sans"/>
                <a:ea typeface="Canva Sans"/>
                <a:cs typeface="Canva Sans"/>
                <a:sym typeface="Canva Sans"/>
              </a:rPr>
              <a:t>A key aspect of leadership is </a:t>
            </a:r>
            <a:r>
              <a:rPr lang="en-US" sz="3099" i="true">
                <a:solidFill>
                  <a:srgbClr val="000000"/>
                </a:solidFill>
                <a:latin typeface="Canva Sans Italics"/>
                <a:ea typeface="Canva Sans Italics"/>
                <a:cs typeface="Canva Sans Italics"/>
                <a:sym typeface="Canva Sans Italics"/>
              </a:rPr>
              <a:t>the creation of psychologically safe environments</a:t>
            </a:r>
            <a:r>
              <a:rPr lang="en-US" sz="3099">
                <a:solidFill>
                  <a:srgbClr val="000000"/>
                </a:solidFill>
                <a:latin typeface="Canva Sans"/>
                <a:ea typeface="Canva Sans"/>
                <a:cs typeface="Canva Sans"/>
                <a:sym typeface="Canva Sans"/>
              </a:rPr>
              <a:t> where learning, reflection and growth are supported. (p. 29) (our emphasis)</a:t>
            </a:r>
          </a:p>
          <a:p>
            <a:pPr algn="l">
              <a:lnSpc>
                <a:spcPts val="4339"/>
              </a:lnSpc>
            </a:pPr>
          </a:p>
          <a:p>
            <a:pPr algn="l">
              <a:lnSpc>
                <a:spcPts val="4339"/>
              </a:lnSpc>
            </a:pPr>
            <a:r>
              <a:rPr lang="en-US" sz="3099" b="true">
                <a:solidFill>
                  <a:srgbClr val="000000"/>
                </a:solidFill>
                <a:latin typeface="Canva Sans Bold"/>
                <a:ea typeface="Canva Sans Bold"/>
                <a:cs typeface="Canva Sans Bold"/>
                <a:sym typeface="Canva Sans Bold"/>
              </a:rPr>
              <a:t>Practising Self-care</a:t>
            </a:r>
          </a:p>
          <a:p>
            <a:pPr algn="l">
              <a:lnSpc>
                <a:spcPts val="4339"/>
              </a:lnSpc>
            </a:pPr>
            <a:r>
              <a:rPr lang="en-US" sz="3099">
                <a:solidFill>
                  <a:srgbClr val="000000"/>
                </a:solidFill>
                <a:latin typeface="Canva Sans"/>
                <a:ea typeface="Canva Sans"/>
                <a:cs typeface="Canva Sans"/>
                <a:sym typeface="Canva Sans"/>
              </a:rPr>
              <a:t>Practising self-care is essential in student affairs work due to the emotionally demanding nature of the role, which can include exposure to student distress, complex decision-making, boundary management, and sustained interpersonal engagement. </a:t>
            </a:r>
            <a:r>
              <a:rPr lang="en-US" sz="3099" i="true">
                <a:solidFill>
                  <a:srgbClr val="000000"/>
                </a:solidFill>
                <a:latin typeface="Canva Sans Italics"/>
                <a:ea typeface="Canva Sans Italics"/>
                <a:cs typeface="Canva Sans Italics"/>
                <a:sym typeface="Canva Sans Italics"/>
              </a:rPr>
              <a:t>Without appropriate self-care, there is an increased risk of burnout, compassion fatigue, and reduced effectiveness in supporting students</a:t>
            </a:r>
            <a:r>
              <a:rPr lang="en-US" sz="3099">
                <a:solidFill>
                  <a:srgbClr val="000000"/>
                </a:solidFill>
                <a:latin typeface="Canva Sans"/>
                <a:ea typeface="Canva Sans"/>
                <a:cs typeface="Canva Sans"/>
                <a:sym typeface="Canva Sans"/>
              </a:rPr>
              <a:t>. (p</a:t>
            </a:r>
            <a:r>
              <a:rPr lang="en-US" sz="3099">
                <a:solidFill>
                  <a:srgbClr val="000000"/>
                </a:solidFill>
                <a:latin typeface="Canva Sans"/>
                <a:ea typeface="Canva Sans"/>
                <a:cs typeface="Canva Sans"/>
                <a:sym typeface="Canva Sans"/>
              </a:rPr>
              <a:t>. 35)</a:t>
            </a:r>
          </a:p>
          <a:p>
            <a:pPr algn="l">
              <a:lnSpc>
                <a:spcPts val="4339"/>
              </a:lnSpc>
            </a:pPr>
            <a:r>
              <a:rPr lang="en-US" sz="3099">
                <a:solidFill>
                  <a:srgbClr val="000000"/>
                </a:solidFill>
                <a:latin typeface="Canva Sans"/>
                <a:ea typeface="Canva Sans"/>
                <a:cs typeface="Canva Sans"/>
                <a:sym typeface="Canva Sans"/>
              </a:rPr>
              <a:t>(our emphasis)</a:t>
            </a:r>
          </a:p>
        </p:txBody>
      </p:sp>
      <p:sp>
        <p:nvSpPr>
          <p:cNvPr name="Freeform 3" id="3"/>
          <p:cNvSpPr/>
          <p:nvPr/>
        </p:nvSpPr>
        <p:spPr>
          <a:xfrm flipH="false" flipV="false" rot="0">
            <a:off x="11860618" y="1350908"/>
            <a:ext cx="6132507" cy="8529760"/>
          </a:xfrm>
          <a:custGeom>
            <a:avLst/>
            <a:gdLst/>
            <a:ahLst/>
            <a:cxnLst/>
            <a:rect r="r" b="b" t="t" l="l"/>
            <a:pathLst>
              <a:path h="8529760" w="6132507">
                <a:moveTo>
                  <a:pt x="0" y="0"/>
                </a:moveTo>
                <a:lnTo>
                  <a:pt x="6132507" y="0"/>
                </a:lnTo>
                <a:lnTo>
                  <a:pt x="6132507" y="8529760"/>
                </a:lnTo>
                <a:lnTo>
                  <a:pt x="0" y="8529760"/>
                </a:lnTo>
                <a:lnTo>
                  <a:pt x="0" y="0"/>
                </a:lnTo>
                <a:close/>
              </a:path>
            </a:pathLst>
          </a:custGeom>
          <a:blipFill>
            <a:blip r:embed="rId3"/>
            <a:stretch>
              <a:fillRect l="0" t="0" r="0" b="0"/>
            </a:stretch>
          </a:blipFill>
          <a:ln w="38100" cap="sq">
            <a:solidFill>
              <a:srgbClr val="000000"/>
            </a:solidFill>
            <a:prstDash val="solid"/>
            <a:miter/>
          </a:ln>
        </p:spPr>
      </p:sp>
      <p:sp>
        <p:nvSpPr>
          <p:cNvPr name="TextBox 4" id="4"/>
          <p:cNvSpPr txBox="true"/>
          <p:nvPr/>
        </p:nvSpPr>
        <p:spPr>
          <a:xfrm rot="0">
            <a:off x="283071" y="217169"/>
            <a:ext cx="14906765" cy="811531"/>
          </a:xfrm>
          <a:prstGeom prst="rect">
            <a:avLst/>
          </a:prstGeom>
        </p:spPr>
        <p:txBody>
          <a:bodyPr anchor="t" rtlCol="false" tIns="0" lIns="0" bIns="0" rIns="0">
            <a:spAutoFit/>
          </a:bodyPr>
          <a:lstStyle/>
          <a:p>
            <a:pPr algn="l">
              <a:lnSpc>
                <a:spcPts val="6719"/>
              </a:lnSpc>
            </a:pPr>
            <a:r>
              <a:rPr lang="en-US" sz="4799" b="true">
                <a:solidFill>
                  <a:srgbClr val="000000"/>
                </a:solidFill>
                <a:latin typeface="Canva Sans Bold"/>
                <a:ea typeface="Canva Sans Bold"/>
                <a:cs typeface="Canva Sans Bold"/>
                <a:sym typeface="Canva Sans Bold"/>
              </a:rPr>
              <a:t>SAI Professional Competencies Framework</a:t>
            </a:r>
          </a:p>
        </p:txBody>
      </p:sp>
      <p:sp>
        <p:nvSpPr>
          <p:cNvPr name="Freeform 5" id="5"/>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TextBox 6" id="6"/>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6512" y="1297897"/>
            <a:ext cx="11639621" cy="7910830"/>
          </a:xfrm>
          <a:prstGeom prst="rect">
            <a:avLst/>
          </a:prstGeom>
        </p:spPr>
        <p:txBody>
          <a:bodyPr anchor="t" rtlCol="false" tIns="0" lIns="0" bIns="0" rIns="0">
            <a:spAutoFit/>
          </a:bodyPr>
          <a:lstStyle/>
          <a:p>
            <a:pPr algn="l">
              <a:lnSpc>
                <a:spcPts val="3920"/>
              </a:lnSpc>
            </a:pPr>
            <a:r>
              <a:rPr lang="en-US" sz="2800">
                <a:solidFill>
                  <a:srgbClr val="000000"/>
                </a:solidFill>
                <a:latin typeface="Canva Sans"/>
                <a:ea typeface="Canva Sans"/>
                <a:cs typeface="Canva Sans"/>
                <a:sym typeface="Canva Sans"/>
              </a:rPr>
              <a:t>Approx. 33% of students annually consider withdrawing from HE (ISSE; N=40,000+) ⟶ c. 12,500 UCD students. </a:t>
            </a:r>
          </a:p>
          <a:p>
            <a:pPr algn="l">
              <a:lnSpc>
                <a:spcPts val="3920"/>
              </a:lnSpc>
            </a:pPr>
          </a:p>
          <a:p>
            <a:pPr algn="l">
              <a:lnSpc>
                <a:spcPts val="3920"/>
              </a:lnSpc>
            </a:pPr>
            <a:r>
              <a:rPr lang="en-US" sz="2800">
                <a:solidFill>
                  <a:srgbClr val="000000"/>
                </a:solidFill>
                <a:latin typeface="Canva Sans"/>
                <a:ea typeface="Canva Sans"/>
                <a:cs typeface="Canva Sans"/>
                <a:sym typeface="Canva Sans"/>
              </a:rPr>
              <a:t>Why?</a:t>
            </a:r>
            <a:r>
              <a:rPr lang="en-US" sz="2800">
                <a:solidFill>
                  <a:srgbClr val="000000"/>
                </a:solidFill>
                <a:latin typeface="Canva Sans"/>
                <a:ea typeface="Canva Sans"/>
                <a:cs typeface="Canva Sans"/>
                <a:sym typeface="Canva Sans"/>
              </a:rPr>
              <a:t> </a:t>
            </a:r>
          </a:p>
          <a:p>
            <a:pPr algn="l" marL="604521" indent="-302261" lvl="1">
              <a:lnSpc>
                <a:spcPts val="3920"/>
              </a:lnSpc>
              <a:buFont typeface="Arial"/>
              <a:buChar char="•"/>
            </a:pPr>
            <a:r>
              <a:rPr lang="en-US" b="true" sz="2800">
                <a:solidFill>
                  <a:srgbClr val="000000"/>
                </a:solidFill>
                <a:latin typeface="Canva Sans Bold"/>
                <a:ea typeface="Canva Sans Bold"/>
                <a:cs typeface="Canva Sans Bold"/>
                <a:sym typeface="Canva Sans Bold"/>
              </a:rPr>
              <a:t>ISSE 2024/25:</a:t>
            </a:r>
            <a:r>
              <a:rPr lang="en-US" sz="2800">
                <a:solidFill>
                  <a:srgbClr val="000000"/>
                </a:solidFill>
                <a:latin typeface="Canva Sans"/>
                <a:ea typeface="Canva Sans"/>
                <a:cs typeface="Canva Sans"/>
                <a:sym typeface="Canva Sans"/>
              </a:rPr>
              <a:t>  “Didn’t like programme” (17%) / “Personal” (11%).</a:t>
            </a:r>
          </a:p>
          <a:p>
            <a:pPr algn="l" marL="604521" indent="-302261" lvl="1">
              <a:lnSpc>
                <a:spcPts val="3920"/>
              </a:lnSpc>
              <a:buFont typeface="Arial"/>
              <a:buChar char="•"/>
            </a:pPr>
            <a:r>
              <a:rPr lang="en-US" b="true" sz="2800">
                <a:solidFill>
                  <a:srgbClr val="000000"/>
                </a:solidFill>
                <a:latin typeface="Canva Sans Bold"/>
                <a:ea typeface="Canva Sans Bold"/>
                <a:cs typeface="Canva Sans Bold"/>
                <a:sym typeface="Canva Sans Bold"/>
              </a:rPr>
              <a:t>UCD data:</a:t>
            </a:r>
            <a:r>
              <a:rPr lang="en-US" sz="2800">
                <a:solidFill>
                  <a:srgbClr val="000000"/>
                </a:solidFill>
                <a:latin typeface="Canva Sans"/>
                <a:ea typeface="Canva Sans"/>
                <a:cs typeface="Canva Sans"/>
                <a:sym typeface="Canva Sans"/>
              </a:rPr>
              <a:t> “Personal” (55%) / “Didn’t like course” (23%). </a:t>
            </a:r>
          </a:p>
          <a:p>
            <a:pPr algn="l">
              <a:lnSpc>
                <a:spcPts val="3920"/>
              </a:lnSpc>
            </a:pPr>
          </a:p>
          <a:p>
            <a:pPr algn="l">
              <a:lnSpc>
                <a:spcPts val="3920"/>
              </a:lnSpc>
            </a:pPr>
            <a:r>
              <a:rPr lang="en-US" sz="2800">
                <a:solidFill>
                  <a:srgbClr val="000000"/>
                </a:solidFill>
                <a:latin typeface="Canva Sans"/>
                <a:ea typeface="Canva Sans"/>
                <a:cs typeface="Canva Sans"/>
                <a:sym typeface="Canva Sans"/>
              </a:rPr>
              <a:t>How are we responding?</a:t>
            </a:r>
          </a:p>
          <a:p>
            <a:pPr algn="l" marL="604521" indent="-302261" lvl="1">
              <a:lnSpc>
                <a:spcPts val="3920"/>
              </a:lnSpc>
              <a:buFont typeface="Arial"/>
              <a:buChar char="•"/>
            </a:pPr>
            <a:r>
              <a:rPr lang="en-US" sz="2800">
                <a:solidFill>
                  <a:srgbClr val="000000"/>
                </a:solidFill>
                <a:latin typeface="Canva Sans"/>
                <a:ea typeface="Canva Sans"/>
                <a:cs typeface="Canva Sans"/>
                <a:sym typeface="Canva Sans"/>
              </a:rPr>
              <a:t>Use of early-alert systems (LEAP).</a:t>
            </a:r>
          </a:p>
          <a:p>
            <a:pPr algn="l" marL="604521" indent="-302261" lvl="1">
              <a:lnSpc>
                <a:spcPts val="3920"/>
              </a:lnSpc>
              <a:buFont typeface="Arial"/>
              <a:buChar char="•"/>
            </a:pPr>
            <a:r>
              <a:rPr lang="en-US" sz="2800">
                <a:solidFill>
                  <a:srgbClr val="000000"/>
                </a:solidFill>
                <a:latin typeface="Canva Sans"/>
                <a:ea typeface="Canva Sans"/>
                <a:cs typeface="Canva Sans"/>
                <a:sym typeface="Canva Sans"/>
              </a:rPr>
              <a:t>Peer-support programmes alongside this. </a:t>
            </a:r>
          </a:p>
          <a:p>
            <a:pPr algn="l" marL="1209042" indent="-403014" lvl="2">
              <a:lnSpc>
                <a:spcPts val="3920"/>
              </a:lnSpc>
              <a:buFont typeface="Arial"/>
              <a:buChar char="⚬"/>
            </a:pPr>
            <a:r>
              <a:rPr lang="en-US" b="true" sz="2800">
                <a:solidFill>
                  <a:srgbClr val="000000"/>
                </a:solidFill>
                <a:latin typeface="Canva Sans Bold"/>
                <a:ea typeface="Canva Sans Bold"/>
                <a:cs typeface="Canva Sans Bold"/>
                <a:sym typeface="Canva Sans Bold"/>
              </a:rPr>
              <a:t>Mind Your Mate: </a:t>
            </a:r>
            <a:r>
              <a:rPr lang="en-US" sz="2800">
                <a:solidFill>
                  <a:srgbClr val="000000"/>
                </a:solidFill>
                <a:latin typeface="Canva Sans"/>
                <a:ea typeface="Canva Sans"/>
                <a:cs typeface="Canva Sans"/>
                <a:sym typeface="Canva Sans"/>
              </a:rPr>
              <a:t>Upskilling students to support peers.</a:t>
            </a:r>
          </a:p>
          <a:p>
            <a:pPr algn="l" marL="1209042" indent="-403014" lvl="2">
              <a:lnSpc>
                <a:spcPts val="3920"/>
              </a:lnSpc>
              <a:buFont typeface="Arial"/>
              <a:buChar char="⚬"/>
            </a:pPr>
            <a:r>
              <a:rPr lang="en-US" b="true" sz="2800">
                <a:solidFill>
                  <a:srgbClr val="000000"/>
                </a:solidFill>
                <a:latin typeface="Canva Sans Bold"/>
                <a:ea typeface="Canva Sans Bold"/>
                <a:cs typeface="Canva Sans Bold"/>
                <a:sym typeface="Canva Sans Bold"/>
              </a:rPr>
              <a:t>Focushub: </a:t>
            </a:r>
            <a:r>
              <a:rPr lang="en-US" sz="2800">
                <a:solidFill>
                  <a:srgbClr val="000000"/>
                </a:solidFill>
                <a:latin typeface="Canva Sans"/>
                <a:ea typeface="Canva Sans"/>
                <a:cs typeface="Canva Sans"/>
                <a:sym typeface="Canva Sans"/>
              </a:rPr>
              <a:t>Informal body-doubling study sessions that support focus and accountability.</a:t>
            </a:r>
          </a:p>
          <a:p>
            <a:pPr algn="l" marL="1209042" indent="-403014" lvl="2">
              <a:lnSpc>
                <a:spcPts val="3920"/>
              </a:lnSpc>
              <a:buFont typeface="Arial"/>
              <a:buChar char="⚬"/>
            </a:pPr>
            <a:r>
              <a:rPr lang="en-US" b="true" sz="2800">
                <a:solidFill>
                  <a:srgbClr val="000000"/>
                </a:solidFill>
                <a:latin typeface="Canva Sans Bold"/>
                <a:ea typeface="Canva Sans Bold"/>
                <a:cs typeface="Canva Sans Bold"/>
                <a:sym typeface="Canva Sans Bold"/>
              </a:rPr>
              <a:t>CampUs Collective:</a:t>
            </a:r>
            <a:r>
              <a:rPr lang="en-US" sz="2800">
                <a:solidFill>
                  <a:srgbClr val="000000"/>
                </a:solidFill>
                <a:latin typeface="Canva Sans"/>
                <a:ea typeface="Canva Sans"/>
                <a:cs typeface="Canva Sans"/>
                <a:sym typeface="Canva Sans"/>
              </a:rPr>
              <a:t> Student-led projects that foster connection, belonging and leadership development.</a:t>
            </a:r>
          </a:p>
          <a:p>
            <a:pPr algn="l" marL="1209042" indent="-403014" lvl="2">
              <a:lnSpc>
                <a:spcPts val="3920"/>
              </a:lnSpc>
              <a:buFont typeface="Arial"/>
              <a:buChar char="⚬"/>
            </a:pPr>
            <a:r>
              <a:rPr lang="en-US" sz="2800">
                <a:solidFill>
                  <a:srgbClr val="000000"/>
                </a:solidFill>
                <a:latin typeface="Canva Sans"/>
                <a:ea typeface="Canva Sans"/>
                <a:cs typeface="Canva Sans"/>
                <a:sym typeface="Canva Sans"/>
              </a:rPr>
              <a:t>Awareness-raising of support services. </a:t>
            </a:r>
          </a:p>
        </p:txBody>
      </p:sp>
      <p:sp>
        <p:nvSpPr>
          <p:cNvPr name="Freeform 3" id="3"/>
          <p:cNvSpPr/>
          <p:nvPr/>
        </p:nvSpPr>
        <p:spPr>
          <a:xfrm flipH="false" flipV="false" rot="0">
            <a:off x="11976133" y="1167087"/>
            <a:ext cx="5817539" cy="8229600"/>
          </a:xfrm>
          <a:custGeom>
            <a:avLst/>
            <a:gdLst/>
            <a:ahLst/>
            <a:cxnLst/>
            <a:rect r="r" b="b" t="t" l="l"/>
            <a:pathLst>
              <a:path h="8229600" w="5817539">
                <a:moveTo>
                  <a:pt x="0" y="0"/>
                </a:moveTo>
                <a:lnTo>
                  <a:pt x="5817539" y="0"/>
                </a:lnTo>
                <a:lnTo>
                  <a:pt x="5817539" y="8229600"/>
                </a:lnTo>
                <a:lnTo>
                  <a:pt x="0" y="8229600"/>
                </a:lnTo>
                <a:lnTo>
                  <a:pt x="0" y="0"/>
                </a:lnTo>
                <a:close/>
              </a:path>
            </a:pathLst>
          </a:custGeom>
          <a:blipFill>
            <a:blip r:embed="rId3"/>
            <a:stretch>
              <a:fillRect l="0" t="0" r="0" b="0"/>
            </a:stretch>
          </a:blipFill>
          <a:ln w="38100" cap="sq">
            <a:solidFill>
              <a:srgbClr val="000000"/>
            </a:solidFill>
            <a:prstDash val="solid"/>
            <a:miter/>
          </a:ln>
        </p:spPr>
      </p:sp>
      <p:sp>
        <p:nvSpPr>
          <p:cNvPr name="TextBox 4" id="4"/>
          <p:cNvSpPr txBox="true"/>
          <p:nvPr/>
        </p:nvSpPr>
        <p:spPr>
          <a:xfrm rot="0">
            <a:off x="336512" y="229613"/>
            <a:ext cx="12034922" cy="920116"/>
          </a:xfrm>
          <a:prstGeom prst="rect">
            <a:avLst/>
          </a:prstGeom>
        </p:spPr>
        <p:txBody>
          <a:bodyPr anchor="t" rtlCol="false" tIns="0" lIns="0" bIns="0" rIns="0">
            <a:spAutoFit/>
          </a:bodyPr>
          <a:lstStyle/>
          <a:p>
            <a:pPr algn="l">
              <a:lnSpc>
                <a:spcPts val="7559"/>
              </a:lnSpc>
            </a:pPr>
            <a:r>
              <a:rPr lang="en-US" sz="5399" b="true">
                <a:solidFill>
                  <a:srgbClr val="000000"/>
                </a:solidFill>
                <a:latin typeface="Canva Sans Bold"/>
                <a:ea typeface="Canva Sans Bold"/>
                <a:cs typeface="Canva Sans Bold"/>
                <a:sym typeface="Canva Sans Bold"/>
              </a:rPr>
              <a:t>What do the data tell us?</a:t>
            </a:r>
          </a:p>
        </p:txBody>
      </p:sp>
      <p:sp>
        <p:nvSpPr>
          <p:cNvPr name="Freeform 5" id="5"/>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TextBox 6" id="6"/>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3"/>
            <a:stretch>
              <a:fillRect l="0" t="0" r="0" b="0"/>
            </a:stretch>
          </a:blipFill>
        </p:spPr>
      </p:sp>
      <p:sp>
        <p:nvSpPr>
          <p:cNvPr name="Freeform 3" id="3"/>
          <p:cNvSpPr/>
          <p:nvPr/>
        </p:nvSpPr>
        <p:spPr>
          <a:xfrm flipH="false" flipV="false" rot="0">
            <a:off x="10739002" y="2674105"/>
            <a:ext cx="7548998" cy="5255990"/>
          </a:xfrm>
          <a:custGeom>
            <a:avLst/>
            <a:gdLst/>
            <a:ahLst/>
            <a:cxnLst/>
            <a:rect r="r" b="b" t="t" l="l"/>
            <a:pathLst>
              <a:path h="5255990" w="7548998">
                <a:moveTo>
                  <a:pt x="0" y="0"/>
                </a:moveTo>
                <a:lnTo>
                  <a:pt x="7548998" y="0"/>
                </a:lnTo>
                <a:lnTo>
                  <a:pt x="7548998" y="5255990"/>
                </a:lnTo>
                <a:lnTo>
                  <a:pt x="0" y="5255990"/>
                </a:lnTo>
                <a:lnTo>
                  <a:pt x="0" y="0"/>
                </a:lnTo>
                <a:close/>
              </a:path>
            </a:pathLst>
          </a:custGeom>
          <a:blipFill>
            <a:blip r:embed="rId4"/>
            <a:stretch>
              <a:fillRect l="0" t="0" r="0" b="0"/>
            </a:stretch>
          </a:blipFill>
        </p:spPr>
      </p:sp>
      <p:sp>
        <p:nvSpPr>
          <p:cNvPr name="Freeform 4" id="4"/>
          <p:cNvSpPr/>
          <p:nvPr/>
        </p:nvSpPr>
        <p:spPr>
          <a:xfrm flipH="false" flipV="false" rot="0">
            <a:off x="12365469" y="2025850"/>
            <a:ext cx="4296065" cy="648255"/>
          </a:xfrm>
          <a:custGeom>
            <a:avLst/>
            <a:gdLst/>
            <a:ahLst/>
            <a:cxnLst/>
            <a:rect r="r" b="b" t="t" l="l"/>
            <a:pathLst>
              <a:path h="648255" w="4296065">
                <a:moveTo>
                  <a:pt x="0" y="0"/>
                </a:moveTo>
                <a:lnTo>
                  <a:pt x="4296064" y="0"/>
                </a:lnTo>
                <a:lnTo>
                  <a:pt x="4296064" y="648255"/>
                </a:lnTo>
                <a:lnTo>
                  <a:pt x="0" y="648255"/>
                </a:lnTo>
                <a:lnTo>
                  <a:pt x="0" y="0"/>
                </a:lnTo>
                <a:close/>
              </a:path>
            </a:pathLst>
          </a:custGeom>
          <a:blipFill>
            <a:blip r:embed="rId5"/>
            <a:stretch>
              <a:fillRect l="0" t="0" r="0" b="0"/>
            </a:stretch>
          </a:blipFill>
        </p:spPr>
      </p:sp>
      <p:sp>
        <p:nvSpPr>
          <p:cNvPr name="TextBox 5" id="5"/>
          <p:cNvSpPr txBox="true"/>
          <p:nvPr/>
        </p:nvSpPr>
        <p:spPr>
          <a:xfrm rot="0">
            <a:off x="524024" y="1398271"/>
            <a:ext cx="10006315" cy="7916424"/>
          </a:xfrm>
          <a:prstGeom prst="rect">
            <a:avLst/>
          </a:prstGeom>
        </p:spPr>
        <p:txBody>
          <a:bodyPr anchor="t" rtlCol="false" tIns="0" lIns="0" bIns="0" rIns="0">
            <a:spAutoFit/>
          </a:bodyPr>
          <a:lstStyle/>
          <a:p>
            <a:pPr algn="l">
              <a:lnSpc>
                <a:spcPts val="3079"/>
              </a:lnSpc>
            </a:pPr>
          </a:p>
          <a:p>
            <a:pPr algn="l">
              <a:lnSpc>
                <a:spcPts val="3499"/>
              </a:lnSpc>
            </a:pPr>
            <a:r>
              <a:rPr lang="en-US" sz="2499">
                <a:solidFill>
                  <a:srgbClr val="000000"/>
                </a:solidFill>
                <a:latin typeface="Canva Sans"/>
                <a:ea typeface="Canva Sans"/>
                <a:cs typeface="Canva Sans"/>
                <a:sym typeface="Canva Sans"/>
              </a:rPr>
              <a:t> </a:t>
            </a:r>
          </a:p>
          <a:p>
            <a:pPr algn="l">
              <a:lnSpc>
                <a:spcPts val="3499"/>
              </a:lnSpc>
            </a:pPr>
            <a:r>
              <a:rPr lang="en-US" sz="2499" b="true">
                <a:solidFill>
                  <a:srgbClr val="000000"/>
                </a:solidFill>
                <a:latin typeface="Canva Sans Bold"/>
                <a:ea typeface="Canva Sans Bold"/>
                <a:cs typeface="Canva Sans Bold"/>
                <a:sym typeface="Canva Sans Bold"/>
              </a:rPr>
              <a:t>LEAP</a:t>
            </a:r>
            <a:r>
              <a:rPr lang="en-US" sz="2499">
                <a:solidFill>
                  <a:srgbClr val="000000"/>
                </a:solidFill>
                <a:latin typeface="Canva Sans"/>
                <a:ea typeface="Canva Sans"/>
                <a:cs typeface="Canva Sans"/>
                <a:sym typeface="Canva Sans"/>
              </a:rPr>
              <a:t> </a:t>
            </a:r>
            <a:r>
              <a:rPr lang="en-US" sz="2499" b="true">
                <a:solidFill>
                  <a:srgbClr val="000000"/>
                </a:solidFill>
                <a:latin typeface="Canva Sans Bold"/>
                <a:ea typeface="Canva Sans Bold"/>
                <a:cs typeface="Canva Sans Bold"/>
                <a:sym typeface="Canva Sans Bold"/>
              </a:rPr>
              <a:t>Aim</a:t>
            </a:r>
          </a:p>
          <a:p>
            <a:pPr algn="l">
              <a:lnSpc>
                <a:spcPts val="3499"/>
              </a:lnSpc>
            </a:pPr>
            <a:r>
              <a:rPr lang="en-US" sz="2499">
                <a:solidFill>
                  <a:srgbClr val="000000"/>
                </a:solidFill>
                <a:latin typeface="Canva Sans"/>
                <a:ea typeface="Canva Sans"/>
                <a:cs typeface="Canva Sans"/>
                <a:sym typeface="Canva Sans"/>
              </a:rPr>
              <a:t>Help students transition to UCD by linking analytics with support</a:t>
            </a:r>
          </a:p>
          <a:p>
            <a:pPr algn="l">
              <a:lnSpc>
                <a:spcPts val="3499"/>
              </a:lnSpc>
            </a:pPr>
          </a:p>
          <a:p>
            <a:pPr algn="l">
              <a:lnSpc>
                <a:spcPts val="3499"/>
              </a:lnSpc>
            </a:pPr>
            <a:r>
              <a:rPr lang="en-US" sz="2499" b="true">
                <a:solidFill>
                  <a:srgbClr val="000000"/>
                </a:solidFill>
                <a:latin typeface="Canva Sans Bold"/>
                <a:ea typeface="Canva Sans Bold"/>
                <a:cs typeface="Canva Sans Bold"/>
                <a:sym typeface="Canva Sans Bold"/>
              </a:rPr>
              <a:t>Our</a:t>
            </a:r>
            <a:r>
              <a:rPr lang="en-US" sz="2499">
                <a:solidFill>
                  <a:srgbClr val="000000"/>
                </a:solidFill>
                <a:latin typeface="Canva Sans"/>
                <a:ea typeface="Canva Sans"/>
                <a:cs typeface="Canva Sans"/>
                <a:sym typeface="Canva Sans"/>
              </a:rPr>
              <a:t> </a:t>
            </a:r>
            <a:r>
              <a:rPr lang="en-US" sz="2499" b="true">
                <a:solidFill>
                  <a:srgbClr val="000000"/>
                </a:solidFill>
                <a:latin typeface="Canva Sans Bold"/>
                <a:ea typeface="Canva Sans Bold"/>
                <a:cs typeface="Canva Sans Bold"/>
                <a:sym typeface="Canva Sans Bold"/>
              </a:rPr>
              <a:t>Approach</a:t>
            </a:r>
          </a:p>
          <a:p>
            <a:pPr algn="l">
              <a:lnSpc>
                <a:spcPts val="3499"/>
              </a:lnSpc>
            </a:pPr>
            <a:r>
              <a:rPr lang="en-US" sz="2499">
                <a:solidFill>
                  <a:srgbClr val="000000"/>
                </a:solidFill>
                <a:latin typeface="Canva Sans"/>
                <a:ea typeface="Canva Sans"/>
                <a:cs typeface="Canva Sans"/>
                <a:sym typeface="Canva Sans"/>
              </a:rPr>
              <a:t>Develop weekly programme-level VLE data report for Advisers </a:t>
            </a:r>
          </a:p>
          <a:p>
            <a:pPr algn="l">
              <a:lnSpc>
                <a:spcPts val="3499"/>
              </a:lnSpc>
            </a:pPr>
          </a:p>
          <a:p>
            <a:pPr algn="l">
              <a:lnSpc>
                <a:spcPts val="3499"/>
              </a:lnSpc>
            </a:pPr>
            <a:r>
              <a:rPr lang="en-US" sz="2499" b="true">
                <a:solidFill>
                  <a:srgbClr val="000000"/>
                </a:solidFill>
                <a:latin typeface="Canva Sans Bold"/>
                <a:ea typeface="Canva Sans Bold"/>
                <a:cs typeface="Canva Sans Bold"/>
                <a:sym typeface="Canva Sans Bold"/>
              </a:rPr>
              <a:t>Our</a:t>
            </a:r>
            <a:r>
              <a:rPr lang="en-US" sz="2499">
                <a:solidFill>
                  <a:srgbClr val="000000"/>
                </a:solidFill>
                <a:latin typeface="Canva Sans"/>
                <a:ea typeface="Canva Sans"/>
                <a:cs typeface="Canva Sans"/>
                <a:sym typeface="Canva Sans"/>
              </a:rPr>
              <a:t> </a:t>
            </a:r>
            <a:r>
              <a:rPr lang="en-US" sz="2499" b="true">
                <a:solidFill>
                  <a:srgbClr val="000000"/>
                </a:solidFill>
                <a:latin typeface="Canva Sans Bold"/>
                <a:ea typeface="Canva Sans Bold"/>
                <a:cs typeface="Canva Sans Bold"/>
                <a:sym typeface="Canva Sans Bold"/>
              </a:rPr>
              <a:t>Assumptions</a:t>
            </a:r>
          </a:p>
          <a:p>
            <a:pPr algn="l">
              <a:lnSpc>
                <a:spcPts val="3499"/>
              </a:lnSpc>
            </a:pPr>
            <a:r>
              <a:rPr lang="en-US" sz="2499" b="true">
                <a:solidFill>
                  <a:srgbClr val="000000"/>
                </a:solidFill>
                <a:latin typeface="Canva Sans Bold"/>
                <a:ea typeface="Canva Sans Bold"/>
                <a:cs typeface="Canva Sans Bold"/>
                <a:sym typeface="Canva Sans Bold"/>
              </a:rPr>
              <a:t> 1</a:t>
            </a:r>
            <a:r>
              <a:rPr lang="en-US" sz="2499">
                <a:solidFill>
                  <a:srgbClr val="000000"/>
                </a:solidFill>
                <a:latin typeface="Canva Sans"/>
                <a:ea typeface="Canva Sans"/>
                <a:cs typeface="Canva Sans"/>
                <a:sym typeface="Canva Sans"/>
              </a:rPr>
              <a:t>. Disengagement is reflected in the VLE and assessment</a:t>
            </a:r>
          </a:p>
          <a:p>
            <a:pPr algn="l">
              <a:lnSpc>
                <a:spcPts val="3499"/>
              </a:lnSpc>
            </a:pPr>
            <a:r>
              <a:rPr lang="en-US" sz="2499" b="true">
                <a:solidFill>
                  <a:srgbClr val="000000"/>
                </a:solidFill>
                <a:latin typeface="Canva Sans Bold"/>
                <a:ea typeface="Canva Sans Bold"/>
                <a:cs typeface="Canva Sans Bold"/>
                <a:sym typeface="Canva Sans Bold"/>
              </a:rPr>
              <a:t>2.</a:t>
            </a:r>
            <a:r>
              <a:rPr lang="en-US" sz="2499">
                <a:solidFill>
                  <a:srgbClr val="000000"/>
                </a:solidFill>
                <a:latin typeface="Canva Sans"/>
                <a:ea typeface="Canva Sans"/>
                <a:cs typeface="Canva Sans"/>
                <a:sym typeface="Canva Sans"/>
              </a:rPr>
              <a:t> Early identification &amp; support mitigates wellbeing challenges</a:t>
            </a:r>
          </a:p>
          <a:p>
            <a:pPr algn="l">
              <a:lnSpc>
                <a:spcPts val="3499"/>
              </a:lnSpc>
            </a:pPr>
          </a:p>
          <a:p>
            <a:pPr algn="l">
              <a:lnSpc>
                <a:spcPts val="3499"/>
              </a:lnSpc>
            </a:pPr>
            <a:r>
              <a:rPr lang="en-US" sz="2499" b="true">
                <a:solidFill>
                  <a:srgbClr val="000000"/>
                </a:solidFill>
                <a:latin typeface="Canva Sans Bold"/>
                <a:ea typeface="Canva Sans Bold"/>
                <a:cs typeface="Canva Sans Bold"/>
                <a:sym typeface="Canva Sans Bold"/>
              </a:rPr>
              <a:t>Impact</a:t>
            </a:r>
          </a:p>
          <a:p>
            <a:pPr algn="l">
              <a:lnSpc>
                <a:spcPts val="3499"/>
              </a:lnSpc>
            </a:pPr>
            <a:r>
              <a:rPr lang="en-US" sz="2499">
                <a:solidFill>
                  <a:srgbClr val="000000"/>
                </a:solidFill>
                <a:latin typeface="Canva Sans"/>
                <a:ea typeface="Canva Sans"/>
                <a:cs typeface="Canva Sans"/>
                <a:sym typeface="Canva Sans"/>
              </a:rPr>
              <a:t>LEAP is not a silver bullet, but it ensures that: </a:t>
            </a:r>
          </a:p>
          <a:p>
            <a:pPr algn="l">
              <a:lnSpc>
                <a:spcPts val="700"/>
              </a:lnSpc>
            </a:pPr>
          </a:p>
          <a:p>
            <a:pPr algn="l" marL="539749" indent="-269874" lvl="1">
              <a:lnSpc>
                <a:spcPts val="3499"/>
              </a:lnSpc>
              <a:buAutoNum type="arabicPeriod" startAt="1"/>
            </a:pPr>
            <a:r>
              <a:rPr lang="en-US" sz="2499">
                <a:solidFill>
                  <a:srgbClr val="000000"/>
                </a:solidFill>
                <a:latin typeface="Canva Sans"/>
                <a:ea typeface="Canva Sans"/>
                <a:cs typeface="Canva Sans"/>
                <a:sym typeface="Canva Sans"/>
              </a:rPr>
              <a:t>Fewer students end up in crisis situations</a:t>
            </a:r>
          </a:p>
          <a:p>
            <a:pPr algn="l" marL="539749" indent="-269874" lvl="1">
              <a:lnSpc>
                <a:spcPts val="3499"/>
              </a:lnSpc>
              <a:buAutoNum type="arabicPeriod" startAt="1"/>
            </a:pPr>
            <a:r>
              <a:rPr lang="en-US" sz="2499">
                <a:solidFill>
                  <a:srgbClr val="000000"/>
                </a:solidFill>
                <a:latin typeface="Canva Sans"/>
                <a:ea typeface="Canva Sans"/>
                <a:cs typeface="Canva Sans"/>
                <a:sym typeface="Canva Sans"/>
              </a:rPr>
              <a:t>Our student affairs leaders</a:t>
            </a:r>
            <a:r>
              <a:rPr lang="en-US" sz="2499">
                <a:solidFill>
                  <a:srgbClr val="000000"/>
                </a:solidFill>
                <a:latin typeface="Canva Sans"/>
                <a:ea typeface="Canva Sans"/>
                <a:cs typeface="Canva Sans"/>
                <a:sym typeface="Canva Sans"/>
              </a:rPr>
              <a:t> who manage crises have more  data early on to better inform &amp; prepare crisis responses</a:t>
            </a:r>
          </a:p>
          <a:p>
            <a:pPr algn="l" marL="539749" indent="-269874" lvl="1">
              <a:lnSpc>
                <a:spcPts val="3499"/>
              </a:lnSpc>
              <a:buAutoNum type="arabicPeriod" startAt="1"/>
            </a:pPr>
          </a:p>
        </p:txBody>
      </p:sp>
      <p:sp>
        <p:nvSpPr>
          <p:cNvPr name="TextBox 6" id="6"/>
          <p:cNvSpPr txBox="true"/>
          <p:nvPr/>
        </p:nvSpPr>
        <p:spPr>
          <a:xfrm rot="0">
            <a:off x="524024" y="516254"/>
            <a:ext cx="12697954" cy="920116"/>
          </a:xfrm>
          <a:prstGeom prst="rect">
            <a:avLst/>
          </a:prstGeom>
        </p:spPr>
        <p:txBody>
          <a:bodyPr anchor="t" rtlCol="false" tIns="0" lIns="0" bIns="0" rIns="0">
            <a:spAutoFit/>
          </a:bodyPr>
          <a:lstStyle/>
          <a:p>
            <a:pPr algn="l">
              <a:lnSpc>
                <a:spcPts val="7559"/>
              </a:lnSpc>
            </a:pPr>
            <a:r>
              <a:rPr lang="en-US" sz="5399" b="true">
                <a:solidFill>
                  <a:srgbClr val="000000"/>
                </a:solidFill>
                <a:latin typeface="Canva Sans Bold"/>
                <a:ea typeface="Canva Sans Bold"/>
                <a:cs typeface="Canva Sans Bold"/>
                <a:sym typeface="Canva Sans Bold"/>
              </a:rPr>
              <a:t>UCD LEAP: How can the data help us?</a:t>
            </a:r>
          </a:p>
        </p:txBody>
      </p:sp>
      <p:sp>
        <p:nvSpPr>
          <p:cNvPr name="TextBox 7" id="7"/>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
        <p:nvSpPr>
          <p:cNvPr name="AutoShape 8" id="8"/>
          <p:cNvSpPr/>
          <p:nvPr/>
        </p:nvSpPr>
        <p:spPr>
          <a:xfrm>
            <a:off x="2884099" y="3797344"/>
            <a:ext cx="7854903" cy="0"/>
          </a:xfrm>
          <a:prstGeom prst="line">
            <a:avLst/>
          </a:prstGeom>
          <a:ln cap="flat" w="38100">
            <a:solidFill>
              <a:srgbClr val="000000"/>
            </a:solidFill>
            <a:prstDash val="solid"/>
            <a:headEnd type="none" len="sm" w="sm"/>
            <a:tailEnd type="triangle" len="med" w="lg"/>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483724" y="1361373"/>
            <a:ext cx="9320552" cy="5732139"/>
          </a:xfrm>
          <a:custGeom>
            <a:avLst/>
            <a:gdLst/>
            <a:ahLst/>
            <a:cxnLst/>
            <a:rect r="r" b="b" t="t" l="l"/>
            <a:pathLst>
              <a:path h="5732139" w="9320552">
                <a:moveTo>
                  <a:pt x="0" y="0"/>
                </a:moveTo>
                <a:lnTo>
                  <a:pt x="9320552" y="0"/>
                </a:lnTo>
                <a:lnTo>
                  <a:pt x="9320552" y="5732139"/>
                </a:lnTo>
                <a:lnTo>
                  <a:pt x="0" y="5732139"/>
                </a:lnTo>
                <a:lnTo>
                  <a:pt x="0" y="0"/>
                </a:lnTo>
                <a:close/>
              </a:path>
            </a:pathLst>
          </a:custGeom>
          <a:blipFill>
            <a:blip r:embed="rId3"/>
            <a:stretch>
              <a:fillRect l="0" t="0" r="0" b="0"/>
            </a:stretch>
          </a:blipFill>
        </p:spPr>
      </p:sp>
      <p:sp>
        <p:nvSpPr>
          <p:cNvPr name="TextBox 3" id="3"/>
          <p:cNvSpPr txBox="true"/>
          <p:nvPr/>
        </p:nvSpPr>
        <p:spPr>
          <a:xfrm rot="0">
            <a:off x="864318" y="7248006"/>
            <a:ext cx="16559364" cy="2150110"/>
          </a:xfrm>
          <a:prstGeom prst="rect">
            <a:avLst/>
          </a:prstGeom>
        </p:spPr>
        <p:txBody>
          <a:bodyPr anchor="t" rtlCol="false" tIns="0" lIns="0" bIns="0" rIns="0">
            <a:spAutoFit/>
          </a:bodyPr>
          <a:lstStyle/>
          <a:p>
            <a:pPr algn="l" marL="669291" indent="-334646" lvl="1">
              <a:lnSpc>
                <a:spcPts val="4340"/>
              </a:lnSpc>
              <a:buFont typeface="Arial"/>
              <a:buChar char="•"/>
            </a:pPr>
            <a:r>
              <a:rPr lang="en-US" sz="3100">
                <a:solidFill>
                  <a:srgbClr val="000000"/>
                </a:solidFill>
                <a:latin typeface="Canva Sans"/>
                <a:ea typeface="Canva Sans"/>
                <a:cs typeface="Canva Sans"/>
                <a:sym typeface="Canva Sans"/>
              </a:rPr>
              <a:t>From implicit practice to intentional system-buil</a:t>
            </a:r>
            <a:r>
              <a:rPr lang="en-US" sz="3100">
                <a:solidFill>
                  <a:srgbClr val="000000"/>
                </a:solidFill>
                <a:latin typeface="Canva Sans"/>
                <a:ea typeface="Canva Sans"/>
                <a:cs typeface="Canva Sans"/>
                <a:sym typeface="Canva Sans"/>
              </a:rPr>
              <a:t>ding.</a:t>
            </a:r>
          </a:p>
          <a:p>
            <a:pPr algn="l" marL="669291" indent="-334646" lvl="1">
              <a:lnSpc>
                <a:spcPts val="4340"/>
              </a:lnSpc>
              <a:buFont typeface="Arial"/>
              <a:buChar char="•"/>
            </a:pPr>
            <a:r>
              <a:rPr lang="en-US" sz="3100">
                <a:solidFill>
                  <a:srgbClr val="000000"/>
                </a:solidFill>
                <a:latin typeface="Canva Sans"/>
                <a:ea typeface="Canva Sans"/>
                <a:cs typeface="Canva Sans"/>
                <a:sym typeface="Canva Sans"/>
              </a:rPr>
              <a:t>Real-time response still required. </a:t>
            </a:r>
          </a:p>
          <a:p>
            <a:pPr algn="l" marL="669291" indent="-334646" lvl="1">
              <a:lnSpc>
                <a:spcPts val="4340"/>
              </a:lnSpc>
              <a:buFont typeface="Arial"/>
              <a:buChar char="•"/>
            </a:pPr>
            <a:r>
              <a:rPr lang="en-US" sz="3100">
                <a:solidFill>
                  <a:srgbClr val="000000"/>
                </a:solidFill>
                <a:latin typeface="Canva Sans"/>
                <a:ea typeface="Canva Sans"/>
                <a:cs typeface="Canva Sans"/>
                <a:sym typeface="Canva Sans"/>
              </a:rPr>
              <a:t>Turning practice into systems change so as to ensure that magic isn’t the only thing holding the system together.</a:t>
            </a:r>
          </a:p>
        </p:txBody>
      </p:sp>
      <p:sp>
        <p:nvSpPr>
          <p:cNvPr name="TextBox 4" id="4"/>
          <p:cNvSpPr txBox="true"/>
          <p:nvPr/>
        </p:nvSpPr>
        <p:spPr>
          <a:xfrm rot="0">
            <a:off x="3126539" y="229613"/>
            <a:ext cx="12034922" cy="920116"/>
          </a:xfrm>
          <a:prstGeom prst="rect">
            <a:avLst/>
          </a:prstGeom>
        </p:spPr>
        <p:txBody>
          <a:bodyPr anchor="t" rtlCol="false" tIns="0" lIns="0" bIns="0" rIns="0">
            <a:spAutoFit/>
          </a:bodyPr>
          <a:lstStyle/>
          <a:p>
            <a:pPr algn="ctr">
              <a:lnSpc>
                <a:spcPts val="7559"/>
              </a:lnSpc>
            </a:pPr>
            <a:r>
              <a:rPr lang="en-US" sz="5399" b="true">
                <a:solidFill>
                  <a:srgbClr val="000000"/>
                </a:solidFill>
                <a:latin typeface="Canva Sans Bold"/>
                <a:ea typeface="Canva Sans Bold"/>
                <a:cs typeface="Canva Sans Bold"/>
                <a:sym typeface="Canva Sans Bold"/>
              </a:rPr>
              <a:t>Practising magic, designing calm</a:t>
            </a:r>
          </a:p>
        </p:txBody>
      </p:sp>
      <p:sp>
        <p:nvSpPr>
          <p:cNvPr name="Freeform 5" id="5"/>
          <p:cNvSpPr/>
          <p:nvPr/>
        </p:nvSpPr>
        <p:spPr>
          <a:xfrm flipH="false" flipV="false" rot="0">
            <a:off x="17259300" y="198914"/>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Freeform 6" id="6"/>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TextBox 7" id="7"/>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03548" y="1971846"/>
            <a:ext cx="17884452" cy="66827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Contact</a:t>
            </a:r>
          </a:p>
          <a:p>
            <a:pPr algn="l">
              <a:lnSpc>
                <a:spcPts val="3359"/>
              </a:lnSpc>
            </a:pPr>
            <a:r>
              <a:rPr lang="en-US" sz="2400">
                <a:solidFill>
                  <a:srgbClr val="000000"/>
                </a:solidFill>
                <a:latin typeface="Canva Sans"/>
                <a:ea typeface="Canva Sans"/>
                <a:cs typeface="Canva Sans"/>
                <a:sym typeface="Canva Sans"/>
              </a:rPr>
              <a:t>Niamh: niamh.nestor@ucd.ie</a:t>
            </a:r>
          </a:p>
          <a:p>
            <a:pPr algn="l">
              <a:lnSpc>
                <a:spcPts val="3359"/>
              </a:lnSpc>
            </a:pPr>
            <a:r>
              <a:rPr lang="en-US" sz="2400">
                <a:solidFill>
                  <a:srgbClr val="000000"/>
                </a:solidFill>
                <a:latin typeface="Canva Sans"/>
                <a:ea typeface="Canva Sans"/>
                <a:cs typeface="Canva Sans"/>
                <a:sym typeface="Canva Sans"/>
              </a:rPr>
              <a:t>John: john.wyatt@ucd.ie</a:t>
            </a:r>
          </a:p>
          <a:p>
            <a:pPr algn="l">
              <a:lnSpc>
                <a:spcPts val="3359"/>
              </a:lnSpc>
            </a:pPr>
          </a:p>
          <a:p>
            <a:pPr algn="l">
              <a:lnSpc>
                <a:spcPts val="3359"/>
              </a:lnSpc>
            </a:pPr>
            <a:r>
              <a:rPr lang="en-US" sz="2400">
                <a:solidFill>
                  <a:srgbClr val="000000"/>
                </a:solidFill>
                <a:latin typeface="Canva Sans"/>
                <a:ea typeface="Canva Sans"/>
                <a:cs typeface="Canva Sans"/>
                <a:sym typeface="Canva Sans"/>
              </a:rPr>
              <a:t>Helpful links:</a:t>
            </a:r>
          </a:p>
          <a:p>
            <a:pPr algn="l">
              <a:lnSpc>
                <a:spcPts val="3359"/>
              </a:lnSpc>
            </a:pPr>
            <a:r>
              <a:rPr lang="en-US" sz="2400">
                <a:solidFill>
                  <a:srgbClr val="000000"/>
                </a:solidFill>
                <a:latin typeface="Canva Sans"/>
                <a:ea typeface="Canva Sans"/>
                <a:cs typeface="Canva Sans"/>
                <a:sym typeface="Canva Sans"/>
              </a:rPr>
              <a:t>UCD Student Advisory Service website: https://www.ucd.ie/studentadvisers/</a:t>
            </a:r>
          </a:p>
          <a:p>
            <a:pPr algn="l">
              <a:lnSpc>
                <a:spcPts val="3359"/>
              </a:lnSpc>
            </a:pPr>
            <a:r>
              <a:rPr lang="en-US" sz="2400">
                <a:solidFill>
                  <a:srgbClr val="000000"/>
                </a:solidFill>
                <a:latin typeface="Canva Sans"/>
                <a:ea typeface="Canva Sans"/>
                <a:cs typeface="Canva Sans"/>
                <a:sym typeface="Canva Sans"/>
              </a:rPr>
              <a:t>Our student guides: https://www.ucd.ie/studentadvisers/studentguides/</a:t>
            </a:r>
          </a:p>
          <a:p>
            <a:pPr algn="l">
              <a:lnSpc>
                <a:spcPts val="3359"/>
              </a:lnSpc>
            </a:pPr>
          </a:p>
          <a:p>
            <a:pPr algn="l">
              <a:lnSpc>
                <a:spcPts val="3359"/>
              </a:lnSpc>
            </a:pPr>
            <a:r>
              <a:rPr lang="en-US" sz="2400">
                <a:solidFill>
                  <a:srgbClr val="000000"/>
                </a:solidFill>
                <a:latin typeface="Canva Sans"/>
                <a:ea typeface="Canva Sans"/>
                <a:cs typeface="Canva Sans"/>
                <a:sym typeface="Canva Sans"/>
              </a:rPr>
              <a:t>Initiatives and Projects:</a:t>
            </a:r>
          </a:p>
          <a:p>
            <a:pPr algn="l">
              <a:lnSpc>
                <a:spcPts val="3359"/>
              </a:lnSpc>
            </a:pPr>
            <a:r>
              <a:rPr lang="en-US" sz="2400">
                <a:solidFill>
                  <a:srgbClr val="000000"/>
                </a:solidFill>
                <a:latin typeface="Canva Sans"/>
                <a:ea typeface="Canva Sans"/>
                <a:cs typeface="Canva Sans"/>
                <a:sym typeface="Canva Sans"/>
              </a:rPr>
              <a:t>Mind Your Mate: https://www.ucd.ie/studentadvisers/studentguides/mindyourmate/</a:t>
            </a:r>
          </a:p>
          <a:p>
            <a:pPr algn="l">
              <a:lnSpc>
                <a:spcPts val="3359"/>
              </a:lnSpc>
            </a:pPr>
            <a:r>
              <a:rPr lang="en-US" sz="2400">
                <a:solidFill>
                  <a:srgbClr val="000000"/>
                </a:solidFill>
                <a:latin typeface="Canva Sans"/>
                <a:ea typeface="Canva Sans"/>
                <a:cs typeface="Canva Sans"/>
                <a:sym typeface="Canva Sans"/>
              </a:rPr>
              <a:t>FocusHub: https://www.ucd.ie/studentadvisers/studentguides/focushub/</a:t>
            </a:r>
          </a:p>
          <a:p>
            <a:pPr algn="l">
              <a:lnSpc>
                <a:spcPts val="3359"/>
              </a:lnSpc>
            </a:pPr>
            <a:r>
              <a:rPr lang="en-US" sz="2400">
                <a:solidFill>
                  <a:srgbClr val="000000"/>
                </a:solidFill>
                <a:latin typeface="Canva Sans"/>
                <a:ea typeface="Canva Sans"/>
                <a:cs typeface="Canva Sans"/>
                <a:sym typeface="Canva Sans"/>
              </a:rPr>
              <a:t>CampUs Collective: https://www.ucd.ie/studentadvisers/belong/</a:t>
            </a:r>
          </a:p>
          <a:p>
            <a:pPr algn="l">
              <a:lnSpc>
                <a:spcPts val="3359"/>
              </a:lnSpc>
            </a:pPr>
          </a:p>
          <a:p>
            <a:pPr algn="l">
              <a:lnSpc>
                <a:spcPts val="3359"/>
              </a:lnSpc>
            </a:pPr>
            <a:r>
              <a:rPr lang="en-US" sz="2400">
                <a:solidFill>
                  <a:srgbClr val="000000"/>
                </a:solidFill>
                <a:latin typeface="Canva Sans"/>
                <a:ea typeface="Canva Sans"/>
                <a:cs typeface="Canva Sans"/>
                <a:sym typeface="Canva Sans"/>
              </a:rPr>
              <a:t>Recent awareness-raising campaigns:</a:t>
            </a:r>
          </a:p>
          <a:p>
            <a:pPr algn="l">
              <a:lnSpc>
                <a:spcPts val="3359"/>
              </a:lnSpc>
            </a:pPr>
            <a:r>
              <a:rPr lang="en-US" sz="2400">
                <a:solidFill>
                  <a:srgbClr val="000000"/>
                </a:solidFill>
                <a:latin typeface="Canva Sans"/>
                <a:ea typeface="Canva Sans"/>
                <a:cs typeface="Canva Sans"/>
                <a:sym typeface="Canva Sans"/>
              </a:rPr>
              <a:t>Our ‘Progress, Not Perfection’ exam results campaign: https://www.ucd.ie/studentadvisers/progressnotperfection/</a:t>
            </a:r>
          </a:p>
          <a:p>
            <a:pPr algn="l">
              <a:lnSpc>
                <a:spcPts val="3359"/>
              </a:lnSpc>
            </a:pPr>
            <a:r>
              <a:rPr lang="en-US" sz="2400">
                <a:solidFill>
                  <a:srgbClr val="000000"/>
                </a:solidFill>
                <a:latin typeface="Canva Sans"/>
                <a:ea typeface="Canva Sans"/>
                <a:cs typeface="Canva Sans"/>
                <a:sym typeface="Canva Sans"/>
              </a:rPr>
              <a:t>Our ‘Stress Happens, Support is Available’ pre-exams campaign: https://www.ucd.ie/studentadvisers/supportforexams/</a:t>
            </a:r>
          </a:p>
        </p:txBody>
      </p:sp>
      <p:sp>
        <p:nvSpPr>
          <p:cNvPr name="Freeform 3" id="3"/>
          <p:cNvSpPr/>
          <p:nvPr/>
        </p:nvSpPr>
        <p:spPr>
          <a:xfrm flipH="false" flipV="false" rot="0">
            <a:off x="12768683" y="320887"/>
            <a:ext cx="5169183" cy="7312423"/>
          </a:xfrm>
          <a:custGeom>
            <a:avLst/>
            <a:gdLst/>
            <a:ahLst/>
            <a:cxnLst/>
            <a:rect r="r" b="b" t="t" l="l"/>
            <a:pathLst>
              <a:path h="7312423" w="5169183">
                <a:moveTo>
                  <a:pt x="0" y="0"/>
                </a:moveTo>
                <a:lnTo>
                  <a:pt x="5169183" y="0"/>
                </a:lnTo>
                <a:lnTo>
                  <a:pt x="5169183" y="7312423"/>
                </a:lnTo>
                <a:lnTo>
                  <a:pt x="0" y="7312423"/>
                </a:lnTo>
                <a:lnTo>
                  <a:pt x="0" y="0"/>
                </a:lnTo>
                <a:close/>
              </a:path>
            </a:pathLst>
          </a:custGeom>
          <a:blipFill>
            <a:blip r:embed="rId3"/>
            <a:stretch>
              <a:fillRect l="0" t="0" r="0" b="0"/>
            </a:stretch>
          </a:blipFill>
          <a:ln w="38100" cap="sq">
            <a:solidFill>
              <a:srgbClr val="000000"/>
            </a:solidFill>
            <a:prstDash val="solid"/>
            <a:miter/>
          </a:ln>
        </p:spPr>
      </p:sp>
      <p:sp>
        <p:nvSpPr>
          <p:cNvPr name="TextBox 4" id="4"/>
          <p:cNvSpPr txBox="true"/>
          <p:nvPr/>
        </p:nvSpPr>
        <p:spPr>
          <a:xfrm rot="0">
            <a:off x="403548" y="772757"/>
            <a:ext cx="12034922" cy="920116"/>
          </a:xfrm>
          <a:prstGeom prst="rect">
            <a:avLst/>
          </a:prstGeom>
        </p:spPr>
        <p:txBody>
          <a:bodyPr anchor="t" rtlCol="false" tIns="0" lIns="0" bIns="0" rIns="0">
            <a:spAutoFit/>
          </a:bodyPr>
          <a:lstStyle/>
          <a:p>
            <a:pPr algn="l">
              <a:lnSpc>
                <a:spcPts val="7559"/>
              </a:lnSpc>
            </a:pPr>
            <a:r>
              <a:rPr lang="en-US" sz="5399" b="true">
                <a:solidFill>
                  <a:srgbClr val="000000"/>
                </a:solidFill>
                <a:latin typeface="Canva Sans Bold"/>
                <a:ea typeface="Canva Sans Bold"/>
                <a:cs typeface="Canva Sans Bold"/>
                <a:sym typeface="Canva Sans Bold"/>
              </a:rPr>
              <a:t>Thank you!</a:t>
            </a:r>
          </a:p>
        </p:txBody>
      </p:sp>
      <p:sp>
        <p:nvSpPr>
          <p:cNvPr name="Freeform 5" id="5"/>
          <p:cNvSpPr/>
          <p:nvPr/>
        </p:nvSpPr>
        <p:spPr>
          <a:xfrm flipH="false" flipV="false" rot="0">
            <a:off x="283071" y="9015615"/>
            <a:ext cx="745629" cy="1086289"/>
          </a:xfrm>
          <a:custGeom>
            <a:avLst/>
            <a:gdLst/>
            <a:ahLst/>
            <a:cxnLst/>
            <a:rect r="r" b="b" t="t" l="l"/>
            <a:pathLst>
              <a:path h="1086289" w="745629">
                <a:moveTo>
                  <a:pt x="0" y="0"/>
                </a:moveTo>
                <a:lnTo>
                  <a:pt x="745629" y="0"/>
                </a:lnTo>
                <a:lnTo>
                  <a:pt x="745629" y="1086289"/>
                </a:lnTo>
                <a:lnTo>
                  <a:pt x="0" y="1086289"/>
                </a:lnTo>
                <a:lnTo>
                  <a:pt x="0" y="0"/>
                </a:lnTo>
                <a:close/>
              </a:path>
            </a:pathLst>
          </a:custGeom>
          <a:blipFill>
            <a:blip r:embed="rId4"/>
            <a:stretch>
              <a:fillRect l="0" t="0" r="0" b="0"/>
            </a:stretch>
          </a:blipFill>
        </p:spPr>
      </p:sp>
      <p:sp>
        <p:nvSpPr>
          <p:cNvPr name="TextBox 6" id="6"/>
          <p:cNvSpPr txBox="true"/>
          <p:nvPr/>
        </p:nvSpPr>
        <p:spPr>
          <a:xfrm rot="0">
            <a:off x="1095952" y="9691688"/>
            <a:ext cx="10332927" cy="238125"/>
          </a:xfrm>
          <a:prstGeom prst="rect">
            <a:avLst/>
          </a:prstGeom>
        </p:spPr>
        <p:txBody>
          <a:bodyPr anchor="t" rtlCol="false" tIns="0" lIns="0" bIns="0" rIns="0">
            <a:spAutoFit/>
          </a:bodyPr>
          <a:lstStyle/>
          <a:p>
            <a:pPr algn="l">
              <a:lnSpc>
                <a:spcPts val="1920"/>
              </a:lnSpc>
            </a:pPr>
            <a:r>
              <a:rPr lang="en-US" sz="1600">
                <a:solidFill>
                  <a:srgbClr val="000000"/>
                </a:solidFill>
                <a:latin typeface="Canva Sans"/>
                <a:ea typeface="Canva Sans"/>
                <a:cs typeface="Canva Sans"/>
                <a:sym typeface="Canva Sans"/>
              </a:rPr>
              <a:t>Dr Niamh Nestor and John Wyatt, UCD Student Advisory Service | SAI Summer Seminar, 18 June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DAHH9B841Hc</dc:identifier>
  <dcterms:modified xsi:type="dcterms:W3CDTF">2011-08-01T06:04:30Z</dcterms:modified>
  <cp:revision>1</cp:revision>
  <dc:title>3.15pm SAI 2026 | UCD | The Mary Poppins Principle</dc:title>
</cp:coreProperties>
</file>